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19"/>
  </p:notesMasterIdLst>
  <p:sldIdLst>
    <p:sldId id="275" r:id="rId3"/>
    <p:sldId id="256" r:id="rId4"/>
    <p:sldId id="257" r:id="rId5"/>
    <p:sldId id="263" r:id="rId6"/>
    <p:sldId id="264" r:id="rId7"/>
    <p:sldId id="265" r:id="rId8"/>
    <p:sldId id="266" r:id="rId9"/>
    <p:sldId id="267" r:id="rId10"/>
    <p:sldId id="268" r:id="rId11"/>
    <p:sldId id="269" r:id="rId12"/>
    <p:sldId id="270" r:id="rId13"/>
    <p:sldId id="271" r:id="rId14"/>
    <p:sldId id="272" r:id="rId15"/>
    <p:sldId id="273" r:id="rId16"/>
    <p:sldId id="274" r:id="rId17"/>
    <p:sldId id="26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35322-F822-4B13-B5AE-6C3BB86D29B0}" v="6" dt="2020-02-13T10:21:50.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0349" autoAdjust="0"/>
  </p:normalViewPr>
  <p:slideViewPr>
    <p:cSldViewPr snapToGrid="0">
      <p:cViewPr varScale="1">
        <p:scale>
          <a:sx n="57" d="100"/>
          <a:sy n="57" d="100"/>
        </p:scale>
        <p:origin x="26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6F303-5708-4AF6-BC51-1E25F9B9DA04}" type="datetimeFigureOut">
              <a:rPr lang="en-GB" smtClean="0"/>
              <a:t>06/03/2020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A418F-9219-41E1-A4AF-1E90F9E1B263}" type="slidenum">
              <a:rPr lang="en-GB" smtClean="0"/>
              <a:t>‹#›</a:t>
            </a:fld>
            <a:endParaRPr lang="en-GB"/>
          </a:p>
        </p:txBody>
      </p:sp>
    </p:spTree>
    <p:extLst>
      <p:ext uri="{BB962C8B-B14F-4D97-AF65-F5344CB8AC3E}">
        <p14:creationId xmlns:p14="http://schemas.microsoft.com/office/powerpoint/2010/main" val="237589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ln w="12701">
            <a:solidFill>
              <a:srgbClr val="000000"/>
            </a:solidFill>
            <a:prstDash val="solid"/>
            <a:miter/>
          </a:ln>
        </p:spPr>
      </p:sp>
      <p:sp>
        <p:nvSpPr>
          <p:cNvPr id="3" name="Segnaposto note 2"/>
          <p:cNvSpPr txBox="1">
            <a:spLocks noGrp="1"/>
          </p:cNvSpPr>
          <p:nvPr>
            <p:ph type="body" sz="quarter" idx="1"/>
          </p:nvPr>
        </p:nvSpPr>
        <p:spPr/>
        <p:txBody>
          <a:bodyPr/>
          <a:lstStyle/>
          <a:p>
            <a:pPr lvl="0"/>
            <a:r>
              <a:rPr lang="en-GB" dirty="0"/>
              <a:t>XXX = Name of the presenters</a:t>
            </a:r>
          </a:p>
          <a:p>
            <a:pPr lvl="0"/>
            <a:endParaRPr lang="en-GB" dirty="0"/>
          </a:p>
          <a:p>
            <a:pPr lvl="0"/>
            <a:r>
              <a:rPr lang="en-GB" dirty="0"/>
              <a:t>XXXX = Institution name of the WP Leaders</a:t>
            </a:r>
          </a:p>
        </p:txBody>
      </p:sp>
      <p:sp>
        <p:nvSpPr>
          <p:cNvPr id="4" name="Segnaposto numero diapositiva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170FD3-B698-440C-B72F-74D27462513E}" type="slidenum">
              <a:rPr kumimoji="0" lang="en-GB" sz="1200" b="0" i="0" u="none" strike="noStrike" kern="0" cap="none" spc="0" normalizeH="0" baseline="0" noProof="0" smtClean="0">
                <a:ln>
                  <a:noFill/>
                </a:ln>
                <a:solidFill>
                  <a:srgbClr val="000000"/>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60235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Practical Advice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 few more concrete suggestions I can make that could allow trans and gender-diverse students to feel included by students and staff.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Avoiding Assumptions Around Gender &amp; Sexual Orientation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Assuming how somebody identifies can lead to the use of incorrect pronouns and gendered language when referring to them. This can be quite easy to do as, for example, educators may choose to call on a student by referring to the gender that they assume that student identifies as i.e. ‘the lady in the front’. It is incredibly important to ensure that you do not assume somebodies gender identity as this can be damaging for students and make them feel excluded. Dr </a:t>
            </a:r>
            <a:r>
              <a:rPr lang="en-GB" sz="1200" kern="1200" dirty="0" err="1">
                <a:solidFill>
                  <a:schemeClr val="tx1"/>
                </a:solidFill>
                <a:effectLst/>
                <a:latin typeface="+mn-lt"/>
                <a:ea typeface="+mn-ea"/>
                <a:cs typeface="+mn-cs"/>
              </a:rPr>
              <a:t>Ric</a:t>
            </a:r>
            <a:r>
              <a:rPr lang="en-GB" sz="1200" kern="1200" dirty="0">
                <a:solidFill>
                  <a:schemeClr val="tx1"/>
                </a:solidFill>
                <a:effectLst/>
                <a:latin typeface="+mn-lt"/>
                <a:ea typeface="+mn-ea"/>
                <a:cs typeface="+mn-cs"/>
              </a:rPr>
              <a:t> Crossman (2019) gave an alternative to the example just mentioned quote: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“I’ve adopted a policy I encountered at a convention a few years ago, and make sure that when I identity a student in a lecture…I do so by clothing/location/hair colour/accessories etc.”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also important to note that many individuals take time to reach a level of comfort with their gender identity and any other identities they hold and so it is important to approach teaching with an assumption of diversity.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also important to note that although an individual may identify as trans or gender diverse, it is vital not to assume their sexuality.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10</a:t>
            </a:fld>
            <a:endParaRPr lang="en-GB"/>
          </a:p>
        </p:txBody>
      </p:sp>
    </p:spTree>
    <p:extLst>
      <p:ext uri="{BB962C8B-B14F-4D97-AF65-F5344CB8AC3E}">
        <p14:creationId xmlns:p14="http://schemas.microsoft.com/office/powerpoint/2010/main" val="255732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Overcoming Binary Understandings of Gender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practice, an educator may limit their vocabulary by only referring to two genders (i.e. boy/girl, man/woman etc.) or infer that there are only two genders. Educators might also reflect this binary understanding in their practice by, for example, dividing groups by gender and providing only two gender options when collecting data. Gender is much more complicated than this and there are a growing number of gender identities that one might identify as. It is important to reflect this diversity in practice and language used. In certain disciplines and subjects, this binary can potentially even be challenged and disrupted, for example Nick </a:t>
            </a:r>
            <a:r>
              <a:rPr lang="en-GB" sz="1200" kern="1200" dirty="0" err="1">
                <a:solidFill>
                  <a:schemeClr val="tx1"/>
                </a:solidFill>
                <a:effectLst/>
                <a:latin typeface="+mn-lt"/>
                <a:ea typeface="+mn-ea"/>
                <a:cs typeface="+mn-cs"/>
              </a:rPr>
              <a:t>Cherryman</a:t>
            </a:r>
            <a:r>
              <a:rPr lang="en-GB" sz="1200" kern="1200" dirty="0">
                <a:solidFill>
                  <a:schemeClr val="tx1"/>
                </a:solidFill>
                <a:effectLst/>
                <a:latin typeface="+mn-lt"/>
                <a:ea typeface="+mn-ea"/>
                <a:cs typeface="+mn-cs"/>
              </a:rPr>
              <a:t> (2019) provides an example of this: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deliberately wore heels to highlight the point that items are gendered by the observer, rather than being innately gendered. The heels were 5.5" stilettos, red PV - with a rubber sole and a small metal buckle. None of these items are gendered reading onto the materials. In wearing male-passing clothes and presenting as </a:t>
            </a:r>
            <a:r>
              <a:rPr lang="en-GB" sz="1200" kern="1200" dirty="0" err="1">
                <a:solidFill>
                  <a:schemeClr val="tx1"/>
                </a:solidFill>
                <a:effectLst/>
                <a:latin typeface="+mn-lt"/>
                <a:ea typeface="+mn-ea"/>
                <a:cs typeface="+mn-cs"/>
              </a:rPr>
              <a:t>masculines</a:t>
            </a:r>
            <a:r>
              <a:rPr lang="en-GB" sz="1200" kern="1200" dirty="0">
                <a:solidFill>
                  <a:schemeClr val="tx1"/>
                </a:solidFill>
                <a:effectLst/>
                <a:latin typeface="+mn-lt"/>
                <a:ea typeface="+mn-ea"/>
                <a:cs typeface="+mn-cs"/>
              </a:rPr>
              <a:t> but then disrupting this with items that refocused the attention elsewhere, it subverted - queered perhaps? - the expectations of the viewer.”</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11</a:t>
            </a:fld>
            <a:endParaRPr lang="en-GB"/>
          </a:p>
        </p:txBody>
      </p:sp>
    </p:spTree>
    <p:extLst>
      <p:ext uri="{BB962C8B-B14F-4D97-AF65-F5344CB8AC3E}">
        <p14:creationId xmlns:p14="http://schemas.microsoft.com/office/powerpoint/2010/main" val="412517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Pronouns &amp; Names – Confidentiality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that you ensure to refer to students by their chosen name in all circumstances. Some trans and gender-diverse individuals do not legally change their name immediately and others may have no intention of doing so. Ensure to communicate with students to find out how they would like to be addressed. It is not appropriate to ask trans and gender-diverse individuals what their name was before transitioning or choosing a different name.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way to incorporate gender diversity into a classroom is to choose gender-neutral names when presenting examples, Dr </a:t>
            </a:r>
            <a:r>
              <a:rPr lang="en-GB" sz="1200" kern="1200" dirty="0" err="1">
                <a:solidFill>
                  <a:schemeClr val="tx1"/>
                </a:solidFill>
                <a:effectLst/>
                <a:latin typeface="+mn-lt"/>
                <a:ea typeface="+mn-ea"/>
                <a:cs typeface="+mn-cs"/>
              </a:rPr>
              <a:t>Ric</a:t>
            </a:r>
            <a:r>
              <a:rPr lang="en-GB" sz="1200" kern="1200" dirty="0">
                <a:solidFill>
                  <a:schemeClr val="tx1"/>
                </a:solidFill>
                <a:effectLst/>
                <a:latin typeface="+mn-lt"/>
                <a:ea typeface="+mn-ea"/>
                <a:cs typeface="+mn-cs"/>
              </a:rPr>
              <a:t> Crossman (2019) presents an example of this: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examples in a decision theory module I taught involved two people deciding where to go on a date. The original names of the couple made it very clear they were a boy and a girl - I changed these to more gender-neutral names…”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well as respecting chosen names, it is also important to respect preferred pronouns. There are many ways to ask politely for someone’s pronouns and introducing yourself with yours can allow students to feel open and comfortable to tell you theirs. Some students may feel uncomfortable doing this, especially when they do not know you well and so allowing students to write down on a piece of paper their name and preferred pronoun or asking students to email you can be more private and less daunting. It is important not to ‘out’ a student that is trans or gender-diverse as this may not be something that is widely known by others and could cause them to face discrimination.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only have a short interaction with a student, or if you did not get a chance to find out their pronoun, using the gender-neutral ‘they’ will work as a default until you can.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make a mistake then it is key not to draw too much attention to it, as this can cause the individual discomfort, simply apologise and move on.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12</a:t>
            </a:fld>
            <a:endParaRPr lang="en-GB"/>
          </a:p>
        </p:txBody>
      </p:sp>
    </p:spTree>
    <p:extLst>
      <p:ext uri="{BB962C8B-B14F-4D97-AF65-F5344CB8AC3E}">
        <p14:creationId xmlns:p14="http://schemas.microsoft.com/office/powerpoint/2010/main" val="313909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Challenging Transphobic Language &amp; Behaviour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not to tolerate anti-trans remarks, behaviour or humour that invalidates others gender identity. It can be difficult to know how to deal with this, as students might be unaware of the harm they are causing. Depending on how the educator thinks is best to deal with this: the discrimination can be used as a point of discussion in class or can be done privately. Ensure to speak to students affected if you are aware of who they are to ensure they know that the behaviour has been dealt with and to make them aware of the channels they can use if they experience anything else like this. Make sure not to email students as this can feel impersonal and may be missed, misconstrued or ignored.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13</a:t>
            </a:fld>
            <a:endParaRPr lang="en-GB"/>
          </a:p>
        </p:txBody>
      </p:sp>
    </p:spTree>
    <p:extLst>
      <p:ext uri="{BB962C8B-B14F-4D97-AF65-F5344CB8AC3E}">
        <p14:creationId xmlns:p14="http://schemas.microsoft.com/office/powerpoint/2010/main" val="185403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Bringing Gender Debates into the Classroom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bringing gender debates explicitly into the classroom, it should be acknowledged that students come from all different backgrounds and so have wildly differing understandings of gender and gender identities. Students should be prepared and made aware before the class what will be discussed. A notice should be made in advance to emphasise that students come from different places of knowledge and to respect all in the room. This statement around respect should be emphasised in class to let students know what is expected of them. Potentially students that identify as trans or gender-diverse could talk to the class about what a discussion around gender means to them, but only if they are comfortable and this must be done with advance notice and the student’s explicit consent.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14</a:t>
            </a:fld>
            <a:endParaRPr lang="en-GB"/>
          </a:p>
        </p:txBody>
      </p:sp>
    </p:spTree>
    <p:extLst>
      <p:ext uri="{BB962C8B-B14F-4D97-AF65-F5344CB8AC3E}">
        <p14:creationId xmlns:p14="http://schemas.microsoft.com/office/powerpoint/2010/main" val="147299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Conclusion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conclude I will say that language and discussions around gender and gender identity are ever evolving. A consultation happened in 2018 that focused on the reformation of the Gender Recognition Act 2004 which may result in changes to the law so it is important to keep up to date.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15</a:t>
            </a:fld>
            <a:endParaRPr lang="en-GB"/>
          </a:p>
        </p:txBody>
      </p:sp>
    </p:spTree>
    <p:extLst>
      <p:ext uri="{BB962C8B-B14F-4D97-AF65-F5344CB8AC3E}">
        <p14:creationId xmlns:p14="http://schemas.microsoft.com/office/powerpoint/2010/main" val="130714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Introduction</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Hello! My name is Hannah Ayres and I am a second year PhD student studying Sociology at the University of Warwick.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2</a:t>
            </a:fld>
            <a:endParaRPr lang="en-GB"/>
          </a:p>
        </p:txBody>
      </p:sp>
    </p:spTree>
    <p:extLst>
      <p:ext uri="{BB962C8B-B14F-4D97-AF65-F5344CB8AC3E}">
        <p14:creationId xmlns:p14="http://schemas.microsoft.com/office/powerpoint/2010/main" val="108825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Coming Up </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the first half of this podcast, I will introduce the terms ‘queer’, ‘queer theory’ and ‘queer pedagogy’. I will then discuss why it is important to consider gender diversity in the classroom and throughout I will be discussing case study examples that I collected for Warwick International Higher Education Academy (Ayres, 2019) when I helped to write guidance on gender inclusive teaching.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3</a:t>
            </a:fld>
            <a:endParaRPr lang="en-GB"/>
          </a:p>
        </p:txBody>
      </p:sp>
    </p:spTree>
    <p:extLst>
      <p:ext uri="{BB962C8B-B14F-4D97-AF65-F5344CB8AC3E}">
        <p14:creationId xmlns:p14="http://schemas.microsoft.com/office/powerpoint/2010/main" val="354341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Queer &amp; Queer Theory</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Queer originally was used to describe anything strange or different. As Sara Ahmed (2018) says “…queer to describe anything that is noticeable because it is odd…” It was co-opted as a term of abuse, mainly directed at those not seen as fitting the ‘norm’, for example those with same-sex desires and/or those who were viewed as gender non-conforming.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late 1980s, activists sought to reclaim the term queer from its abusive roots. In this way, queer became a political identity as well as an overarching term over the use of LGBT.  Queer theory, developed in the 1990, then sought to critically develop the use of the term and uses queer more as something that is done. It is “…a theoretical approach…to question the categories and assumptions on which popular and academic understandings are based.” (Barker &amp; Scheele, 2016:15). Queer can be used as a term to disrupt and to “…dismantle the dynamics of power and privilege…” (Young, 2012:127). It can also be used to represent that which defies the norm (David </a:t>
            </a:r>
            <a:r>
              <a:rPr lang="en-GB" sz="1200" kern="1200" dirty="0" err="1">
                <a:solidFill>
                  <a:schemeClr val="tx1"/>
                </a:solidFill>
                <a:effectLst/>
                <a:latin typeface="+mn-lt"/>
                <a:ea typeface="+mn-ea"/>
                <a:cs typeface="+mn-cs"/>
              </a:rPr>
              <a:t>Halperin</a:t>
            </a:r>
            <a:r>
              <a:rPr lang="en-GB" sz="1200" kern="1200" dirty="0">
                <a:solidFill>
                  <a:schemeClr val="tx1"/>
                </a:solidFill>
                <a:effectLst/>
                <a:latin typeface="+mn-lt"/>
                <a:ea typeface="+mn-ea"/>
                <a:cs typeface="+mn-cs"/>
              </a:rPr>
              <a:t>, 1995). In essence, ‘queer’ can represent a singular identity, a catch all term and a force that is meant to disrupt and trouble ‘established’ knowledge bases. Queer as a term can be contradictory and divisive so it can produce interesting results when applied to pedagogical practice.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4</a:t>
            </a:fld>
            <a:endParaRPr lang="en-GB"/>
          </a:p>
        </p:txBody>
      </p:sp>
    </p:spTree>
    <p:extLst>
      <p:ext uri="{BB962C8B-B14F-4D97-AF65-F5344CB8AC3E}">
        <p14:creationId xmlns:p14="http://schemas.microsoft.com/office/powerpoint/2010/main" val="3142823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Queer Pedagogy as Disruptive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Queer pedagogy is an incredibly difficult thing to try and define. Mostly, this is because rather than being a set of written rules, it will look differently for individual educators and can even perform differently from session to session. There are, however, some pointers I can give on what queer pedagogy is and how you can begin to implement it as an educator.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 of all, queer pedagogy works to disrupt a classroom and individuals’ points of view. This can be done by challenging heteronormative and </a:t>
            </a:r>
            <a:r>
              <a:rPr lang="en-GB" sz="1200" kern="1200" dirty="0" err="1">
                <a:solidFill>
                  <a:schemeClr val="tx1"/>
                </a:solidFill>
                <a:effectLst/>
                <a:latin typeface="+mn-lt"/>
                <a:ea typeface="+mn-ea"/>
                <a:cs typeface="+mn-cs"/>
              </a:rPr>
              <a:t>cisgendered</a:t>
            </a:r>
            <a:r>
              <a:rPr lang="en-GB" sz="1200" kern="1200" dirty="0">
                <a:solidFill>
                  <a:schemeClr val="tx1"/>
                </a:solidFill>
                <a:effectLst/>
                <a:latin typeface="+mn-lt"/>
                <a:ea typeface="+mn-ea"/>
                <a:cs typeface="+mn-cs"/>
              </a:rPr>
              <a:t> assumptions and later I will discuss concrete ways that this can be done. Dr Maebh Harding (2019) discussed two modules with me, one that focused on Family Law and stated that they looked to challenge the assumptions in English Family law that centre around hetero-normative assumptions of family life. Whilst queer theory (and thus queer pedagogy) has been primarily concerned with sexuality and gender, the principles can work to disrupt any area of study. In this way, queer pedagogy can be refer to (quote) “the deliberate production of queer relations and to the production of subjectivities as deviant performance…” (Bryson &amp; Castell, 1993: 298). When queering pedagogy this way it is important to remember that it is not about getting to the ‘right answer’ but about allowing students to think critically and engage in discussions that might challenge held beliefs (</a:t>
            </a:r>
            <a:r>
              <a:rPr lang="en-GB" sz="1200" kern="1200" dirty="0" err="1">
                <a:solidFill>
                  <a:schemeClr val="tx1"/>
                </a:solidFill>
                <a:effectLst/>
                <a:latin typeface="+mn-lt"/>
                <a:ea typeface="+mn-ea"/>
                <a:cs typeface="+mn-cs"/>
              </a:rPr>
              <a:t>Neto</a:t>
            </a:r>
            <a:r>
              <a:rPr lang="en-GB" sz="1200" kern="1200" dirty="0">
                <a:solidFill>
                  <a:schemeClr val="tx1"/>
                </a:solidFill>
                <a:effectLst/>
                <a:latin typeface="+mn-lt"/>
                <a:ea typeface="+mn-ea"/>
                <a:cs typeface="+mn-cs"/>
              </a:rPr>
              <a:t>, 2018:591).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5</a:t>
            </a:fld>
            <a:endParaRPr lang="en-GB"/>
          </a:p>
        </p:txBody>
      </p:sp>
    </p:spTree>
    <p:extLst>
      <p:ext uri="{BB962C8B-B14F-4D97-AF65-F5344CB8AC3E}">
        <p14:creationId xmlns:p14="http://schemas.microsoft.com/office/powerpoint/2010/main" val="169308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Queer Pedagogy as Providing Comfortable Spaces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layer to queer pedagogy, which might sound counterintuitive to what have just said, is the ability to allow for students, particularly queer students, to feel included. It is about creating a space for students to challenge one </a:t>
            </a:r>
            <a:r>
              <a:rPr lang="en-GB" sz="1200" kern="1200" dirty="0" err="1">
                <a:solidFill>
                  <a:schemeClr val="tx1"/>
                </a:solidFill>
                <a:effectLst/>
                <a:latin typeface="+mn-lt"/>
                <a:ea typeface="+mn-ea"/>
                <a:cs typeface="+mn-cs"/>
              </a:rPr>
              <a:t>anothers</a:t>
            </a:r>
            <a:r>
              <a:rPr lang="en-GB" sz="1200" kern="1200" dirty="0">
                <a:solidFill>
                  <a:schemeClr val="tx1"/>
                </a:solidFill>
                <a:effectLst/>
                <a:latin typeface="+mn-lt"/>
                <a:ea typeface="+mn-ea"/>
                <a:cs typeface="+mn-cs"/>
              </a:rPr>
              <a:t> assumptions (Whitlock, 2010: 102). Inclusion for queer students can look different in every instance but one of the ways that this is possible is ‘coming out’. If possible and safe for educators to do so, potentially they can reveal to the students that they identify as a queer individual themselves. According to the University of Birmingham’s (Ward &amp; Gale, 2016) LGBTQ-Inclusivity in Higher Education guidance, students significantly benefit from having identifiable role models. This can be evidenced by one of the case studies provided by Dr Anna </a:t>
            </a:r>
            <a:r>
              <a:rPr lang="en-GB" sz="1200" kern="1200" dirty="0" err="1">
                <a:solidFill>
                  <a:schemeClr val="tx1"/>
                </a:solidFill>
                <a:effectLst/>
                <a:latin typeface="+mn-lt"/>
                <a:ea typeface="+mn-ea"/>
                <a:cs typeface="+mn-cs"/>
              </a:rPr>
              <a:t>Hájková</a:t>
            </a:r>
            <a:r>
              <a:rPr lang="en-GB" sz="1200" kern="1200" dirty="0">
                <a:solidFill>
                  <a:schemeClr val="tx1"/>
                </a:solidFill>
                <a:effectLst/>
                <a:latin typeface="+mn-lt"/>
                <a:ea typeface="+mn-ea"/>
                <a:cs typeface="+mn-cs"/>
              </a:rPr>
              <a:t> (2019):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I studied, there was no queer faculty, I only had my first queer professor as a grad student, and that was really important to me. I </a:t>
            </a:r>
            <a:r>
              <a:rPr lang="en-GB" sz="1200" kern="1200" dirty="0" err="1">
                <a:solidFill>
                  <a:schemeClr val="tx1"/>
                </a:solidFill>
                <a:effectLst/>
                <a:latin typeface="+mn-lt"/>
                <a:ea typeface="+mn-ea"/>
                <a:cs typeface="+mn-cs"/>
              </a:rPr>
              <a:t>thematize</a:t>
            </a:r>
            <a:r>
              <a:rPr lang="en-GB" sz="1200" kern="1200" dirty="0">
                <a:solidFill>
                  <a:schemeClr val="tx1"/>
                </a:solidFill>
                <a:effectLst/>
                <a:latin typeface="+mn-lt"/>
                <a:ea typeface="+mn-ea"/>
                <a:cs typeface="+mn-cs"/>
              </a:rPr>
              <a:t> my queerness frequently, to make clear to the students that there are ways of life beyond heteronormativity. I am told by some by my queer students that this is pretty important to them, but it’s also crucial for the straight ones, because it normalizes non-</a:t>
            </a:r>
            <a:r>
              <a:rPr lang="en-GB" sz="1200" kern="1200" dirty="0" err="1">
                <a:solidFill>
                  <a:schemeClr val="tx1"/>
                </a:solidFill>
                <a:effectLst/>
                <a:latin typeface="+mn-lt"/>
                <a:ea typeface="+mn-ea"/>
                <a:cs typeface="+mn-cs"/>
              </a:rPr>
              <a:t>heteronomative</a:t>
            </a:r>
            <a:r>
              <a:rPr lang="en-GB" sz="1200" kern="1200" dirty="0">
                <a:solidFill>
                  <a:schemeClr val="tx1"/>
                </a:solidFill>
                <a:effectLst/>
                <a:latin typeface="+mn-lt"/>
                <a:ea typeface="+mn-ea"/>
                <a:cs typeface="+mn-cs"/>
              </a:rPr>
              <a:t> lifestyles in their world.”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Whilst in some cases it is possible to promote discussions around gender identity and/or sexuality in teaching, this is not always possible. Dr Gerard </a:t>
            </a:r>
            <a:r>
              <a:rPr lang="en-GB" sz="1200" kern="1200" dirty="0" err="1">
                <a:solidFill>
                  <a:schemeClr val="tx1"/>
                </a:solidFill>
                <a:effectLst/>
                <a:latin typeface="+mn-lt"/>
                <a:ea typeface="+mn-ea"/>
                <a:cs typeface="+mn-cs"/>
              </a:rPr>
              <a:t>Sharpling</a:t>
            </a:r>
            <a:r>
              <a:rPr lang="en-GB" sz="1200" kern="1200" dirty="0">
                <a:solidFill>
                  <a:schemeClr val="tx1"/>
                </a:solidFill>
                <a:effectLst/>
                <a:latin typeface="+mn-lt"/>
                <a:ea typeface="+mn-ea"/>
                <a:cs typeface="+mn-cs"/>
              </a:rPr>
              <a:t> (2019) gave the advice to “Talk about your life as one normally would in a professional classroom situation.” It is important to remember to be patient as students may be curious and have questions.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6</a:t>
            </a:fld>
            <a:endParaRPr lang="en-GB"/>
          </a:p>
        </p:txBody>
      </p:sp>
    </p:spTree>
    <p:extLst>
      <p:ext uri="{BB962C8B-B14F-4D97-AF65-F5344CB8AC3E}">
        <p14:creationId xmlns:p14="http://schemas.microsoft.com/office/powerpoint/2010/main" val="252066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Queer Pedagogy as Uncomfortable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thing to remember when queering pedagogy is that this is often a difficult and uncomfortable process. Introducing queer ways of knowing can provide opportunities and broadens what can be achieved but as Whitlock (2010:102) states, this is “Not in some baselessly hopeful way, but in hard gruelling and playful ways.” Taking this idea further, Alexander (2012) in particular advocates for purposely introducing discomfort into classrooms in order to promote discussion and ensure the comfort of some students does not exclude others from participating. Along similar lines, I really love this quote from Bryson and Castell (1993:299) as they advocate for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/perfect outcomes: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 queering its techniques and scribbling graffiti over its texts, of colouring outside the lines so as to deliberately take the wrong route on the way to school – going in an altogether different direction than that specified by a </a:t>
            </a:r>
            <a:r>
              <a:rPr lang="en-GB" sz="1200" kern="1200" dirty="0" err="1">
                <a:solidFill>
                  <a:schemeClr val="tx1"/>
                </a:solidFill>
                <a:effectLst/>
                <a:latin typeface="+mn-lt"/>
                <a:ea typeface="+mn-ea"/>
                <a:cs typeface="+mn-cs"/>
              </a:rPr>
              <a:t>monologic</a:t>
            </a:r>
            <a:r>
              <a:rPr lang="en-GB" sz="1200" kern="1200" dirty="0">
                <a:solidFill>
                  <a:schemeClr val="tx1"/>
                </a:solidFill>
                <a:effectLst/>
                <a:latin typeface="+mn-lt"/>
                <a:ea typeface="+mn-ea"/>
                <a:cs typeface="+mn-cs"/>
              </a:rPr>
              <a:t> destination.”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can be seen, queer pedagogy often means holding this discomfort which can be a difficult task but can also be extremely rewarding.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7</a:t>
            </a:fld>
            <a:endParaRPr lang="en-GB"/>
          </a:p>
        </p:txBody>
      </p:sp>
    </p:spTree>
    <p:extLst>
      <p:ext uri="{BB962C8B-B14F-4D97-AF65-F5344CB8AC3E}">
        <p14:creationId xmlns:p14="http://schemas.microsoft.com/office/powerpoint/2010/main" val="305922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Queer Pedagogy as Emotive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Queer pedagogy, as has been alluded to, can also extremely emotive. For some disciplines, this can be at odds with the world of academia, often heralded as an objective fountain of knowledge. When discussing emotion in the classroom, we are not always discussion positive emotions, as Alexander (2012: 57) states, higher education institutions privilege student’s enjoyment and engagement “while students’ experience of supposedly “negative” affects (sorrow, shame, embarrassment) are viewed as signs that instructors have failed to do their jobs properly.” As previously discussed, queering pedagogy can be difficult and uncomfortable but a classroom should provide a space to work through emotions, both positive, negative and ambivalent. Dr Cath Lambert (2019) in her module Ways of Knowing: Gender, Bodies, Power uses emotions to explore different ways of knowing and invites “students to push the boundaries of what they recognise as ‘knowledge’ and explore ways of knowing that are marginal in academia but central to everyday social life, such as embodies experience, political activity or artistic practice.” This module takes this idea of emotive classroom experiences and forefronts these, privileging the students to push against the boundaries of what is expected in academia. Whilst this is not always possible in such an obvious way in all classrooms, it is important to ensure we don’t shut students down as educators and instead encourage students to explore their reactions in relation to what is being discussed.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8</a:t>
            </a:fld>
            <a:endParaRPr lang="en-GB"/>
          </a:p>
        </p:txBody>
      </p:sp>
    </p:spTree>
    <p:extLst>
      <p:ext uri="{BB962C8B-B14F-4D97-AF65-F5344CB8AC3E}">
        <p14:creationId xmlns:p14="http://schemas.microsoft.com/office/powerpoint/2010/main" val="361126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Why is it important to consider gender diversity in the classroom?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Before discussing this topic, I want to first begin with a quote from Kate Borstein (2006) as I believe this advocates for why gender is important to consider in general: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“Try this, imagine the world as a place where anyone can safely and even joyfully express themselves in ways they’ve always wanted to. Nothing about the bodies they were born with or what they choose to do with those bodies – how they dress them, or decorate, or trim or augment them – would get people laughed at, or targeted, or in any way deprived of their rights. Can you imagine a world like that?”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Implementing a queer pedagogy can be utilised to help create a more inclusive environment for trans and gender-diverse students. This work is important as many trans and gender-diverse students feel unrepresented in their classrooms and thus unsupported by educators (</a:t>
            </a:r>
            <a:r>
              <a:rPr lang="en-GB" sz="1200" kern="1200" dirty="0" err="1">
                <a:solidFill>
                  <a:schemeClr val="tx1"/>
                </a:solidFill>
                <a:effectLst/>
                <a:latin typeface="+mn-lt"/>
                <a:ea typeface="+mn-ea"/>
                <a:cs typeface="+mn-cs"/>
              </a:rPr>
              <a:t>Mckendry</a:t>
            </a:r>
            <a:r>
              <a:rPr lang="en-GB" sz="1200" kern="1200" dirty="0">
                <a:solidFill>
                  <a:schemeClr val="tx1"/>
                </a:solidFill>
                <a:effectLst/>
                <a:latin typeface="+mn-lt"/>
                <a:ea typeface="+mn-ea"/>
                <a:cs typeface="+mn-cs"/>
              </a:rPr>
              <a:t> &amp; Lawrence, 2017; NUS, 2015). This creates feelings of isolation and loneliness and a study conducted by the National Union of Students (NUS, 2015) indicated that 1 in 2 trans respondents had seriously considered dropping out of their course. There is evidence that a number of trans and gender-diverse students feel unsafe at university, detailing high levels of negative comments and conduct from both staff and students (Stonewall, 2017; NUS, 2015; Ward &amp; Gale, 2016). Thus it is important to instil a culture that allows all students and staff to remain informed on topics of gender and one that also allows trans and gender-diverse students to feel comfortable and included in their chosen discipline. </a:t>
            </a:r>
          </a:p>
          <a:p>
            <a:endParaRPr lang="en-GB" dirty="0"/>
          </a:p>
        </p:txBody>
      </p:sp>
      <p:sp>
        <p:nvSpPr>
          <p:cNvPr id="4" name="Slide Number Placeholder 3"/>
          <p:cNvSpPr>
            <a:spLocks noGrp="1"/>
          </p:cNvSpPr>
          <p:nvPr>
            <p:ph type="sldNum" sz="quarter" idx="10"/>
          </p:nvPr>
        </p:nvSpPr>
        <p:spPr/>
        <p:txBody>
          <a:bodyPr/>
          <a:lstStyle/>
          <a:p>
            <a:fld id="{00AA418F-9219-41E1-A4AF-1E90F9E1B263}" type="slidenum">
              <a:rPr lang="en-GB" smtClean="0"/>
              <a:t>9</a:t>
            </a:fld>
            <a:endParaRPr lang="en-GB"/>
          </a:p>
        </p:txBody>
      </p:sp>
    </p:spTree>
    <p:extLst>
      <p:ext uri="{BB962C8B-B14F-4D97-AF65-F5344CB8AC3E}">
        <p14:creationId xmlns:p14="http://schemas.microsoft.com/office/powerpoint/2010/main" val="114501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3/6/2020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3/6/2020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0"/>
            <a:ext cx="12192000" cy="6858000"/>
          </a:xfrm>
          <a:prstGeom prst="rect">
            <a:avLst/>
          </a:prstGeom>
          <a:noFill/>
          <a:ln cap="flat">
            <a:noFill/>
          </a:ln>
        </p:spPr>
      </p:pic>
      <p:pic>
        <p:nvPicPr>
          <p:cNvPr id="3" name="Image 4"/>
          <p:cNvPicPr>
            <a:picLocks noChangeAspect="1"/>
          </p:cNvPicPr>
          <p:nvPr/>
        </p:nvPicPr>
        <p:blipFill>
          <a:blip r:embed="rId3"/>
          <a:srcRect/>
          <a:stretch>
            <a:fillRect/>
          </a:stretch>
        </p:blipFill>
        <p:spPr>
          <a:xfrm>
            <a:off x="4108447" y="-752478"/>
            <a:ext cx="3975104" cy="3975097"/>
          </a:xfrm>
          <a:prstGeom prst="rect">
            <a:avLst/>
          </a:prstGeom>
          <a:noFill/>
          <a:ln cap="flat">
            <a:noFill/>
          </a:ln>
        </p:spPr>
      </p:pic>
      <p:sp>
        <p:nvSpPr>
          <p:cNvPr id="4" name="ZoneTexte 9"/>
          <p:cNvSpPr txBox="1"/>
          <p:nvPr/>
        </p:nvSpPr>
        <p:spPr>
          <a:xfrm>
            <a:off x="2093915" y="6257926"/>
            <a:ext cx="3894136" cy="58477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800">
                <a:solidFill>
                  <a:srgbClr val="000000"/>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800">
                <a:solidFill>
                  <a:srgbClr val="000000"/>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5" name="Image 6"/>
          <p:cNvPicPr>
            <a:picLocks noChangeAspect="1"/>
          </p:cNvPicPr>
          <p:nvPr/>
        </p:nvPicPr>
        <p:blipFill>
          <a:blip r:embed="rId4"/>
          <a:srcRect/>
          <a:stretch>
            <a:fillRect/>
          </a:stretch>
        </p:blipFill>
        <p:spPr>
          <a:xfrm>
            <a:off x="80967" y="6330949"/>
            <a:ext cx="2033588" cy="449263"/>
          </a:xfrm>
          <a:prstGeom prst="rect">
            <a:avLst/>
          </a:prstGeom>
          <a:noFill/>
          <a:ln cap="flat">
            <a:noFill/>
          </a:ln>
        </p:spPr>
      </p:pic>
      <p:sp>
        <p:nvSpPr>
          <p:cNvPr id="6" name="Titre 1"/>
          <p:cNvSpPr txBox="1">
            <a:spLocks noGrp="1"/>
          </p:cNvSpPr>
          <p:nvPr>
            <p:ph type="ctrTitle"/>
          </p:nvPr>
        </p:nvSpPr>
        <p:spPr>
          <a:xfrm>
            <a:off x="1524000" y="2310726"/>
            <a:ext cx="9144000" cy="1823203"/>
          </a:xfrm>
        </p:spPr>
        <p:txBody>
          <a:bodyPr anchor="b" anchorCtr="1"/>
          <a:lstStyle>
            <a:lvl1pPr algn="ctr">
              <a:defRPr sz="6000">
                <a:solidFill>
                  <a:srgbClr val="FFFFFF"/>
                </a:solidFill>
              </a:defRPr>
            </a:lvl1pPr>
          </a:lstStyle>
          <a:p>
            <a:pPr lvl="0"/>
            <a:r>
              <a:rPr lang="fr-FR"/>
              <a:t>Cliquez et modifiez le titre</a:t>
            </a:r>
          </a:p>
        </p:txBody>
      </p:sp>
      <p:sp>
        <p:nvSpPr>
          <p:cNvPr id="7" name="Sous-titre 2"/>
          <p:cNvSpPr txBox="1">
            <a:spLocks noGrp="1"/>
          </p:cNvSpPr>
          <p:nvPr>
            <p:ph type="subTitle" idx="1"/>
          </p:nvPr>
        </p:nvSpPr>
        <p:spPr>
          <a:xfrm>
            <a:off x="1524000" y="4206725"/>
            <a:ext cx="9144000" cy="1360499"/>
          </a:xfrm>
        </p:spPr>
        <p:txBody>
          <a:bodyPr anchorCtr="1"/>
          <a:lstStyle>
            <a:lvl1pPr marL="0" indent="0" algn="ctr">
              <a:buNone/>
              <a:defRPr sz="2400">
                <a:solidFill>
                  <a:srgbClr val="FFFFFF"/>
                </a:solidFill>
              </a:defRPr>
            </a:lvl1pPr>
          </a:lstStyle>
          <a:p>
            <a:pPr lvl="0"/>
            <a:r>
              <a:rPr lang="fr-FR"/>
              <a:t>Cliquez pour modifier le style des sous-titres du masque</a:t>
            </a:r>
          </a:p>
        </p:txBody>
      </p:sp>
    </p:spTree>
    <p:extLst>
      <p:ext uri="{BB962C8B-B14F-4D97-AF65-F5344CB8AC3E}">
        <p14:creationId xmlns:p14="http://schemas.microsoft.com/office/powerpoint/2010/main" val="4886828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4765"/>
            <a:ext cx="12192000" cy="6853235"/>
          </a:xfrm>
          <a:prstGeom prst="rect">
            <a:avLst/>
          </a:prstGeom>
          <a:noFill/>
          <a:ln cap="flat">
            <a:noFill/>
          </a:ln>
        </p:spPr>
      </p:pic>
      <p:pic>
        <p:nvPicPr>
          <p:cNvPr id="3" name="Image 4"/>
          <p:cNvPicPr>
            <a:picLocks noChangeAspect="1"/>
          </p:cNvPicPr>
          <p:nvPr/>
        </p:nvPicPr>
        <p:blipFill>
          <a:blip r:embed="rId3"/>
          <a:srcRect/>
          <a:stretch>
            <a:fillRect/>
          </a:stretch>
        </p:blipFill>
        <p:spPr>
          <a:xfrm>
            <a:off x="4678363" y="-539752"/>
            <a:ext cx="2838456" cy="2838453"/>
          </a:xfrm>
          <a:prstGeom prst="rect">
            <a:avLst/>
          </a:prstGeom>
          <a:noFill/>
          <a:ln cap="flat">
            <a:noFill/>
          </a:ln>
        </p:spPr>
      </p:pic>
      <p:sp>
        <p:nvSpPr>
          <p:cNvPr id="4" name="ZoneTexte 8"/>
          <p:cNvSpPr txBox="1"/>
          <p:nvPr/>
        </p:nvSpPr>
        <p:spPr>
          <a:xfrm>
            <a:off x="7516820" y="2405064"/>
            <a:ext cx="4219577" cy="923928"/>
          </a:xfrm>
          <a:prstGeom prst="rect">
            <a:avLst/>
          </a:prstGeom>
          <a:noFill/>
          <a:ln cap="flat">
            <a:noFill/>
          </a:ln>
        </p:spPr>
        <p:txBody>
          <a:bodyPr vert="horz" wrap="square" lIns="91440" tIns="45720" rIns="91440" bIns="45720" anchor="t" anchorCtr="0" compatLnSpc="1">
            <a:spAutoFit/>
          </a:bodyPr>
          <a:lstStyle/>
          <a:p>
            <a:pPr>
              <a:lnSpc>
                <a:spcPct val="150000"/>
              </a:lnSpc>
              <a:defRPr sz="1800" b="0" i="0" u="none" strike="noStrike" kern="0" cap="none" spc="0" baseline="0">
                <a:solidFill>
                  <a:srgbClr val="000000"/>
                </a:solidFill>
                <a:uFillTx/>
              </a:defRPr>
            </a:pPr>
            <a:r>
              <a:rPr lang="it-IT" sz="1800">
                <a:solidFill>
                  <a:srgbClr val="FFFFFF"/>
                </a:solidFill>
                <a:cs typeface="Arial"/>
              </a:rPr>
              <a:t>info@plotina.eu 		</a:t>
            </a:r>
          </a:p>
          <a:p>
            <a:pPr>
              <a:lnSpc>
                <a:spcPct val="150000"/>
              </a:lnSpc>
              <a:defRPr sz="1800" b="0" i="0" u="none" strike="noStrike" kern="0" cap="none" spc="0" baseline="0">
                <a:solidFill>
                  <a:srgbClr val="000000"/>
                </a:solidFill>
                <a:uFillTx/>
              </a:defRPr>
            </a:pPr>
            <a:r>
              <a:rPr lang="it-IT" sz="1800">
                <a:solidFill>
                  <a:srgbClr val="FFFFFF"/>
                </a:solidFill>
                <a:cs typeface="Arial"/>
              </a:rPr>
              <a:t>www.plotina.eu</a:t>
            </a:r>
            <a:endParaRPr lang="fr-FR" sz="1800">
              <a:solidFill>
                <a:srgbClr val="FFFFFF"/>
              </a:solidFill>
              <a:cs typeface="Arial"/>
            </a:endParaRPr>
          </a:p>
        </p:txBody>
      </p:sp>
      <p:pic>
        <p:nvPicPr>
          <p:cNvPr id="5" name="Image 9"/>
          <p:cNvPicPr>
            <a:picLocks noChangeAspect="1"/>
          </p:cNvPicPr>
          <p:nvPr/>
        </p:nvPicPr>
        <p:blipFill>
          <a:blip r:embed="rId4"/>
          <a:srcRect/>
          <a:stretch>
            <a:fillRect/>
          </a:stretch>
        </p:blipFill>
        <p:spPr>
          <a:xfrm rot="20515957">
            <a:off x="7150098" y="2565395"/>
            <a:ext cx="303215" cy="304796"/>
          </a:xfrm>
          <a:prstGeom prst="rect">
            <a:avLst/>
          </a:prstGeom>
          <a:noFill/>
          <a:ln cap="flat">
            <a:noFill/>
          </a:ln>
        </p:spPr>
      </p:pic>
      <p:pic>
        <p:nvPicPr>
          <p:cNvPr id="6" name="Image 10"/>
          <p:cNvPicPr>
            <a:picLocks noChangeAspect="1"/>
          </p:cNvPicPr>
          <p:nvPr/>
        </p:nvPicPr>
        <p:blipFill>
          <a:blip r:embed="rId5"/>
          <a:srcRect/>
          <a:stretch>
            <a:fillRect/>
          </a:stretch>
        </p:blipFill>
        <p:spPr>
          <a:xfrm>
            <a:off x="7215189" y="3006721"/>
            <a:ext cx="261932" cy="260347"/>
          </a:xfrm>
          <a:prstGeom prst="rect">
            <a:avLst/>
          </a:prstGeom>
          <a:noFill/>
          <a:ln cap="flat">
            <a:noFill/>
          </a:ln>
        </p:spPr>
      </p:pic>
      <p:sp>
        <p:nvSpPr>
          <p:cNvPr id="7" name="ZoneTexte 11"/>
          <p:cNvSpPr txBox="1"/>
          <p:nvPr/>
        </p:nvSpPr>
        <p:spPr>
          <a:xfrm>
            <a:off x="2071689" y="2182809"/>
            <a:ext cx="3421063" cy="1323439"/>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5000">
                <a:solidFill>
                  <a:srgbClr val="FFFFFF"/>
                </a:solidFill>
                <a:cs typeface="Arial"/>
              </a:rPr>
              <a:t>Thank you </a:t>
            </a:r>
          </a:p>
          <a:p>
            <a:pPr algn="ctr">
              <a:defRPr sz="1800" b="0" i="0" u="none" strike="noStrike" kern="0" cap="none" spc="0" baseline="0">
                <a:solidFill>
                  <a:srgbClr val="000000"/>
                </a:solidFill>
                <a:uFillTx/>
              </a:defRPr>
            </a:pPr>
            <a:r>
              <a:rPr lang="fr-FR" sz="3000">
                <a:solidFill>
                  <a:srgbClr val="FFFFFF"/>
                </a:solidFill>
                <a:cs typeface="Arial"/>
              </a:rPr>
              <a:t>for your attention</a:t>
            </a:r>
          </a:p>
        </p:txBody>
      </p:sp>
      <p:sp>
        <p:nvSpPr>
          <p:cNvPr id="8" name="ZoneTexte 1"/>
          <p:cNvSpPr txBox="1"/>
          <p:nvPr/>
        </p:nvSpPr>
        <p:spPr>
          <a:xfrm>
            <a:off x="3143256" y="4765679"/>
            <a:ext cx="5894392" cy="830997"/>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Plotina has received funding from the European Union’s Horizon 2020 research and innovation programme under grant agreement (G.A NO 666008). </a:t>
            </a:r>
          </a:p>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9" name="Image 5"/>
          <p:cNvPicPr>
            <a:picLocks noChangeAspect="1"/>
          </p:cNvPicPr>
          <p:nvPr/>
        </p:nvPicPr>
        <p:blipFill>
          <a:blip r:embed="rId6"/>
          <a:srcRect/>
          <a:stretch>
            <a:fillRect/>
          </a:stretch>
        </p:blipFill>
        <p:spPr>
          <a:xfrm>
            <a:off x="5232405" y="4213227"/>
            <a:ext cx="1716084" cy="381003"/>
          </a:xfrm>
          <a:prstGeom prst="rect">
            <a:avLst/>
          </a:prstGeom>
          <a:noFill/>
          <a:ln cap="flat">
            <a:noFill/>
          </a:ln>
        </p:spPr>
      </p:pic>
    </p:spTree>
    <p:extLst>
      <p:ext uri="{BB962C8B-B14F-4D97-AF65-F5344CB8AC3E}">
        <p14:creationId xmlns:p14="http://schemas.microsoft.com/office/powerpoint/2010/main" val="147445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189607"/>
            <a:ext cx="10515600" cy="441352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4656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tête de section">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4232270" y="-539752"/>
            <a:ext cx="3727447" cy="3727451"/>
          </a:xfrm>
          <a:prstGeom prst="rect">
            <a:avLst/>
          </a:prstGeom>
          <a:noFill/>
          <a:ln cap="flat">
            <a:noFill/>
          </a:ln>
        </p:spPr>
      </p:pic>
      <p:sp>
        <p:nvSpPr>
          <p:cNvPr id="3" name="Espace réservé du texte 2"/>
          <p:cNvSpPr txBox="1">
            <a:spLocks noGrp="1"/>
          </p:cNvSpPr>
          <p:nvPr>
            <p:ph type="body" idx="4294967295"/>
          </p:nvPr>
        </p:nvSpPr>
        <p:spPr>
          <a:xfrm>
            <a:off x="831847" y="4083618"/>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Titre 6"/>
          <p:cNvSpPr txBox="1">
            <a:spLocks noGrp="1"/>
          </p:cNvSpPr>
          <p:nvPr>
            <p:ph type="title"/>
          </p:nvPr>
        </p:nvSpPr>
        <p:spPr>
          <a:xfrm>
            <a:off x="838200" y="2522291"/>
            <a:ext cx="10515600" cy="1437701"/>
          </a:xfrm>
        </p:spPr>
        <p:txBody>
          <a:bodyPr/>
          <a:lstStyle>
            <a:lvl1pPr>
              <a:defRPr/>
            </a:lvl1pPr>
          </a:lstStyle>
          <a:p>
            <a:pPr lvl="0"/>
            <a:r>
              <a:rPr lang="fr-FR"/>
              <a:t>Cliquez et modifiez le titre</a:t>
            </a:r>
          </a:p>
        </p:txBody>
      </p:sp>
    </p:spTree>
    <p:extLst>
      <p:ext uri="{BB962C8B-B14F-4D97-AF65-F5344CB8AC3E}">
        <p14:creationId xmlns:p14="http://schemas.microsoft.com/office/powerpoint/2010/main" val="1440202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pic>
        <p:nvPicPr>
          <p:cNvPr id="2" name="Image 6"/>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4294967295"/>
          </p:nvPr>
        </p:nvSpPr>
        <p:spPr>
          <a:xfrm>
            <a:off x="6172199"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622075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2" name="Image 8"/>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6"/>
          <p:cNvSpPr txBox="1">
            <a:spLocks noGrp="1"/>
          </p:cNvSpPr>
          <p:nvPr>
            <p:ph type="title"/>
          </p:nvPr>
        </p:nvSpPr>
        <p:spPr>
          <a:xfrm>
            <a:off x="838200" y="987781"/>
            <a:ext cx="10515600" cy="1437701"/>
          </a:xfrm>
        </p:spPr>
        <p:txBody>
          <a:bodyPr/>
          <a:lstStyle>
            <a:lvl1pPr>
              <a:defRPr/>
            </a:lvl1pPr>
          </a:lstStyle>
          <a:p>
            <a:pPr lvl="0"/>
            <a:r>
              <a:rPr lang="fr-FR"/>
              <a:t>Cliquez et modifiez le titre</a:t>
            </a:r>
          </a:p>
        </p:txBody>
      </p:sp>
      <p:sp>
        <p:nvSpPr>
          <p:cNvPr id="4" name="Espace réservé du contenu 2"/>
          <p:cNvSpPr txBox="1">
            <a:spLocks noGrp="1"/>
          </p:cNvSpPr>
          <p:nvPr>
            <p:ph idx="4294967295"/>
          </p:nvPr>
        </p:nvSpPr>
        <p:spPr>
          <a:xfrm>
            <a:off x="838200" y="2603974"/>
            <a:ext cx="10515600" cy="3367021"/>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0251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2" name="Image 4"/>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Tree>
    <p:extLst>
      <p:ext uri="{BB962C8B-B14F-4D97-AF65-F5344CB8AC3E}">
        <p14:creationId xmlns:p14="http://schemas.microsoft.com/office/powerpoint/2010/main" val="123056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1"/>
          <p:cNvSpPr txBox="1">
            <a:spLocks noGrp="1"/>
          </p:cNvSpPr>
          <p:nvPr>
            <p:ph type="title"/>
          </p:nvPr>
        </p:nvSpPr>
        <p:spPr>
          <a:xfrm>
            <a:off x="839785" y="1127464"/>
            <a:ext cx="3932236" cy="1029806"/>
          </a:xfrm>
        </p:spPr>
        <p:txBody>
          <a:bodyPr anchor="b"/>
          <a:lstStyle>
            <a:lvl1pPr>
              <a:defRPr sz="3200"/>
            </a:lvl1pPr>
          </a:lstStyle>
          <a:p>
            <a:pPr lvl="0"/>
            <a:r>
              <a:rPr lang="fr-FR"/>
              <a:t>Cliquez et modifiez le titre</a:t>
            </a:r>
          </a:p>
        </p:txBody>
      </p:sp>
      <p:sp>
        <p:nvSpPr>
          <p:cNvPr id="4" name="Espace réservé du contenu 2"/>
          <p:cNvSpPr txBox="1">
            <a:spLocks noGrp="1"/>
          </p:cNvSpPr>
          <p:nvPr>
            <p:ph idx="1"/>
          </p:nvPr>
        </p:nvSpPr>
        <p:spPr>
          <a:xfrm>
            <a:off x="5183185" y="1127465"/>
            <a:ext cx="6172199" cy="4485397"/>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p:cNvSpPr txBox="1">
            <a:spLocks noGrp="1"/>
          </p:cNvSpPr>
          <p:nvPr>
            <p:ph type="body" idx="2"/>
          </p:nvPr>
        </p:nvSpPr>
        <p:spPr>
          <a:xfrm>
            <a:off x="839785" y="2157270"/>
            <a:ext cx="3932236" cy="3455581"/>
          </a:xfrm>
        </p:spPr>
        <p:txBody>
          <a:bodyPr/>
          <a:lstStyle>
            <a:lvl1pPr marL="0" indent="0">
              <a:buNone/>
              <a:defRPr sz="1600"/>
            </a:lvl1pPr>
          </a:lstStyle>
          <a:p>
            <a:pPr lvl="0"/>
            <a:r>
              <a:rPr lang="fr-FR"/>
              <a:t>Cliquez pour modifier les styles du texte du masque</a:t>
            </a:r>
          </a:p>
        </p:txBody>
      </p:sp>
    </p:spTree>
    <p:extLst>
      <p:ext uri="{BB962C8B-B14F-4D97-AF65-F5344CB8AC3E}">
        <p14:creationId xmlns:p14="http://schemas.microsoft.com/office/powerpoint/2010/main" val="113041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lang="it-IT"/>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lang="it-IT"/>
            </a:lvl1pPr>
            <a:lvl2pPr>
              <a:defRPr lang="it-IT"/>
            </a:lvl2pPr>
            <a:lvl3pPr>
              <a:defRPr lang="it-IT"/>
            </a:lvl3pPr>
            <a:lvl4pPr>
              <a:defRPr lang="it-IT"/>
            </a:lvl4pPr>
            <a:lvl5pPr>
              <a:defRPr lang="it-IT"/>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1782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3/6/2020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3/6/2020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3/6/2020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p:cNvPicPr>
            <a:picLocks noChangeAspect="1"/>
          </p:cNvPicPr>
          <p:nvPr/>
        </p:nvPicPr>
        <p:blipFill>
          <a:blip r:embed="rId11"/>
          <a:srcRect/>
          <a:stretch>
            <a:fillRect/>
          </a:stretch>
        </p:blipFill>
        <p:spPr>
          <a:xfrm>
            <a:off x="0" y="3370269"/>
            <a:ext cx="12192000" cy="3487741"/>
          </a:xfrm>
          <a:prstGeom prst="rect">
            <a:avLst/>
          </a:prstGeom>
          <a:noFill/>
          <a:ln cap="flat">
            <a:noFill/>
          </a:ln>
        </p:spPr>
      </p:pic>
      <p:sp>
        <p:nvSpPr>
          <p:cNvPr id="3" name="Espace réservé du titre 1"/>
          <p:cNvSpPr txBox="1">
            <a:spLocks noGrp="1"/>
          </p:cNvSpPr>
          <p:nvPr>
            <p:ph type="title"/>
          </p:nvPr>
        </p:nvSpPr>
        <p:spPr>
          <a:xfrm>
            <a:off x="838200" y="365130"/>
            <a:ext cx="10515600" cy="1325559"/>
          </a:xfrm>
          <a:prstGeom prst="rect">
            <a:avLst/>
          </a:prstGeom>
          <a:noFill/>
          <a:ln>
            <a:noFill/>
          </a:ln>
        </p:spPr>
        <p:txBody>
          <a:bodyPr vert="horz" wrap="square" lIns="91440" tIns="45720" rIns="91440" bIns="45720" anchor="ctr" anchorCtr="0" compatLnSpc="1">
            <a:noAutofit/>
          </a:bodyPr>
          <a:lstStyle/>
          <a:p>
            <a:pPr lvl="0"/>
            <a:r>
              <a:rPr lang="fr-FR"/>
              <a:t>Cliquez et modifiez le titre</a:t>
            </a:r>
          </a:p>
        </p:txBody>
      </p:sp>
      <p:sp>
        <p:nvSpPr>
          <p:cNvPr id="4" name="Espace réservé du texte 2"/>
          <p:cNvSpPr txBox="1">
            <a:spLocks noGrp="1"/>
          </p:cNvSpPr>
          <p:nvPr>
            <p:ph type="body" idx="1"/>
          </p:nvPr>
        </p:nvSpPr>
        <p:spPr>
          <a:xfrm>
            <a:off x="838200" y="1825627"/>
            <a:ext cx="10515600" cy="380682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ZoneTexte 6"/>
          <p:cNvSpPr txBox="1"/>
          <p:nvPr/>
        </p:nvSpPr>
        <p:spPr>
          <a:xfrm>
            <a:off x="1858963" y="6323012"/>
            <a:ext cx="3738567" cy="52322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700">
                <a:solidFill>
                  <a:srgbClr val="FFFFFF"/>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7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6" name="Image 5"/>
          <p:cNvPicPr>
            <a:picLocks noChangeAspect="1"/>
          </p:cNvPicPr>
          <p:nvPr/>
        </p:nvPicPr>
        <p:blipFill>
          <a:blip r:embed="rId12"/>
          <a:srcRect/>
          <a:stretch>
            <a:fillRect/>
          </a:stretch>
        </p:blipFill>
        <p:spPr>
          <a:xfrm>
            <a:off x="212726" y="6402391"/>
            <a:ext cx="1646236" cy="363538"/>
          </a:xfrm>
          <a:prstGeom prst="rect">
            <a:avLst/>
          </a:prstGeom>
          <a:noFill/>
          <a:ln cap="flat">
            <a:noFill/>
          </a:ln>
        </p:spPr>
      </p:pic>
    </p:spTree>
    <p:extLst>
      <p:ext uri="{BB962C8B-B14F-4D97-AF65-F5344CB8AC3E}">
        <p14:creationId xmlns:p14="http://schemas.microsoft.com/office/powerpoint/2010/main" val="3533004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marL="0" marR="0" lvl="0" indent="0" algn="l" defTabSz="914400" rtl="0" fontAlgn="auto" hangingPunct="1">
        <a:lnSpc>
          <a:spcPct val="90000"/>
        </a:lnSpc>
        <a:spcBef>
          <a:spcPts val="0"/>
        </a:spcBef>
        <a:spcAft>
          <a:spcPts val="0"/>
        </a:spcAft>
        <a:buNone/>
        <a:tabLst/>
        <a:defRPr lang="fr-F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warwick.ac.uk/fac/cross_fac/academy/funding/2016-17fundedprojects/interdisciplinarityprojects/genderinclusiveteaching/" TargetMode="External"/><Relationship Id="rId2" Type="http://schemas.openxmlformats.org/officeDocument/2006/relationships/hyperlink" Target="https://feministkilljoys.com/" TargetMode="External"/><Relationship Id="rId1" Type="http://schemas.openxmlformats.org/officeDocument/2006/relationships/slideLayout" Target="../slideLayouts/slideLayout2.xml"/><Relationship Id="rId4" Type="http://schemas.openxmlformats.org/officeDocument/2006/relationships/hyperlink" Target="https://intranet.birmingham.ac.uk/staff/teaching-academy/documents/public/lgbt-best-practice-guide.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noGrp="1"/>
          </p:cNvSpPr>
          <p:nvPr>
            <p:ph type="subTitle" idx="1"/>
          </p:nvPr>
        </p:nvSpPr>
        <p:spPr>
          <a:xfrm>
            <a:off x="1189972" y="2477685"/>
            <a:ext cx="9607463" cy="2030815"/>
          </a:xfrm>
        </p:spPr>
        <p:txBody>
          <a:bodyPr/>
          <a:lstStyle/>
          <a:p>
            <a:pPr>
              <a:lnSpc>
                <a:spcPct val="110000"/>
              </a:lnSpc>
              <a:spcBef>
                <a:spcPts val="0"/>
              </a:spcBef>
            </a:pPr>
            <a:endParaRPr lang="en-GB" sz="3200" b="1" dirty="0">
              <a:solidFill>
                <a:srgbClr val="FFFF00"/>
              </a:solidFill>
            </a:endParaRPr>
          </a:p>
          <a:p>
            <a:pPr>
              <a:lnSpc>
                <a:spcPct val="110000"/>
              </a:lnSpc>
              <a:spcBef>
                <a:spcPts val="0"/>
              </a:spcBef>
            </a:pPr>
            <a:endParaRPr lang="en-GB" sz="200" b="1" dirty="0"/>
          </a:p>
          <a:p>
            <a:pPr>
              <a:lnSpc>
                <a:spcPct val="110000"/>
              </a:lnSpc>
              <a:spcBef>
                <a:spcPts val="0"/>
              </a:spcBef>
            </a:pPr>
            <a:endParaRPr lang="en-GB" sz="1800" b="1" dirty="0">
              <a:solidFill>
                <a:schemeClr val="bg1"/>
              </a:solidFill>
            </a:endParaRPr>
          </a:p>
          <a:p>
            <a:pPr>
              <a:lnSpc>
                <a:spcPct val="110000"/>
              </a:lnSpc>
              <a:spcBef>
                <a:spcPts val="0"/>
              </a:spcBef>
            </a:pPr>
            <a:r>
              <a:rPr lang="en-GB" sz="2800" b="1" dirty="0"/>
              <a:t>The following podcast: ‘Queer Pedagogy &amp; Gender Diversity’ has been produced as part of the </a:t>
            </a:r>
            <a:r>
              <a:rPr lang="en-GB" sz="2800" b="1" dirty="0" err="1"/>
              <a:t>Plotina</a:t>
            </a:r>
            <a:r>
              <a:rPr lang="en-GB" sz="2800" b="1" dirty="0"/>
              <a:t> project.</a:t>
            </a:r>
          </a:p>
          <a:p>
            <a:pPr>
              <a:lnSpc>
                <a:spcPct val="110000"/>
              </a:lnSpc>
              <a:spcBef>
                <a:spcPts val="0"/>
              </a:spcBef>
            </a:pPr>
            <a:endParaRPr lang="en-GB" sz="2000" b="1" dirty="0"/>
          </a:p>
          <a:p>
            <a:pPr>
              <a:lnSpc>
                <a:spcPct val="110000"/>
              </a:lnSpc>
              <a:spcBef>
                <a:spcPts val="0"/>
              </a:spcBef>
            </a:pPr>
            <a:endParaRPr lang="en-GB" sz="2000" b="1" dirty="0"/>
          </a:p>
        </p:txBody>
      </p:sp>
      <p:sp>
        <p:nvSpPr>
          <p:cNvPr id="3" name="Sous-titre 2"/>
          <p:cNvSpPr txBox="1"/>
          <p:nvPr/>
        </p:nvSpPr>
        <p:spPr>
          <a:xfrm>
            <a:off x="7509269" y="6084883"/>
            <a:ext cx="3158730" cy="761996"/>
          </a:xfrm>
          <a:prstGeom prst="rect">
            <a:avLst/>
          </a:prstGeom>
          <a:noFill/>
          <a:ln cap="flat">
            <a:noFill/>
          </a:ln>
        </p:spPr>
        <p:txBody>
          <a:bodyPr vert="horz" wrap="square" lIns="91440" tIns="45720" rIns="91440" bIns="45720" anchor="t" anchorCtr="0" compatLnSpc="1">
            <a:noAutofit/>
          </a:bodyPr>
          <a:lstStyle/>
          <a:p>
            <a:pPr marL="0" marR="0" lvl="0" indent="0" algn="r" defTabSz="914400" rtl="0" eaLnBrk="1" fontAlgn="auto" latinLnBrk="0" hangingPunct="1">
              <a:lnSpc>
                <a:spcPct val="70000"/>
              </a:lnSpc>
              <a:spcBef>
                <a:spcPts val="1000"/>
              </a:spcBef>
              <a:spcAft>
                <a:spcPts val="0"/>
              </a:spcAft>
              <a:buClrTx/>
              <a:buSzTx/>
              <a:buFontTx/>
              <a:buNone/>
              <a:tabLst/>
              <a:defRPr sz="900" b="0" i="0" u="none" strike="noStrike" kern="0" cap="none" spc="0" baseline="0">
                <a:solidFill>
                  <a:srgbClr val="000000"/>
                </a:solidFill>
                <a:uFillTx/>
              </a:defRPr>
            </a:pPr>
            <a:endParaRPr kumimoji="0" lang="en-GB" sz="400" b="0" i="0" u="none" strike="noStrike" kern="0" cap="none" spc="0" normalizeH="0" baseline="0" noProof="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Project H2020 (2015-2020) GA n° 666008 Coordinated by </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Alma Mater Studiorum – Università di Bologna</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Prof. Tullia Gallina Toschi</a:t>
            </a:r>
          </a:p>
        </p:txBody>
      </p:sp>
    </p:spTree>
    <p:extLst>
      <p:ext uri="{BB962C8B-B14F-4D97-AF65-F5344CB8AC3E}">
        <p14:creationId xmlns:p14="http://schemas.microsoft.com/office/powerpoint/2010/main" val="36396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Practical Advice</a:t>
            </a:r>
            <a:br>
              <a:rPr lang="en-GB" dirty="0"/>
            </a:br>
            <a:r>
              <a:rPr lang="en-GB" dirty="0"/>
              <a:t>Avoiding assumptions around gender &amp; sexual orientation</a:t>
            </a:r>
          </a:p>
        </p:txBody>
      </p:sp>
      <p:sp>
        <p:nvSpPr>
          <p:cNvPr id="3" name="Content Placeholder 2"/>
          <p:cNvSpPr>
            <a:spLocks noGrp="1"/>
          </p:cNvSpPr>
          <p:nvPr>
            <p:ph idx="1"/>
          </p:nvPr>
        </p:nvSpPr>
        <p:spPr/>
        <p:txBody>
          <a:bodyPr/>
          <a:lstStyle/>
          <a:p>
            <a:r>
              <a:rPr lang="en-GB" dirty="0"/>
              <a:t>Assumptions can lead to use the use of incorrect pronouns and gendered language. </a:t>
            </a:r>
          </a:p>
          <a:p>
            <a:r>
              <a:rPr lang="en-GB" dirty="0"/>
              <a:t>Example: an educator may call on a student for an answer by referring to the gender that they assume the student identifies as i.e. ‘the lady in the front’. </a:t>
            </a:r>
          </a:p>
          <a:p>
            <a:r>
              <a:rPr lang="en-GB" dirty="0"/>
              <a:t>Dr </a:t>
            </a:r>
            <a:r>
              <a:rPr lang="en-GB" dirty="0" err="1"/>
              <a:t>Ric</a:t>
            </a:r>
            <a:r>
              <a:rPr lang="en-GB" dirty="0"/>
              <a:t> Crossman (2019): “I’ve adopted a policy I encountered at a convention a few years ago, and make sure that when I identity a student in a lecture…I do so by clothing/location/hair colour/accessories etc.” </a:t>
            </a:r>
          </a:p>
          <a:p>
            <a:r>
              <a:rPr lang="en-GB" dirty="0"/>
              <a:t>Approach teaching with an assumption of diversity. </a:t>
            </a:r>
          </a:p>
          <a:p>
            <a:r>
              <a:rPr lang="en-GB" dirty="0"/>
              <a:t>It is also vital not to assume sexuality.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8961171"/>
      </p:ext>
    </p:extLst>
  </p:cSld>
  <p:clrMapOvr>
    <a:masterClrMapping/>
  </p:clrMapOvr>
  <mc:AlternateContent xmlns:mc="http://schemas.openxmlformats.org/markup-compatibility/2006" xmlns:p14="http://schemas.microsoft.com/office/powerpoint/2010/main">
    <mc:Choice Requires="p14">
      <p:transition spd="slow" p14:dur="2000" advTm="80088"/>
    </mc:Choice>
    <mc:Fallback xmlns="">
      <p:transition spd="slow" advTm="8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Practical advice</a:t>
            </a:r>
            <a:br>
              <a:rPr lang="en-GB" dirty="0"/>
            </a:br>
            <a:r>
              <a:rPr lang="en-GB" dirty="0"/>
              <a:t>overcoming binary understandings of gender</a:t>
            </a:r>
          </a:p>
        </p:txBody>
      </p:sp>
      <p:sp>
        <p:nvSpPr>
          <p:cNvPr id="3" name="Content Placeholder 2"/>
          <p:cNvSpPr>
            <a:spLocks noGrp="1"/>
          </p:cNvSpPr>
          <p:nvPr>
            <p:ph idx="1"/>
          </p:nvPr>
        </p:nvSpPr>
        <p:spPr/>
        <p:txBody>
          <a:bodyPr>
            <a:normAutofit fontScale="92500"/>
          </a:bodyPr>
          <a:lstStyle/>
          <a:p>
            <a:r>
              <a:rPr lang="en-GB" dirty="0"/>
              <a:t>An educator may limit their vocabulary by only referring to two genders to by inferring there are only two genders. </a:t>
            </a:r>
          </a:p>
          <a:p>
            <a:r>
              <a:rPr lang="en-GB" dirty="0"/>
              <a:t>Binary practices: </a:t>
            </a:r>
          </a:p>
          <a:p>
            <a:pPr lvl="1"/>
            <a:r>
              <a:rPr lang="en-GB" dirty="0"/>
              <a:t>Dividing the room by gender.</a:t>
            </a:r>
          </a:p>
          <a:p>
            <a:pPr lvl="1"/>
            <a:r>
              <a:rPr lang="en-GB" dirty="0"/>
              <a:t>Stereotyping ‘male’ and ‘female’ activities i.e. asking male students to help move furniture around. </a:t>
            </a:r>
          </a:p>
          <a:p>
            <a:pPr lvl="1"/>
            <a:r>
              <a:rPr lang="en-GB" dirty="0"/>
              <a:t>Providing only two gender options when collecting data. </a:t>
            </a:r>
          </a:p>
          <a:p>
            <a:r>
              <a:rPr lang="en-GB" dirty="0"/>
              <a:t>Reflect gender diversity in practices and language used. </a:t>
            </a:r>
          </a:p>
          <a:p>
            <a:r>
              <a:rPr lang="en-GB" dirty="0"/>
              <a:t>Binaries can be challenges:</a:t>
            </a:r>
          </a:p>
          <a:p>
            <a:pPr lvl="1"/>
            <a:r>
              <a:rPr lang="en-GB" dirty="0"/>
              <a:t>Nick </a:t>
            </a:r>
            <a:r>
              <a:rPr lang="en-GB" dirty="0" err="1"/>
              <a:t>Cherryman</a:t>
            </a:r>
            <a:r>
              <a:rPr lang="en-GB" dirty="0"/>
              <a:t> (2019): “I deliberately wore heels to highlight the point that items are gendered by the observer, rather than being innately gendered. The heels were 5.5" stilettos, red PV - with a rubber sole and a small metal buckle. None of these items are gendered reading onto the materials. In wearing male-passing clothes and presenting as </a:t>
            </a:r>
            <a:r>
              <a:rPr lang="en-GB" dirty="0" err="1"/>
              <a:t>masculines</a:t>
            </a:r>
            <a:r>
              <a:rPr lang="en-GB" dirty="0"/>
              <a:t> but then disrupting this with items that refocused the attention elsewhere, it subverted - queered perhaps? - the expectations of the viewer.”</a:t>
            </a:r>
          </a:p>
        </p:txBody>
      </p:sp>
      <p:pic>
        <p:nvPicPr>
          <p:cNvPr id="6" name="Audio 5">
            <a:hlinkClick r:id="" action="ppaction://media"/>
            <a:extLst>
              <a:ext uri="{FF2B5EF4-FFF2-40B4-BE49-F238E27FC236}">
                <a16:creationId xmlns:a16="http://schemas.microsoft.com/office/drawing/2014/main" id="{AF845D90-0FD6-48A1-B32E-B4F6CF22A7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1115074"/>
      </p:ext>
    </p:extLst>
  </p:cSld>
  <p:clrMapOvr>
    <a:masterClrMapping/>
  </p:clrMapOvr>
  <mc:AlternateContent xmlns:mc="http://schemas.openxmlformats.org/markup-compatibility/2006" xmlns:p14="http://schemas.microsoft.com/office/powerpoint/2010/main">
    <mc:Choice Requires="p14">
      <p:transition spd="slow" p14:dur="2000" advTm="78692"/>
    </mc:Choice>
    <mc:Fallback xmlns="">
      <p:transition spd="slow" advTm="7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Practical advice </a:t>
            </a:r>
            <a:br>
              <a:rPr lang="en-GB" dirty="0"/>
            </a:br>
            <a:r>
              <a:rPr lang="en-GB" dirty="0"/>
              <a:t>Pronouns and names</a:t>
            </a:r>
          </a:p>
        </p:txBody>
      </p:sp>
      <p:sp>
        <p:nvSpPr>
          <p:cNvPr id="3" name="Content Placeholder 2"/>
          <p:cNvSpPr>
            <a:spLocks noGrp="1"/>
          </p:cNvSpPr>
          <p:nvPr>
            <p:ph sz="half" idx="1"/>
          </p:nvPr>
        </p:nvSpPr>
        <p:spPr>
          <a:xfrm>
            <a:off x="581193" y="2228003"/>
            <a:ext cx="5422390" cy="4381344"/>
          </a:xfrm>
        </p:spPr>
        <p:txBody>
          <a:bodyPr>
            <a:normAutofit fontScale="85000" lnSpcReduction="10000"/>
          </a:bodyPr>
          <a:lstStyle/>
          <a:p>
            <a:r>
              <a:rPr lang="en-GB" dirty="0"/>
              <a:t>Refer to students by their chosen name in all circumstances. </a:t>
            </a:r>
          </a:p>
          <a:p>
            <a:r>
              <a:rPr lang="en-GB" dirty="0"/>
              <a:t>Ensure to communicate with students to find out how they would like to be addressed. </a:t>
            </a:r>
          </a:p>
          <a:p>
            <a:r>
              <a:rPr lang="en-GB" dirty="0"/>
              <a:t>Never appropriate to ask a student what their name was before transitioning or choosing a different name. </a:t>
            </a:r>
          </a:p>
          <a:p>
            <a:r>
              <a:rPr lang="en-GB" dirty="0"/>
              <a:t>When providing examples, try to use gender neutral names: </a:t>
            </a:r>
          </a:p>
          <a:p>
            <a:pPr lvl="1"/>
            <a:r>
              <a:rPr lang="en-GB" dirty="0"/>
              <a:t>Dr </a:t>
            </a:r>
            <a:r>
              <a:rPr lang="en-GB" dirty="0" err="1"/>
              <a:t>Ric</a:t>
            </a:r>
            <a:r>
              <a:rPr lang="en-GB" dirty="0"/>
              <a:t> Crossman (2019):  "One of the examples in a decision theory module I taught involved two people deciding where to go on a date. The original names of the couple made it very clear they were a boy and a girl - I changed these to more gender-neutral names…”</a:t>
            </a:r>
          </a:p>
          <a:p>
            <a:r>
              <a:rPr lang="en-GB" dirty="0"/>
              <a:t>Use preferred pronouns! The pronouns </a:t>
            </a:r>
            <a:r>
              <a:rPr lang="en-GB" dirty="0" err="1"/>
              <a:t>Ey</a:t>
            </a:r>
            <a:r>
              <a:rPr lang="en-GB" dirty="0"/>
              <a:t> and </a:t>
            </a:r>
            <a:r>
              <a:rPr lang="en-GB" dirty="0" err="1"/>
              <a:t>Ze</a:t>
            </a:r>
            <a:r>
              <a:rPr lang="en-GB" dirty="0"/>
              <a:t> are rare, but are included to aid you as a reference if they are requested of you. You can practice forming pronoun sets at www.practicewithpronouns.com </a:t>
            </a:r>
          </a:p>
          <a:p>
            <a:r>
              <a:rPr lang="en-GB" dirty="0"/>
              <a:t>If you make a mistake, apologise and move on. </a:t>
            </a:r>
          </a:p>
          <a:p>
            <a:endParaRPr lang="en-GB" dirty="0"/>
          </a:p>
          <a:p>
            <a:pPr lvl="1"/>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915914980"/>
              </p:ext>
            </p:extLst>
          </p:nvPr>
        </p:nvGraphicFramePr>
        <p:xfrm>
          <a:off x="6003583" y="1928552"/>
          <a:ext cx="5930722" cy="4985900"/>
        </p:xfrm>
        <a:graphic>
          <a:graphicData uri="http://schemas.openxmlformats.org/drawingml/2006/table">
            <a:tbl>
              <a:tblPr/>
              <a:tblGrid>
                <a:gridCol w="460295">
                  <a:extLst>
                    <a:ext uri="{9D8B030D-6E8A-4147-A177-3AD203B41FA5}">
                      <a16:colId xmlns:a16="http://schemas.microsoft.com/office/drawing/2014/main" val="3868116327"/>
                    </a:ext>
                  </a:extLst>
                </a:gridCol>
                <a:gridCol w="991404">
                  <a:extLst>
                    <a:ext uri="{9D8B030D-6E8A-4147-A177-3AD203B41FA5}">
                      <a16:colId xmlns:a16="http://schemas.microsoft.com/office/drawing/2014/main" val="2316733274"/>
                    </a:ext>
                  </a:extLst>
                </a:gridCol>
                <a:gridCol w="938292">
                  <a:extLst>
                    <a:ext uri="{9D8B030D-6E8A-4147-A177-3AD203B41FA5}">
                      <a16:colId xmlns:a16="http://schemas.microsoft.com/office/drawing/2014/main" val="2496317537"/>
                    </a:ext>
                  </a:extLst>
                </a:gridCol>
                <a:gridCol w="1292367">
                  <a:extLst>
                    <a:ext uri="{9D8B030D-6E8A-4147-A177-3AD203B41FA5}">
                      <a16:colId xmlns:a16="http://schemas.microsoft.com/office/drawing/2014/main" val="5384927"/>
                    </a:ext>
                  </a:extLst>
                </a:gridCol>
                <a:gridCol w="947146">
                  <a:extLst>
                    <a:ext uri="{9D8B030D-6E8A-4147-A177-3AD203B41FA5}">
                      <a16:colId xmlns:a16="http://schemas.microsoft.com/office/drawing/2014/main" val="2973211690"/>
                    </a:ext>
                  </a:extLst>
                </a:gridCol>
                <a:gridCol w="1301218">
                  <a:extLst>
                    <a:ext uri="{9D8B030D-6E8A-4147-A177-3AD203B41FA5}">
                      <a16:colId xmlns:a16="http://schemas.microsoft.com/office/drawing/2014/main" val="1731779243"/>
                    </a:ext>
                  </a:extLst>
                </a:gridCol>
              </a:tblGrid>
              <a:tr h="953474">
                <a:tc>
                  <a:txBody>
                    <a:bodyPr/>
                    <a:lstStyle/>
                    <a:p>
                      <a:pPr fontAlgn="t"/>
                      <a:r>
                        <a:rPr lang="en-GB" b="1">
                          <a:effectLst/>
                        </a:rPr>
                        <a:t>She</a:t>
                      </a:r>
                      <a:endParaRPr lang="en-GB">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b="1" i="1" dirty="0">
                          <a:effectLst/>
                        </a:rPr>
                        <a:t>She</a:t>
                      </a:r>
                      <a:r>
                        <a:rPr lang="en-GB" i="1" dirty="0">
                          <a:effectLst/>
                        </a:rPr>
                        <a:t> </a:t>
                      </a:r>
                    </a:p>
                    <a:p>
                      <a:pPr fontAlgn="t"/>
                      <a:r>
                        <a:rPr lang="en-GB" i="1" dirty="0">
                          <a:effectLst/>
                        </a:rPr>
                        <a:t>believes me</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I spoke to her</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dirty="0">
                          <a:effectLst/>
                        </a:rPr>
                        <a:t>Her hand reaches out</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dirty="0">
                          <a:effectLst/>
                        </a:rPr>
                        <a:t>The gift is hers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dirty="0">
                          <a:effectLst/>
                        </a:rPr>
                        <a:t>She thinks to herself</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55254950"/>
                  </a:ext>
                </a:extLst>
              </a:tr>
              <a:tr h="1029910">
                <a:tc>
                  <a:txBody>
                    <a:bodyPr/>
                    <a:lstStyle/>
                    <a:p>
                      <a:pPr fontAlgn="t"/>
                      <a:r>
                        <a:rPr lang="en-GB" b="1">
                          <a:effectLst/>
                        </a:rPr>
                        <a:t>He</a:t>
                      </a:r>
                      <a:endParaRPr lang="en-GB">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b="1" i="1" dirty="0">
                          <a:effectLst/>
                        </a:rPr>
                        <a:t>He</a:t>
                      </a:r>
                      <a:r>
                        <a:rPr lang="en-GB" i="1" dirty="0">
                          <a:effectLst/>
                        </a:rPr>
                        <a:t> </a:t>
                      </a:r>
                    </a:p>
                    <a:p>
                      <a:pPr fontAlgn="t"/>
                      <a:r>
                        <a:rPr lang="en-GB" i="1" dirty="0">
                          <a:effectLst/>
                        </a:rPr>
                        <a:t>believes me</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I spoke to him</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His hand reaches out</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The gift is his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dirty="0">
                          <a:effectLst/>
                        </a:rPr>
                        <a:t>He thinks to himself</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03518956"/>
                  </a:ext>
                </a:extLst>
              </a:tr>
              <a:tr h="1029910">
                <a:tc>
                  <a:txBody>
                    <a:bodyPr/>
                    <a:lstStyle/>
                    <a:p>
                      <a:pPr fontAlgn="t"/>
                      <a:r>
                        <a:rPr lang="en-GB" b="1">
                          <a:effectLst/>
                        </a:rPr>
                        <a:t>They</a:t>
                      </a:r>
                      <a:endParaRPr lang="en-GB">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b="1" i="1" dirty="0">
                          <a:effectLst/>
                        </a:rPr>
                        <a:t>They</a:t>
                      </a:r>
                      <a:r>
                        <a:rPr lang="en-GB" i="1" dirty="0">
                          <a:effectLst/>
                        </a:rPr>
                        <a:t> </a:t>
                      </a:r>
                    </a:p>
                    <a:p>
                      <a:pPr fontAlgn="t"/>
                      <a:r>
                        <a:rPr lang="en-GB" i="1" dirty="0">
                          <a:effectLst/>
                        </a:rPr>
                        <a:t>believe me</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I spoke to them</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Their hand reaches out</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The gift is theirs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They think to themself</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79939728"/>
                  </a:ext>
                </a:extLst>
              </a:tr>
              <a:tr h="953474">
                <a:tc>
                  <a:txBody>
                    <a:bodyPr/>
                    <a:lstStyle/>
                    <a:p>
                      <a:pPr fontAlgn="t"/>
                      <a:r>
                        <a:rPr lang="en-GB" b="1">
                          <a:effectLst/>
                        </a:rPr>
                        <a:t>Ey</a:t>
                      </a:r>
                      <a:endParaRPr lang="en-GB">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b="1" i="1" dirty="0" err="1">
                          <a:effectLst/>
                        </a:rPr>
                        <a:t>Ey</a:t>
                      </a:r>
                      <a:r>
                        <a:rPr lang="en-GB" i="1" dirty="0">
                          <a:effectLst/>
                        </a:rPr>
                        <a:t> </a:t>
                      </a:r>
                    </a:p>
                    <a:p>
                      <a:pPr fontAlgn="t"/>
                      <a:r>
                        <a:rPr lang="en-GB" i="1" dirty="0">
                          <a:effectLst/>
                        </a:rPr>
                        <a:t>believe me</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I spoke to em</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Eir hand reaches out</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The gift is eirs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en-GB">
                          <a:effectLst/>
                        </a:rPr>
                        <a:t>Ey think to emself</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27959057"/>
                  </a:ext>
                </a:extLst>
              </a:tr>
              <a:tr h="953474">
                <a:tc>
                  <a:txBody>
                    <a:bodyPr/>
                    <a:lstStyle/>
                    <a:p>
                      <a:pPr fontAlgn="t"/>
                      <a:r>
                        <a:rPr lang="en-GB" b="1">
                          <a:effectLst/>
                        </a:rPr>
                        <a:t>Ze</a:t>
                      </a:r>
                      <a:endParaRPr lang="en-GB">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en-GB" b="1" i="1" dirty="0" err="1">
                          <a:effectLst/>
                        </a:rPr>
                        <a:t>Ze</a:t>
                      </a:r>
                      <a:r>
                        <a:rPr lang="en-GB" i="1" dirty="0">
                          <a:effectLst/>
                        </a:rPr>
                        <a:t> </a:t>
                      </a:r>
                    </a:p>
                    <a:p>
                      <a:pPr fontAlgn="t"/>
                      <a:r>
                        <a:rPr lang="en-GB" i="1" dirty="0">
                          <a:effectLst/>
                        </a:rPr>
                        <a:t>believes me</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en-GB">
                          <a:effectLst/>
                        </a:rPr>
                        <a:t>I spoke to zir</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en-GB">
                          <a:effectLst/>
                        </a:rPr>
                        <a:t>Zir hand reaches out</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en-GB">
                          <a:effectLst/>
                        </a:rPr>
                        <a:t>The gift is zirs</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en-GB" dirty="0" err="1">
                          <a:effectLst/>
                        </a:rPr>
                        <a:t>Ze</a:t>
                      </a:r>
                      <a:r>
                        <a:rPr lang="en-GB" dirty="0">
                          <a:effectLst/>
                        </a:rPr>
                        <a:t> thinks to </a:t>
                      </a:r>
                      <a:r>
                        <a:rPr lang="en-GB" dirty="0" err="1">
                          <a:effectLst/>
                        </a:rPr>
                        <a:t>zirself</a:t>
                      </a:r>
                      <a:endParaRPr lang="en-GB"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1274495496"/>
                  </a:ext>
                </a:extLst>
              </a:tr>
            </a:tbl>
          </a:graphicData>
        </a:graphic>
      </p:graphicFrame>
      <p:pic>
        <p:nvPicPr>
          <p:cNvPr id="5" name="Audio 4">
            <a:hlinkClick r:id="" action="ppaction://media"/>
            <a:extLst>
              <a:ext uri="{FF2B5EF4-FFF2-40B4-BE49-F238E27FC236}">
                <a16:creationId xmlns:a16="http://schemas.microsoft.com/office/drawing/2014/main" id="{0EB62604-CA3C-40C7-8CE9-75FD9E6707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711808"/>
      </p:ext>
    </p:extLst>
  </p:cSld>
  <p:clrMapOvr>
    <a:masterClrMapping/>
  </p:clrMapOvr>
  <mc:AlternateContent xmlns:mc="http://schemas.openxmlformats.org/markup-compatibility/2006" xmlns:p14="http://schemas.microsoft.com/office/powerpoint/2010/main">
    <mc:Choice Requires="p14">
      <p:transition spd="slow" p14:dur="2000" advTm="110604"/>
    </mc:Choice>
    <mc:Fallback xmlns="">
      <p:transition spd="slow" advTm="1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Practical advice</a:t>
            </a:r>
            <a:br>
              <a:rPr lang="en-GB" dirty="0"/>
            </a:br>
            <a:r>
              <a:rPr lang="en-GB" dirty="0"/>
              <a:t>challenging transphobic language and behaviour</a:t>
            </a:r>
          </a:p>
        </p:txBody>
      </p:sp>
      <p:sp>
        <p:nvSpPr>
          <p:cNvPr id="8" name="Content Placeholder 7"/>
          <p:cNvSpPr>
            <a:spLocks noGrp="1"/>
          </p:cNvSpPr>
          <p:nvPr>
            <p:ph idx="1"/>
          </p:nvPr>
        </p:nvSpPr>
        <p:spPr/>
        <p:txBody>
          <a:bodyPr/>
          <a:lstStyle/>
          <a:p>
            <a:r>
              <a:rPr lang="en-GB" dirty="0"/>
              <a:t>Do not tolerate anti-trans remarks behaviour or humour that invalidates another's gender identity. </a:t>
            </a:r>
          </a:p>
          <a:p>
            <a:r>
              <a:rPr lang="en-GB" dirty="0"/>
              <a:t>The discrimination can provide a point of discussion in class.</a:t>
            </a:r>
          </a:p>
          <a:p>
            <a:r>
              <a:rPr lang="en-GB" dirty="0"/>
              <a:t>Can also be dealt with privately.</a:t>
            </a:r>
          </a:p>
          <a:p>
            <a:r>
              <a:rPr lang="en-GB" dirty="0"/>
              <a:t>Ensure that, if you do know the students affected, to let them know that the behaviour has been dealt with and the channels they can go down when facing discrimination. </a:t>
            </a:r>
          </a:p>
          <a:p>
            <a:r>
              <a:rPr lang="en-GB" dirty="0"/>
              <a:t>Make sure not to email students regarding their behaviour. </a:t>
            </a:r>
          </a:p>
        </p:txBody>
      </p:sp>
      <p:pic>
        <p:nvPicPr>
          <p:cNvPr id="2" name="Audio 1">
            <a:hlinkClick r:id="" action="ppaction://media"/>
            <a:extLst>
              <a:ext uri="{FF2B5EF4-FFF2-40B4-BE49-F238E27FC236}">
                <a16:creationId xmlns:a16="http://schemas.microsoft.com/office/drawing/2014/main" id="{597E0D13-2308-478B-B4A2-0DD359D66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1200645"/>
      </p:ext>
    </p:extLst>
  </p:cSld>
  <p:clrMapOvr>
    <a:masterClrMapping/>
  </p:clrMapOvr>
  <mc:AlternateContent xmlns:mc="http://schemas.openxmlformats.org/markup-compatibility/2006" xmlns:p14="http://schemas.microsoft.com/office/powerpoint/2010/main">
    <mc:Choice Requires="p14">
      <p:transition spd="slow" p14:dur="2000" advTm="45978"/>
    </mc:Choice>
    <mc:Fallback xmlns="">
      <p:transition spd="slow" advTm="4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When bringing gender debates into the classroom</a:t>
            </a:r>
          </a:p>
        </p:txBody>
      </p:sp>
      <p:sp>
        <p:nvSpPr>
          <p:cNvPr id="3" name="Content Placeholder 2"/>
          <p:cNvSpPr>
            <a:spLocks noGrp="1"/>
          </p:cNvSpPr>
          <p:nvPr>
            <p:ph idx="1"/>
          </p:nvPr>
        </p:nvSpPr>
        <p:spPr/>
        <p:txBody>
          <a:bodyPr/>
          <a:lstStyle/>
          <a:p>
            <a:r>
              <a:rPr lang="en-GB" dirty="0"/>
              <a:t>Students come from a variety of different backgrounds and have wildly differing understandings of gender and gender identities. </a:t>
            </a:r>
          </a:p>
          <a:p>
            <a:r>
              <a:rPr lang="en-GB" dirty="0"/>
              <a:t>Make students aware before the class that gender will be discussed. </a:t>
            </a:r>
          </a:p>
          <a:p>
            <a:r>
              <a:rPr lang="en-GB" dirty="0"/>
              <a:t>A statement emphasising expectations should be made at the beginning of class. </a:t>
            </a:r>
          </a:p>
          <a:p>
            <a:r>
              <a:rPr lang="en-GB" dirty="0"/>
              <a:t>Could also potentially ask students that identify as trans or gender-diverse to talk to the class about what a discussion around gender means to them. This should only be done with advance notice and the students’ explicit consent. </a:t>
            </a:r>
          </a:p>
        </p:txBody>
      </p:sp>
      <p:pic>
        <p:nvPicPr>
          <p:cNvPr id="4" name="Audio 3">
            <a:hlinkClick r:id="" action="ppaction://media"/>
            <a:extLst>
              <a:ext uri="{FF2B5EF4-FFF2-40B4-BE49-F238E27FC236}">
                <a16:creationId xmlns:a16="http://schemas.microsoft.com/office/drawing/2014/main" id="{DB571AD1-30AA-4584-A7F5-A5D5843937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6963569"/>
      </p:ext>
    </p:extLst>
  </p:cSld>
  <p:clrMapOvr>
    <a:masterClrMapping/>
  </p:clrMapOvr>
  <mc:AlternateContent xmlns:mc="http://schemas.openxmlformats.org/markup-compatibility/2006" xmlns:p14="http://schemas.microsoft.com/office/powerpoint/2010/main">
    <mc:Choice Requires="p14">
      <p:transition spd="slow" p14:dur="2000" advTm="47584"/>
    </mc:Choice>
    <mc:Fallback xmlns="">
      <p:transition spd="slow" advTm="4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Content Placeholder 2"/>
          <p:cNvSpPr>
            <a:spLocks noGrp="1"/>
          </p:cNvSpPr>
          <p:nvPr>
            <p:ph idx="1"/>
          </p:nvPr>
        </p:nvSpPr>
        <p:spPr/>
        <p:txBody>
          <a:bodyPr>
            <a:normAutofit/>
          </a:bodyPr>
          <a:lstStyle/>
          <a:p>
            <a:r>
              <a:rPr lang="en-GB" sz="2400" dirty="0"/>
              <a:t>Keep up to date with legal changes, changes in university policy and best practice. </a:t>
            </a:r>
          </a:p>
        </p:txBody>
      </p:sp>
      <p:pic>
        <p:nvPicPr>
          <p:cNvPr id="5" name="Audio 4">
            <a:hlinkClick r:id="" action="ppaction://media"/>
            <a:extLst>
              <a:ext uri="{FF2B5EF4-FFF2-40B4-BE49-F238E27FC236}">
                <a16:creationId xmlns:a16="http://schemas.microsoft.com/office/drawing/2014/main" id="{2B36438C-8BBE-4355-96B4-C62C59210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1989246"/>
      </p:ext>
    </p:extLst>
  </p:cSld>
  <p:clrMapOvr>
    <a:masterClrMapping/>
  </p:clrMapOvr>
  <mc:AlternateContent xmlns:mc="http://schemas.openxmlformats.org/markup-compatibility/2006" xmlns:p14="http://schemas.microsoft.com/office/powerpoint/2010/main">
    <mc:Choice Requires="p14">
      <p:transition spd="slow" p14:dur="2000" advTm="19750"/>
    </mc:Choice>
    <mc:Fallback xmlns="">
      <p:transition spd="slow" advTm="1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 list </a:t>
            </a:r>
          </a:p>
        </p:txBody>
      </p:sp>
      <p:sp>
        <p:nvSpPr>
          <p:cNvPr id="3" name="Content Placeholder 2"/>
          <p:cNvSpPr>
            <a:spLocks noGrp="1"/>
          </p:cNvSpPr>
          <p:nvPr>
            <p:ph idx="1"/>
          </p:nvPr>
        </p:nvSpPr>
        <p:spPr>
          <a:xfrm>
            <a:off x="581192" y="2180496"/>
            <a:ext cx="11029615" cy="4509062"/>
          </a:xfrm>
        </p:spPr>
        <p:txBody>
          <a:bodyPr>
            <a:normAutofit fontScale="62500" lnSpcReduction="20000"/>
          </a:bodyPr>
          <a:lstStyle/>
          <a:p>
            <a:r>
              <a:rPr lang="en-GB" dirty="0"/>
              <a:t>Ahmed, Sara (2018) </a:t>
            </a:r>
            <a:r>
              <a:rPr lang="en-GB" i="1" dirty="0"/>
              <a:t>Queer Use. </a:t>
            </a:r>
            <a:r>
              <a:rPr lang="en-GB" dirty="0"/>
              <a:t>[Online] Available from: </a:t>
            </a:r>
            <a:r>
              <a:rPr lang="en-GB" dirty="0">
                <a:hlinkClick r:id="rId2"/>
              </a:rPr>
              <a:t>https://feministkilljoys.com/</a:t>
            </a:r>
            <a:r>
              <a:rPr lang="en-GB" dirty="0"/>
              <a:t> (Accessed 8</a:t>
            </a:r>
            <a:r>
              <a:rPr lang="en-GB" baseline="30000" dirty="0"/>
              <a:t>th</a:t>
            </a:r>
            <a:r>
              <a:rPr lang="en-GB" dirty="0"/>
              <a:t> January 2020)</a:t>
            </a:r>
          </a:p>
          <a:p>
            <a:r>
              <a:rPr lang="en-GB" dirty="0"/>
              <a:t>Alexander, K (2012) Teaching Discomfort?: Uncomfortable Attachments, Ambivalent Identifications. </a:t>
            </a:r>
            <a:r>
              <a:rPr lang="en-GB" i="1" dirty="0"/>
              <a:t>Transformations</a:t>
            </a:r>
            <a:r>
              <a:rPr lang="en-GB" dirty="0"/>
              <a:t>, 22 (2): 57-71. </a:t>
            </a:r>
          </a:p>
          <a:p>
            <a:r>
              <a:rPr lang="en-GB" dirty="0"/>
              <a:t>Ayres, H (2019) </a:t>
            </a:r>
            <a:r>
              <a:rPr lang="en-GB" i="1" dirty="0"/>
              <a:t>Support for Trans &amp; Gender-diverse Students and Learning in the Academic Context</a:t>
            </a:r>
            <a:r>
              <a:rPr lang="en-GB" dirty="0"/>
              <a:t>. [Online] Available from: </a:t>
            </a:r>
            <a:r>
              <a:rPr lang="en-GB" dirty="0">
                <a:hlinkClick r:id="rId3"/>
              </a:rPr>
              <a:t>https://warwick.ac.uk/fac/cross_fac/academy/funding/2016-17fundedprojects/interdisciplinarityprojects/genderinclusiveteaching/</a:t>
            </a:r>
            <a:r>
              <a:rPr lang="en-GB" dirty="0"/>
              <a:t> (Accessed 10</a:t>
            </a:r>
            <a:r>
              <a:rPr lang="en-GB" baseline="30000" dirty="0"/>
              <a:t>th</a:t>
            </a:r>
            <a:r>
              <a:rPr lang="en-GB" dirty="0"/>
              <a:t> January 2020) </a:t>
            </a:r>
          </a:p>
          <a:p>
            <a:r>
              <a:rPr lang="en-GB" dirty="0"/>
              <a:t>Bachmann C. &amp; Gooch. B (2015) </a:t>
            </a:r>
            <a:r>
              <a:rPr lang="en-GB" i="1" dirty="0"/>
              <a:t>LGBT in Britain: University Report. </a:t>
            </a:r>
            <a:r>
              <a:rPr lang="en-GB" dirty="0"/>
              <a:t>London: Stonewall. </a:t>
            </a:r>
            <a:endParaRPr lang="en-GB" i="1" dirty="0"/>
          </a:p>
          <a:p>
            <a:r>
              <a:rPr lang="en-GB" dirty="0"/>
              <a:t>Barker, Meg-John &amp; Scheele, Julia (2016) </a:t>
            </a:r>
            <a:r>
              <a:rPr lang="en-GB" i="1" dirty="0"/>
              <a:t>Queer: A Graphic History</a:t>
            </a:r>
            <a:r>
              <a:rPr lang="en-GB" dirty="0"/>
              <a:t>. London: Icon Books Ltd. </a:t>
            </a:r>
          </a:p>
          <a:p>
            <a:r>
              <a:rPr lang="en-GB" dirty="0"/>
              <a:t>Bornstein, K (2006) Hello, Cruel World: 101 Alternatives to Suicide for Teens, Freaks &amp; Other Outlaws. London: Seven Stories Press. </a:t>
            </a:r>
          </a:p>
          <a:p>
            <a:r>
              <a:rPr lang="en-GB" dirty="0"/>
              <a:t>Bryson, M &amp; de Castell, S (1993) Queer Pedagogy: Praxis Makes </a:t>
            </a:r>
            <a:r>
              <a:rPr lang="en-GB" dirty="0" err="1"/>
              <a:t>Im</a:t>
            </a:r>
            <a:r>
              <a:rPr lang="en-GB" dirty="0"/>
              <a:t>/Perfect. </a:t>
            </a:r>
            <a:r>
              <a:rPr lang="en-GB" i="1" dirty="0"/>
              <a:t>Canadian Journal of Education</a:t>
            </a:r>
            <a:r>
              <a:rPr lang="en-GB" dirty="0"/>
              <a:t>, 18 (3): 285-305. </a:t>
            </a:r>
          </a:p>
          <a:p>
            <a:r>
              <a:rPr lang="en-GB" dirty="0" err="1"/>
              <a:t>Halperin</a:t>
            </a:r>
            <a:r>
              <a:rPr lang="en-GB" dirty="0"/>
              <a:t>, D, M. (1995) </a:t>
            </a:r>
            <a:r>
              <a:rPr lang="en-GB" i="1" dirty="0"/>
              <a:t>Saint Foucault: Towards a Gay Hagiography</a:t>
            </a:r>
            <a:r>
              <a:rPr lang="en-GB" dirty="0"/>
              <a:t>. Oxford: Oxford University Press.</a:t>
            </a:r>
          </a:p>
          <a:p>
            <a:r>
              <a:rPr lang="en-GB" dirty="0" err="1"/>
              <a:t>Mckendry</a:t>
            </a:r>
            <a:r>
              <a:rPr lang="en-GB" dirty="0"/>
              <a:t> S &amp; Lawrence, M (2017) </a:t>
            </a:r>
            <a:r>
              <a:rPr lang="en-GB" i="1" dirty="0" err="1"/>
              <a:t>TransEdu</a:t>
            </a:r>
            <a:r>
              <a:rPr lang="en-GB" i="1" dirty="0"/>
              <a:t> Scotland: Researching the experience of trans and gender diverse applicants, students and staff in Scotland’s colleges and universities. </a:t>
            </a:r>
            <a:r>
              <a:rPr lang="en-GB" dirty="0"/>
              <a:t>Glasgow: </a:t>
            </a:r>
            <a:r>
              <a:rPr lang="en-GB" dirty="0" err="1"/>
              <a:t>TransEDU</a:t>
            </a:r>
            <a:r>
              <a:rPr lang="en-GB" dirty="0"/>
              <a:t>. </a:t>
            </a:r>
          </a:p>
          <a:p>
            <a:r>
              <a:rPr lang="en-GB" dirty="0" err="1"/>
              <a:t>Neto</a:t>
            </a:r>
            <a:r>
              <a:rPr lang="en-GB" dirty="0"/>
              <a:t>, J. N (2018) Queer pedagogy: Approaches to inclusive teaching. </a:t>
            </a:r>
            <a:r>
              <a:rPr lang="en-GB" i="1" dirty="0"/>
              <a:t>Policy Futures in Education</a:t>
            </a:r>
            <a:r>
              <a:rPr lang="en-GB" dirty="0"/>
              <a:t>, 16 (5): 589-604. </a:t>
            </a:r>
          </a:p>
          <a:p>
            <a:r>
              <a:rPr lang="en-GB" dirty="0"/>
              <a:t>National Union of Students (2015) </a:t>
            </a:r>
            <a:r>
              <a:rPr lang="en-GB" i="1" dirty="0"/>
              <a:t>Education Beyond the Straight and Narrow – LGBT students’ experiences in Higher Education</a:t>
            </a:r>
            <a:r>
              <a:rPr lang="en-GB" dirty="0"/>
              <a:t>. London: National Union of Students. </a:t>
            </a:r>
          </a:p>
          <a:p>
            <a:r>
              <a:rPr lang="en-GB" dirty="0"/>
              <a:t>Young, T. (2012) Queering “The Human Situation”. </a:t>
            </a:r>
            <a:r>
              <a:rPr lang="en-GB" i="1" dirty="0"/>
              <a:t>Journal of Feminist Studies in Religion</a:t>
            </a:r>
            <a:r>
              <a:rPr lang="en-GB" dirty="0"/>
              <a:t>, 28 (1): 126-131.</a:t>
            </a:r>
          </a:p>
          <a:p>
            <a:r>
              <a:rPr lang="en-GB" dirty="0"/>
              <a:t>Ward, N &amp; Gale, N (2016) LGBTQ-inclusivity in the Higher Education Curriculum: A best practice guide. [Online] Available from: </a:t>
            </a:r>
            <a:r>
              <a:rPr lang="en-GB" dirty="0">
                <a:hlinkClick r:id="rId4"/>
              </a:rPr>
              <a:t>https://intranet.birmingham.ac.uk/staff/teaching-academy/documents/public/lgbt-best-practice-guide.pdf</a:t>
            </a:r>
            <a:r>
              <a:rPr lang="en-GB" dirty="0"/>
              <a:t>. (Accessed 8</a:t>
            </a:r>
            <a:r>
              <a:rPr lang="en-GB" baseline="30000" dirty="0"/>
              <a:t>th</a:t>
            </a:r>
            <a:r>
              <a:rPr lang="en-GB" dirty="0"/>
              <a:t> January 2020)</a:t>
            </a:r>
          </a:p>
          <a:p>
            <a:r>
              <a:rPr lang="en-GB" dirty="0"/>
              <a:t>Whitlock, R (2010) Getting Queer: Teacher Education, Gender Studies, and the Cross-Disciplinary Quest for Queer Pedagogies. </a:t>
            </a:r>
            <a:r>
              <a:rPr lang="en-GB" i="1" dirty="0"/>
              <a:t>Issues in Teacher Education</a:t>
            </a:r>
            <a:r>
              <a:rPr lang="en-GB" dirty="0"/>
              <a:t>, 19 (2): 81-104. </a:t>
            </a:r>
          </a:p>
          <a:p>
            <a:endParaRPr lang="en-GB" dirty="0"/>
          </a:p>
        </p:txBody>
      </p:sp>
    </p:spTree>
    <p:extLst>
      <p:ext uri="{BB962C8B-B14F-4D97-AF65-F5344CB8AC3E}">
        <p14:creationId xmlns:p14="http://schemas.microsoft.com/office/powerpoint/2010/main" val="221144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Queer pedagogy &amp; gender diversity</a:t>
            </a:r>
          </a:p>
        </p:txBody>
      </p:sp>
      <p:sp>
        <p:nvSpPr>
          <p:cNvPr id="3" name="Subtitle 2"/>
          <p:cNvSpPr>
            <a:spLocks noGrp="1"/>
          </p:cNvSpPr>
          <p:nvPr>
            <p:ph type="subTitle" idx="1"/>
          </p:nvPr>
        </p:nvSpPr>
        <p:spPr/>
        <p:txBody>
          <a:bodyPr>
            <a:normAutofit fontScale="92500" lnSpcReduction="20000"/>
          </a:bodyPr>
          <a:lstStyle/>
          <a:p>
            <a:r>
              <a:rPr lang="en-GB" dirty="0"/>
              <a:t>Hannah Ayres (University of </a:t>
            </a:r>
            <a:r>
              <a:rPr lang="en-GB" dirty="0" err="1"/>
              <a:t>warwick</a:t>
            </a:r>
            <a:r>
              <a:rPr lang="en-GB" dirty="0"/>
              <a:t>)</a:t>
            </a:r>
          </a:p>
          <a:p>
            <a:r>
              <a:rPr lang="en-GB" dirty="0"/>
              <a:t>Hannah.ayres@warwick.ac.uk</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8165099"/>
      </p:ext>
    </p:extLst>
  </p:cSld>
  <p:clrMapOvr>
    <a:masterClrMapping/>
  </p:clrMapOvr>
  <mc:AlternateContent xmlns:mc="http://schemas.openxmlformats.org/markup-compatibility/2006" xmlns:p14="http://schemas.microsoft.com/office/powerpoint/2010/main">
    <mc:Choice Requires="p14">
      <p:transition spd="slow" p14:dur="2000" advTm="7855"/>
    </mc:Choice>
    <mc:Fallback xmlns="">
      <p:transition spd="slow" advTm="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Coming up </a:t>
            </a:r>
          </a:p>
        </p:txBody>
      </p:sp>
      <p:sp>
        <p:nvSpPr>
          <p:cNvPr id="3" name="Content Placeholder 2"/>
          <p:cNvSpPr>
            <a:spLocks noGrp="1"/>
          </p:cNvSpPr>
          <p:nvPr>
            <p:ph idx="1"/>
          </p:nvPr>
        </p:nvSpPr>
        <p:spPr/>
        <p:txBody>
          <a:bodyPr>
            <a:normAutofit/>
          </a:bodyPr>
          <a:lstStyle/>
          <a:p>
            <a:r>
              <a:rPr lang="en-GB" sz="2400" dirty="0"/>
              <a:t>The 3 Q’s: Queer, Queer Theory &amp; Queer Pedagogy</a:t>
            </a:r>
          </a:p>
          <a:p>
            <a:r>
              <a:rPr lang="en-GB" sz="2400" dirty="0"/>
              <a:t>Why is it important to consider gender diversity in the classroom? </a:t>
            </a:r>
          </a:p>
          <a:p>
            <a:r>
              <a:rPr lang="en-GB" sz="2400" dirty="0"/>
              <a:t>Practical advice</a:t>
            </a:r>
          </a:p>
          <a:p>
            <a:r>
              <a:rPr lang="en-GB" sz="2400" dirty="0"/>
              <a:t>Conclusion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6886413"/>
      </p:ext>
    </p:extLst>
  </p:cSld>
  <p:clrMapOvr>
    <a:masterClrMapping/>
  </p:clrMapOvr>
  <mc:AlternateContent xmlns:mc="http://schemas.openxmlformats.org/markup-compatibility/2006" xmlns:p14="http://schemas.microsoft.com/office/powerpoint/2010/main">
    <mc:Choice Requires="p14">
      <p:transition spd="slow" p14:dur="2000" advTm="20264"/>
    </mc:Choice>
    <mc:Fallback xmlns="">
      <p:transition spd="slow" advTm="2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Queer &amp; queer Theory </a:t>
            </a:r>
          </a:p>
        </p:txBody>
      </p:sp>
      <p:sp>
        <p:nvSpPr>
          <p:cNvPr id="3" name="Content Placeholder 2"/>
          <p:cNvSpPr>
            <a:spLocks noGrp="1"/>
          </p:cNvSpPr>
          <p:nvPr>
            <p:ph idx="1"/>
          </p:nvPr>
        </p:nvSpPr>
        <p:spPr/>
        <p:txBody>
          <a:bodyPr/>
          <a:lstStyle/>
          <a:p>
            <a:r>
              <a:rPr lang="en-GB" dirty="0"/>
              <a:t>“…queer to describe anything that is noticeable because it is odd…” (Ahmed, 2018) </a:t>
            </a:r>
          </a:p>
          <a:p>
            <a:r>
              <a:rPr lang="en-GB" dirty="0"/>
              <a:t>Queer theory is “…a theoretical approach… to question the categories and assumptions on which popular and academic understandings are based.” (Barker &amp; Scheele, 2016: 15) </a:t>
            </a:r>
          </a:p>
          <a:p>
            <a:r>
              <a:rPr lang="en-GB" dirty="0"/>
              <a:t>“It also deconstructs logics and frameworks operating within old and new theological and ethical concepts. Furthermore, it dismantles the dynamics of power and privilege persisting among diverse subjectivities.” (Young, 2012:127)</a:t>
            </a:r>
          </a:p>
          <a:p>
            <a:r>
              <a:rPr lang="en-GB" dirty="0"/>
              <a:t>Queer can be used to represent that which defies the norm. (</a:t>
            </a:r>
            <a:r>
              <a:rPr lang="en-GB" dirty="0" err="1"/>
              <a:t>Halperin</a:t>
            </a:r>
            <a:r>
              <a:rPr lang="en-GB" dirty="0"/>
              <a:t>, 1995)</a:t>
            </a:r>
          </a:p>
          <a:p>
            <a:r>
              <a:rPr lang="en-GB" dirty="0"/>
              <a:t>‘Queer’ can represent a singular identity, a catch all term and a disruptive force set to trouble ‘established’ knowledge bases.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9369153"/>
      </p:ext>
    </p:extLst>
  </p:cSld>
  <p:clrMapOvr>
    <a:masterClrMapping/>
  </p:clrMapOvr>
  <mc:AlternateContent xmlns:mc="http://schemas.openxmlformats.org/markup-compatibility/2006" xmlns:p14="http://schemas.microsoft.com/office/powerpoint/2010/main">
    <mc:Choice Requires="p14">
      <p:transition spd="slow" p14:dur="2000" advTm="76113"/>
    </mc:Choice>
    <mc:Fallback xmlns="">
      <p:transition spd="slow" advTm="7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Queer Pedagogy as disruptive</a:t>
            </a:r>
          </a:p>
        </p:txBody>
      </p:sp>
      <p:sp>
        <p:nvSpPr>
          <p:cNvPr id="3" name="Content Placeholder 2"/>
          <p:cNvSpPr>
            <a:spLocks noGrp="1"/>
          </p:cNvSpPr>
          <p:nvPr>
            <p:ph idx="1"/>
          </p:nvPr>
        </p:nvSpPr>
        <p:spPr/>
        <p:txBody>
          <a:bodyPr/>
          <a:lstStyle/>
          <a:p>
            <a:r>
              <a:rPr lang="en-GB" dirty="0"/>
              <a:t>Dr Maebh Harding (2019): "On Family Law we directly engage with and challenge the assumptions in English family law that centre the heteronormative experiences of family life. We interrogate legal reinforcement of gender roles in marriage and the importance of sexual identity. We evaluate issues of equality both in the way that the law treats different types of couples and the roles that the law expects within marriage.”</a:t>
            </a:r>
          </a:p>
          <a:p>
            <a:r>
              <a:rPr lang="en-GB" dirty="0"/>
              <a:t>Queer pedagogy as “the deliberate production of queer relations and to the production of subjectivities as deviant performance…” (Bryson &amp; Castell, 1993: 298) </a:t>
            </a:r>
          </a:p>
          <a:p>
            <a:r>
              <a:rPr lang="en-GB" dirty="0"/>
              <a:t>“Queer pedagogy does not seek the ‘correct’ method or the ‘right’ questions, but rather the possibility to question our practices or notions of equality and acceptance.” (</a:t>
            </a:r>
            <a:r>
              <a:rPr lang="en-GB" dirty="0" err="1"/>
              <a:t>Neto</a:t>
            </a:r>
            <a:r>
              <a:rPr lang="en-GB" dirty="0"/>
              <a:t>, 2018: 591).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8443650"/>
      </p:ext>
    </p:extLst>
  </p:cSld>
  <p:clrMapOvr>
    <a:masterClrMapping/>
  </p:clrMapOvr>
  <mc:AlternateContent xmlns:mc="http://schemas.openxmlformats.org/markup-compatibility/2006" xmlns:p14="http://schemas.microsoft.com/office/powerpoint/2010/main">
    <mc:Choice Requires="p14">
      <p:transition spd="slow" p14:dur="2000" advTm="86031"/>
    </mc:Choice>
    <mc:Fallback xmlns="">
      <p:transition spd="slow" advTm="8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Queer Pedagogy as providing comfortable spaces </a:t>
            </a:r>
          </a:p>
        </p:txBody>
      </p:sp>
      <p:sp>
        <p:nvSpPr>
          <p:cNvPr id="3" name="Content Placeholder 2"/>
          <p:cNvSpPr>
            <a:spLocks noGrp="1"/>
          </p:cNvSpPr>
          <p:nvPr>
            <p:ph idx="1"/>
          </p:nvPr>
        </p:nvSpPr>
        <p:spPr/>
        <p:txBody>
          <a:bodyPr/>
          <a:lstStyle/>
          <a:p>
            <a:r>
              <a:rPr lang="en-GB" dirty="0"/>
              <a:t>“…in order to cultivate a subversive learning community where we disrupt each other’s assumptions concerning </a:t>
            </a:r>
            <a:r>
              <a:rPr lang="en-GB" dirty="0" err="1"/>
              <a:t>normativaties</a:t>
            </a:r>
            <a:r>
              <a:rPr lang="en-GB" dirty="0"/>
              <a:t> and static identities, we will practice queer pedagogies…” (Whitlock, 2010: 102)</a:t>
            </a:r>
          </a:p>
          <a:p>
            <a:r>
              <a:rPr lang="en-GB" dirty="0"/>
              <a:t>Having visible role models can be incredibly important for students. (Ward &amp; Gale, 2016)</a:t>
            </a:r>
          </a:p>
          <a:p>
            <a:r>
              <a:rPr lang="en-GB" dirty="0"/>
              <a:t>Dr Anna </a:t>
            </a:r>
            <a:r>
              <a:rPr lang="en-GB" dirty="0" err="1"/>
              <a:t>Hájková</a:t>
            </a:r>
            <a:r>
              <a:rPr lang="en-GB" dirty="0"/>
              <a:t> (2019):  “When I studied, there was no queer faculty, I only had my first queer professor as a grad student, and that was really important to me. I </a:t>
            </a:r>
            <a:r>
              <a:rPr lang="en-GB" dirty="0" err="1"/>
              <a:t>thematize</a:t>
            </a:r>
            <a:r>
              <a:rPr lang="en-GB" dirty="0"/>
              <a:t> my queerness frequently, to make clear to the students that there are ways of life beyond heteronormativity. I am told by some by my queer students that this is pretty important to them, but it’s also crucial for the straight ones, because it normalizes non-</a:t>
            </a:r>
            <a:r>
              <a:rPr lang="en-GB" dirty="0" err="1"/>
              <a:t>heteronomative</a:t>
            </a:r>
            <a:r>
              <a:rPr lang="en-GB" dirty="0"/>
              <a:t> lifestyles in their world.” </a:t>
            </a:r>
          </a:p>
          <a:p>
            <a:r>
              <a:rPr lang="en-GB" dirty="0"/>
              <a:t>Dr Gerard </a:t>
            </a:r>
            <a:r>
              <a:rPr lang="en-GB" dirty="0" err="1"/>
              <a:t>Sharpling</a:t>
            </a:r>
            <a:r>
              <a:rPr lang="en-GB" dirty="0"/>
              <a:t> (2019): “Talk about your life as one normally would in a professional classroom situation.”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6071154"/>
      </p:ext>
    </p:extLst>
  </p:cSld>
  <p:clrMapOvr>
    <a:masterClrMapping/>
  </p:clrMapOvr>
  <mc:AlternateContent xmlns:mc="http://schemas.openxmlformats.org/markup-compatibility/2006" xmlns:p14="http://schemas.microsoft.com/office/powerpoint/2010/main">
    <mc:Choice Requires="p14">
      <p:transition spd="slow" p14:dur="2000" advTm="96824"/>
    </mc:Choice>
    <mc:Fallback xmlns="">
      <p:transition spd="slow" advTm="96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Queer Pedagogy as uncomfortable</a:t>
            </a:r>
          </a:p>
        </p:txBody>
      </p:sp>
      <p:sp>
        <p:nvSpPr>
          <p:cNvPr id="3" name="Content Placeholder 2"/>
          <p:cNvSpPr>
            <a:spLocks noGrp="1"/>
          </p:cNvSpPr>
          <p:nvPr>
            <p:ph idx="1"/>
          </p:nvPr>
        </p:nvSpPr>
        <p:spPr/>
        <p:txBody>
          <a:bodyPr/>
          <a:lstStyle/>
          <a:p>
            <a:r>
              <a:rPr lang="en-GB" dirty="0"/>
              <a:t>“The will-of-the-wisp queer defies answers, but it opens up possibilities. Not in some baselessly hopeful way, but in hard, gruelling, playful ways.” (Whitlock, 2010:102)</a:t>
            </a:r>
          </a:p>
          <a:p>
            <a:r>
              <a:rPr lang="en-GB" dirty="0"/>
              <a:t>“As a queer pedagogical enterprise, deliberately “teaching discomfort” can prompt classroom discussions about how comfort comes to be felt as a valuable affect in the first place, for whom, and under what conditions.” (Alexander, 2012:64)</a:t>
            </a:r>
          </a:p>
          <a:p>
            <a:r>
              <a:rPr lang="en-GB" dirty="0"/>
              <a:t>“…</a:t>
            </a:r>
            <a:r>
              <a:rPr lang="en-GB" i="1" dirty="0"/>
              <a:t>actively </a:t>
            </a:r>
            <a:r>
              <a:rPr lang="en-GB" dirty="0"/>
              <a:t>queering pedagogy - of queering its techniques and scribbling graffiti over its texts, of colouring outside the lines so as to deliberately take the wrong route on the way to school – going in an altogether different direction than that specified by a </a:t>
            </a:r>
            <a:r>
              <a:rPr lang="en-GB" dirty="0" err="1"/>
              <a:t>monologic</a:t>
            </a:r>
            <a:r>
              <a:rPr lang="en-GB" dirty="0"/>
              <a:t> destination.”  (Bryson &amp; Castell, 1993:299) </a:t>
            </a:r>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9472047"/>
      </p:ext>
    </p:extLst>
  </p:cSld>
  <p:clrMapOvr>
    <a:masterClrMapping/>
  </p:clrMapOvr>
  <mc:AlternateContent xmlns:mc="http://schemas.openxmlformats.org/markup-compatibility/2006" xmlns:p14="http://schemas.microsoft.com/office/powerpoint/2010/main">
    <mc:Choice Requires="p14">
      <p:transition spd="slow" p14:dur="2000" advTm="67168"/>
    </mc:Choice>
    <mc:Fallback xmlns="">
      <p:transition spd="slow" advTm="6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Queer pedagogy as emotive</a:t>
            </a:r>
          </a:p>
        </p:txBody>
      </p:sp>
      <p:sp>
        <p:nvSpPr>
          <p:cNvPr id="3" name="Content Placeholder 2"/>
          <p:cNvSpPr>
            <a:spLocks noGrp="1"/>
          </p:cNvSpPr>
          <p:nvPr>
            <p:ph idx="1"/>
          </p:nvPr>
        </p:nvSpPr>
        <p:spPr/>
        <p:txBody>
          <a:bodyPr/>
          <a:lstStyle/>
          <a:p>
            <a:r>
              <a:rPr lang="en-GB" dirty="0"/>
              <a:t>“Is happiness the goal of institutionalized education? The corporate model of higher education certainly suggests as much insofar as questions on course evaluations emphasize and value only “positive” affects like enjoyment and engagement, while students’ experience of supposedly “negative” affects (sorrow, shame, embarrassment) are viewed as signs that instructors have failed to do their jobs properly.” (Alexander, 2012:57) </a:t>
            </a:r>
          </a:p>
          <a:p>
            <a:r>
              <a:rPr lang="en-GB" dirty="0"/>
              <a:t>Dr Cath Lambert (2019): “…also inviting students to push the boundaries of what they recognise as ‘knowledge’ and explore ways of knowing that are marginal in academia but central to everyday social life, such as embodied experience, political activity or artistic practice.”</a:t>
            </a:r>
          </a:p>
          <a:p>
            <a:r>
              <a:rPr lang="en-GB" dirty="0"/>
              <a:t>“They will likely end the course feeling agitated, confused, provoked, curious, overwhelmed, uncertain. Therein will lie the possibilities…” (Whitlock, 2010: 102)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3974195"/>
      </p:ext>
    </p:extLst>
  </p:cSld>
  <p:clrMapOvr>
    <a:masterClrMapping/>
  </p:clrMapOvr>
  <mc:AlternateContent xmlns:mc="http://schemas.openxmlformats.org/markup-compatibility/2006" xmlns:p14="http://schemas.microsoft.com/office/powerpoint/2010/main">
    <mc:Choice Requires="p14">
      <p:transition spd="slow" p14:dur="2000" advTm="96176"/>
    </mc:Choice>
    <mc:Fallback xmlns="">
      <p:transition spd="slow" advTm="9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it important to consider gender diversity in the classroom? </a:t>
            </a:r>
          </a:p>
        </p:txBody>
      </p:sp>
      <p:sp>
        <p:nvSpPr>
          <p:cNvPr id="3" name="Content Placeholder 2"/>
          <p:cNvSpPr>
            <a:spLocks noGrp="1"/>
          </p:cNvSpPr>
          <p:nvPr>
            <p:ph idx="1"/>
          </p:nvPr>
        </p:nvSpPr>
        <p:spPr/>
        <p:txBody>
          <a:bodyPr/>
          <a:lstStyle/>
          <a:p>
            <a:r>
              <a:rPr lang="en-GB" dirty="0"/>
              <a:t>“Try this, imagine the world as a place where anyone can safely and even joyfully express themselves in ways they’ve always wanted to. Nothing about the bodies they were born with or what they choose to do with those bodies – how they dress them, or decorate, or trim or augment them – would get people laughed at, or targeted, or in any way deprived of their rights. Can you imagine a world like that?” (Bornstein, 2006) </a:t>
            </a:r>
          </a:p>
          <a:p>
            <a:r>
              <a:rPr lang="en-GB" dirty="0"/>
              <a:t>Many trans and gender-diverse students feel unrepresented in their classrooms and unsupported by educators. </a:t>
            </a:r>
          </a:p>
          <a:p>
            <a:r>
              <a:rPr lang="en-GB" dirty="0"/>
              <a:t>1 in 2 trans students have seriously considered dropping out of their course (Bachmann &amp; Gooch, 2015). </a:t>
            </a:r>
          </a:p>
          <a:p>
            <a:r>
              <a:rPr lang="en-GB" dirty="0"/>
              <a:t>A number of trans and gender-diverse students feel unsafe at university, detailing high levels of negative comments and conduct from both staff and students. </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3831361"/>
      </p:ext>
    </p:extLst>
  </p:cSld>
  <p:clrMapOvr>
    <a:masterClrMapping/>
  </p:clrMapOvr>
  <mc:AlternateContent xmlns:mc="http://schemas.openxmlformats.org/markup-compatibility/2006" xmlns:p14="http://schemas.microsoft.com/office/powerpoint/2010/main">
    <mc:Choice Requires="p14">
      <p:transition spd="slow" p14:dur="2000" advTm="86679"/>
    </mc:Choice>
    <mc:Fallback xmlns="">
      <p:transition spd="slow" advTm="8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vidend">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TotalTime>
  <Words>5131</Words>
  <Application>Microsoft Office PowerPoint</Application>
  <PresentationFormat>Widescreen</PresentationFormat>
  <Paragraphs>228</Paragraphs>
  <Slides>16</Slides>
  <Notes>15</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Gill Sans MT</vt:lpstr>
      <vt:lpstr>Wingdings 2</vt:lpstr>
      <vt:lpstr>Dividend</vt:lpstr>
      <vt:lpstr>Thème Office</vt:lpstr>
      <vt:lpstr>PowerPoint Presentation</vt:lpstr>
      <vt:lpstr>Queer pedagogy &amp; gender diversity</vt:lpstr>
      <vt:lpstr>Coming up </vt:lpstr>
      <vt:lpstr>Queer &amp; queer Theory </vt:lpstr>
      <vt:lpstr>Queer Pedagogy as disruptive</vt:lpstr>
      <vt:lpstr>Queer Pedagogy as providing comfortable spaces </vt:lpstr>
      <vt:lpstr>Queer Pedagogy as uncomfortable</vt:lpstr>
      <vt:lpstr>Queer pedagogy as emotive</vt:lpstr>
      <vt:lpstr>Why is it important to consider gender diversity in the classroom? </vt:lpstr>
      <vt:lpstr>Practical Advice Avoiding assumptions around gender &amp; sexual orientation</vt:lpstr>
      <vt:lpstr>Practical advice overcoming binary understandings of gender</vt:lpstr>
      <vt:lpstr>Practical advice  Pronouns and names</vt:lpstr>
      <vt:lpstr>Practical advice challenging transphobic language and behaviour</vt:lpstr>
      <vt:lpstr>When bringing gender debates into the classroom</vt:lpstr>
      <vt:lpstr>Conclusion</vt:lpstr>
      <vt:lpstr>Reference list </vt:lpstr>
    </vt:vector>
  </TitlesOfParts>
  <Company>University of Warwick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Queer pedagogy &amp; gender diversity</dc:title>
  <dc:creator>Ayres, Hannah</dc:creator>
  <cp:lastModifiedBy>Christina Efthymiadou</cp:lastModifiedBy>
  <cp:revision>35</cp:revision>
  <dcterms:created xsi:type="dcterms:W3CDTF">2020-01-22T15:12:02Z</dcterms:created>
  <dcterms:modified xsi:type="dcterms:W3CDTF">2020-03-06T11:31:12Z</dcterms:modified>
</cp:coreProperties>
</file>