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4" r:id="rId2"/>
  </p:sldMasterIdLst>
  <p:notesMasterIdLst>
    <p:notesMasterId r:id="rId23"/>
  </p:notesMasterIdLst>
  <p:sldIdLst>
    <p:sldId id="269" r:id="rId3"/>
    <p:sldId id="297" r:id="rId4"/>
    <p:sldId id="311" r:id="rId5"/>
    <p:sldId id="313" r:id="rId6"/>
    <p:sldId id="312" r:id="rId7"/>
    <p:sldId id="314" r:id="rId8"/>
    <p:sldId id="315" r:id="rId9"/>
    <p:sldId id="316" r:id="rId10"/>
    <p:sldId id="317" r:id="rId11"/>
    <p:sldId id="318" r:id="rId12"/>
    <p:sldId id="319" r:id="rId13"/>
    <p:sldId id="320" r:id="rId14"/>
    <p:sldId id="321" r:id="rId15"/>
    <p:sldId id="325" r:id="rId16"/>
    <p:sldId id="322" r:id="rId17"/>
    <p:sldId id="323" r:id="rId18"/>
    <p:sldId id="326" r:id="rId19"/>
    <p:sldId id="328" r:id="rId20"/>
    <p:sldId id="329" r:id="rId21"/>
    <p:sldId id="327" r:id="rId22"/>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5" userDrawn="1">
          <p15:clr>
            <a:srgbClr val="A4A3A4"/>
          </p15:clr>
        </p15:guide>
        <p15:guide id="2" pos="6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DD"/>
    <a:srgbClr val="7ECBB6"/>
    <a:srgbClr val="F47920"/>
    <a:srgbClr val="E86741"/>
    <a:srgbClr val="E174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0"/>
    <p:restoredTop sz="89024" autoAdjust="0"/>
  </p:normalViewPr>
  <p:slideViewPr>
    <p:cSldViewPr snapToGrid="0" snapToObjects="1">
      <p:cViewPr varScale="1">
        <p:scale>
          <a:sx n="134" d="100"/>
          <a:sy n="134" d="100"/>
        </p:scale>
        <p:origin x="960" y="132"/>
      </p:cViewPr>
      <p:guideLst>
        <p:guide orient="horz" pos="305"/>
        <p:guide pos="612"/>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9AD634-B286-CF4C-B608-BAEDD7C846A9}" type="datetimeFigureOut">
              <a:rPr lang="en-US" smtClean="0"/>
              <a:t>10-Feb-20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B6ED8-9D91-5E4C-8236-27D5494AAD9C}" type="slidenum">
              <a:rPr lang="en-US" smtClean="0"/>
              <a:t>‹#›</a:t>
            </a:fld>
            <a:endParaRPr lang="en-US"/>
          </a:p>
        </p:txBody>
      </p:sp>
    </p:spTree>
    <p:extLst>
      <p:ext uri="{BB962C8B-B14F-4D97-AF65-F5344CB8AC3E}">
        <p14:creationId xmlns:p14="http://schemas.microsoft.com/office/powerpoint/2010/main" val="71874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H1UIuGUBzJA"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ln w="12701">
            <a:solidFill>
              <a:srgbClr val="000000"/>
            </a:solidFill>
            <a:prstDash val="solid"/>
            <a:miter/>
          </a:ln>
        </p:spPr>
      </p:sp>
      <p:sp>
        <p:nvSpPr>
          <p:cNvPr id="3" name="Segnaposto note 2"/>
          <p:cNvSpPr txBox="1">
            <a:spLocks noGrp="1"/>
          </p:cNvSpPr>
          <p:nvPr>
            <p:ph type="body" sz="quarter" idx="1"/>
          </p:nvPr>
        </p:nvSpPr>
        <p:spPr/>
        <p:txBody>
          <a:bodyPr/>
          <a:lstStyle/>
          <a:p>
            <a:pPr lvl="0"/>
            <a:r>
              <a:rPr lang="en-GB"/>
              <a:t>XXX = Name of the presenters</a:t>
            </a:r>
          </a:p>
          <a:p>
            <a:pPr lvl="0"/>
            <a:endParaRPr lang="en-GB"/>
          </a:p>
          <a:p>
            <a:pPr lvl="0"/>
            <a:r>
              <a:rPr lang="en-GB"/>
              <a:t>XXXX = Institution name of the WP Leaders</a:t>
            </a:r>
          </a:p>
        </p:txBody>
      </p:sp>
      <p:sp>
        <p:nvSpPr>
          <p:cNvPr id="4" name="Segnaposto numero diapositiva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F170FD3-B698-440C-B72F-74D27462513E}" type="slidenum">
              <a:rPr kumimoji="0" lang="en-GB" sz="1200" b="0" i="0" u="none" strike="noStrike" kern="0" cap="none" spc="0" normalizeH="0" baseline="0" noProof="0" smtClean="0">
                <a:ln>
                  <a:noFill/>
                </a:ln>
                <a:solidFill>
                  <a:srgbClr val="000000"/>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a:t>
            </a:fld>
            <a:endParaRPr kumimoji="0" lang="en-GB" sz="1200" b="0" i="0" u="none" strike="noStrike" kern="0" cap="none" spc="0" normalizeH="0" baseline="0" noProof="0">
              <a:ln>
                <a:noFill/>
              </a:ln>
              <a:solidFill>
                <a:srgbClr val="000000"/>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2985987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Elaborate here on Schnurr,</a:t>
            </a:r>
            <a:r>
              <a:rPr lang="en-GB" baseline="0" dirty="0"/>
              <a:t> 2013, p. 140 </a:t>
            </a:r>
            <a:r>
              <a:rPr lang="en-GB" baseline="0" dirty="0" err="1"/>
              <a:t>etc</a:t>
            </a:r>
            <a:endParaRPr lang="en-GB" baseline="0" dirty="0"/>
          </a:p>
          <a:p>
            <a:endParaRPr lang="en-GB" baseline="0" dirty="0"/>
          </a:p>
          <a:p>
            <a:r>
              <a:rPr lang="en-GB" dirty="0"/>
              <a:t>In assigning certain behaviours and ways of talking to men and women, respectively, people at the same time draw on and reinforce gendered discourses; that is, gendered ways of talking about men and women. </a:t>
            </a:r>
          </a:p>
        </p:txBody>
      </p:sp>
      <p:sp>
        <p:nvSpPr>
          <p:cNvPr id="4" name="Slide Number Placeholder 3"/>
          <p:cNvSpPr>
            <a:spLocks noGrp="1"/>
          </p:cNvSpPr>
          <p:nvPr>
            <p:ph type="sldNum" sz="quarter" idx="10"/>
          </p:nvPr>
        </p:nvSpPr>
        <p:spPr/>
        <p:txBody>
          <a:bodyPr/>
          <a:lstStyle/>
          <a:p>
            <a:fld id="{008B6ED8-9D91-5E4C-8236-27D5494AAD9C}" type="slidenum">
              <a:rPr lang="en-US" smtClean="0"/>
              <a:t>12</a:t>
            </a:fld>
            <a:endParaRPr lang="en-US"/>
          </a:p>
        </p:txBody>
      </p:sp>
    </p:spTree>
    <p:extLst>
      <p:ext uri="{BB962C8B-B14F-4D97-AF65-F5344CB8AC3E}">
        <p14:creationId xmlns:p14="http://schemas.microsoft.com/office/powerpoint/2010/main" val="1450855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r>
              <a:rPr lang="en-GB" dirty="0" err="1"/>
              <a:t>Litosseliti</a:t>
            </a:r>
            <a:r>
              <a:rPr lang="en-GB" dirty="0"/>
              <a:t> maintains, ‘[g]</a:t>
            </a:r>
            <a:r>
              <a:rPr lang="en-GB" dirty="0" err="1"/>
              <a:t>endered</a:t>
            </a:r>
            <a:r>
              <a:rPr lang="en-GB" dirty="0"/>
              <a:t> discourses position women and men in certain ways, and at the same time, people take up particular gendered subject positions that constitute gender more widely. In this sense, discourses can be gendered as well as gendering’ (2006: 58 referring to Sunderland 2004: 22). </a:t>
            </a:r>
          </a:p>
          <a:p>
            <a:r>
              <a:rPr lang="en-GB" dirty="0"/>
              <a:t>Elaborate and explain based on Schnurr, 2013, p. 140</a:t>
            </a:r>
          </a:p>
        </p:txBody>
      </p:sp>
      <p:sp>
        <p:nvSpPr>
          <p:cNvPr id="4" name="Slide Number Placeholder 3"/>
          <p:cNvSpPr>
            <a:spLocks noGrp="1"/>
          </p:cNvSpPr>
          <p:nvPr>
            <p:ph type="sldNum" sz="quarter" idx="10"/>
          </p:nvPr>
        </p:nvSpPr>
        <p:spPr/>
        <p:txBody>
          <a:bodyPr/>
          <a:lstStyle/>
          <a:p>
            <a:fld id="{008B6ED8-9D91-5E4C-8236-27D5494AAD9C}" type="slidenum">
              <a:rPr lang="en-US" smtClean="0"/>
              <a:t>13</a:t>
            </a:fld>
            <a:endParaRPr lang="en-US"/>
          </a:p>
        </p:txBody>
      </p:sp>
    </p:spTree>
    <p:extLst>
      <p:ext uri="{BB962C8B-B14F-4D97-AF65-F5344CB8AC3E}">
        <p14:creationId xmlns:p14="http://schemas.microsoft.com/office/powerpoint/2010/main" val="2027406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GB" dirty="0"/>
              <a:t>Context is crucial. We need to consider who is talking to whom, for what purposes and in what setting</a:t>
            </a:r>
          </a:p>
          <a:p>
            <a:pPr lvl="2"/>
            <a:r>
              <a:rPr lang="en-GB" dirty="0"/>
              <a:t>Huge differences exist </a:t>
            </a:r>
            <a:r>
              <a:rPr lang="en-GB" i="1" dirty="0"/>
              <a:t>within </a:t>
            </a:r>
            <a:r>
              <a:rPr lang="en-GB" dirty="0"/>
              <a:t>gender groups (homogeneity vs diversity)</a:t>
            </a:r>
          </a:p>
          <a:p>
            <a:pPr lvl="2"/>
            <a:r>
              <a:rPr lang="en-GB" dirty="0"/>
              <a:t>How do people speak and how are men and women spoken of? </a:t>
            </a:r>
          </a:p>
          <a:p>
            <a:endParaRPr lang="en-GB" dirty="0"/>
          </a:p>
        </p:txBody>
      </p:sp>
      <p:sp>
        <p:nvSpPr>
          <p:cNvPr id="4" name="Slide Number Placeholder 3"/>
          <p:cNvSpPr>
            <a:spLocks noGrp="1"/>
          </p:cNvSpPr>
          <p:nvPr>
            <p:ph type="sldNum" sz="quarter" idx="10"/>
          </p:nvPr>
        </p:nvSpPr>
        <p:spPr/>
        <p:txBody>
          <a:bodyPr/>
          <a:lstStyle/>
          <a:p>
            <a:fld id="{008B6ED8-9D91-5E4C-8236-27D5494AAD9C}" type="slidenum">
              <a:rPr lang="en-US" smtClean="0"/>
              <a:t>14</a:t>
            </a:fld>
            <a:endParaRPr lang="en-US"/>
          </a:p>
        </p:txBody>
      </p:sp>
    </p:spTree>
    <p:extLst>
      <p:ext uri="{BB962C8B-B14F-4D97-AF65-F5344CB8AC3E}">
        <p14:creationId xmlns:p14="http://schemas.microsoft.com/office/powerpoint/2010/main" val="513159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B050"/>
                </a:solidFill>
                <a:hlinkClick r:id="rId3"/>
              </a:rPr>
              <a:t>https://www.youtube.com/watch?v=H1UIuGUBzJA</a:t>
            </a:r>
            <a:endParaRPr lang="en-GB" dirty="0">
              <a:solidFill>
                <a:srgbClr val="00B050"/>
              </a:solidFill>
            </a:endParaRPr>
          </a:p>
          <a:p>
            <a:endParaRPr lang="en-GB" dirty="0"/>
          </a:p>
        </p:txBody>
      </p:sp>
      <p:sp>
        <p:nvSpPr>
          <p:cNvPr id="4" name="Slide Number Placeholder 3"/>
          <p:cNvSpPr>
            <a:spLocks noGrp="1"/>
          </p:cNvSpPr>
          <p:nvPr>
            <p:ph type="sldNum" sz="quarter" idx="10"/>
          </p:nvPr>
        </p:nvSpPr>
        <p:spPr/>
        <p:txBody>
          <a:bodyPr/>
          <a:lstStyle/>
          <a:p>
            <a:fld id="{008B6ED8-9D91-5E4C-8236-27D5494AAD9C}" type="slidenum">
              <a:rPr lang="en-US" smtClean="0"/>
              <a:t>15</a:t>
            </a:fld>
            <a:endParaRPr lang="en-US"/>
          </a:p>
        </p:txBody>
      </p:sp>
    </p:spTree>
    <p:extLst>
      <p:ext uri="{BB962C8B-B14F-4D97-AF65-F5344CB8AC3E}">
        <p14:creationId xmlns:p14="http://schemas.microsoft.com/office/powerpoint/2010/main" val="3652928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008B6ED8-9D91-5E4C-8236-27D5494AAD9C}" type="slidenum">
              <a:rPr lang="en-US" smtClean="0"/>
              <a:t>17</a:t>
            </a:fld>
            <a:endParaRPr lang="en-US"/>
          </a:p>
        </p:txBody>
      </p:sp>
    </p:spTree>
    <p:extLst>
      <p:ext uri="{BB962C8B-B14F-4D97-AF65-F5344CB8AC3E}">
        <p14:creationId xmlns:p14="http://schemas.microsoft.com/office/powerpoint/2010/main" val="879848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8B6ED8-9D91-5E4C-8236-27D5494AAD9C}" type="slidenum">
              <a:rPr lang="en-US" smtClean="0"/>
              <a:t>2</a:t>
            </a:fld>
            <a:endParaRPr lang="en-US"/>
          </a:p>
        </p:txBody>
      </p:sp>
    </p:spTree>
    <p:extLst>
      <p:ext uri="{BB962C8B-B14F-4D97-AF65-F5344CB8AC3E}">
        <p14:creationId xmlns:p14="http://schemas.microsoft.com/office/powerpoint/2010/main" val="3529703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shift from</a:t>
            </a:r>
            <a:r>
              <a:rPr lang="en-GB" baseline="0" dirty="0"/>
              <a:t> conceptualising gender on biological features, </a:t>
            </a:r>
            <a:r>
              <a:rPr lang="en-GB" baseline="0" dirty="0" err="1"/>
              <a:t>sth</a:t>
            </a:r>
            <a:r>
              <a:rPr lang="en-GB" baseline="0" dirty="0"/>
              <a:t> that people possess to something that people do</a:t>
            </a:r>
            <a:endParaRPr lang="en-GB" dirty="0"/>
          </a:p>
        </p:txBody>
      </p:sp>
      <p:sp>
        <p:nvSpPr>
          <p:cNvPr id="4" name="Slide Number Placeholder 3"/>
          <p:cNvSpPr>
            <a:spLocks noGrp="1"/>
          </p:cNvSpPr>
          <p:nvPr>
            <p:ph type="sldNum" sz="quarter" idx="10"/>
          </p:nvPr>
        </p:nvSpPr>
        <p:spPr/>
        <p:txBody>
          <a:bodyPr/>
          <a:lstStyle/>
          <a:p>
            <a:fld id="{008B6ED8-9D91-5E4C-8236-27D5494AAD9C}" type="slidenum">
              <a:rPr lang="en-US" smtClean="0"/>
              <a:t>5</a:t>
            </a:fld>
            <a:endParaRPr lang="en-US"/>
          </a:p>
        </p:txBody>
      </p:sp>
    </p:spTree>
    <p:extLst>
      <p:ext uri="{BB962C8B-B14F-4D97-AF65-F5344CB8AC3E}">
        <p14:creationId xmlns:p14="http://schemas.microsoft.com/office/powerpoint/2010/main" val="2013271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Elaborate on here masculinities + femininities (Schnurr, 2013, p.134-135)</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008B6ED8-9D91-5E4C-8236-27D5494AAD9C}" type="slidenum">
              <a:rPr lang="en-US" smtClean="0"/>
              <a:t>6</a:t>
            </a:fld>
            <a:endParaRPr lang="en-US"/>
          </a:p>
        </p:txBody>
      </p:sp>
    </p:spTree>
    <p:extLst>
      <p:ext uri="{BB962C8B-B14F-4D97-AF65-F5344CB8AC3E}">
        <p14:creationId xmlns:p14="http://schemas.microsoft.com/office/powerpoint/2010/main" val="1164720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Elaborate</a:t>
            </a:r>
            <a:r>
              <a:rPr lang="en-GB" baseline="0" dirty="0"/>
              <a:t> here on masculinities + femininities (Schnurr, 2009, p.134-135)</a:t>
            </a:r>
          </a:p>
          <a:p>
            <a:endParaRPr lang="en-GB" dirty="0"/>
          </a:p>
        </p:txBody>
      </p:sp>
      <p:sp>
        <p:nvSpPr>
          <p:cNvPr id="4" name="Slide Number Placeholder 3"/>
          <p:cNvSpPr>
            <a:spLocks noGrp="1"/>
          </p:cNvSpPr>
          <p:nvPr>
            <p:ph type="sldNum" sz="quarter" idx="10"/>
          </p:nvPr>
        </p:nvSpPr>
        <p:spPr/>
        <p:txBody>
          <a:bodyPr/>
          <a:lstStyle/>
          <a:p>
            <a:fld id="{008B6ED8-9D91-5E4C-8236-27D5494AAD9C}" type="slidenum">
              <a:rPr lang="en-US" smtClean="0"/>
              <a:t>7</a:t>
            </a:fld>
            <a:endParaRPr lang="en-US"/>
          </a:p>
        </p:txBody>
      </p:sp>
    </p:spTree>
    <p:extLst>
      <p:ext uri="{BB962C8B-B14F-4D97-AF65-F5344CB8AC3E}">
        <p14:creationId xmlns:p14="http://schemas.microsoft.com/office/powerpoint/2010/main" val="364530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order to discuss about gendered discourse, one should demystify</a:t>
            </a:r>
            <a:r>
              <a:rPr lang="en-GB" baseline="0" dirty="0"/>
              <a:t> the stereotypes around gendered speech styles </a:t>
            </a:r>
          </a:p>
        </p:txBody>
      </p:sp>
      <p:sp>
        <p:nvSpPr>
          <p:cNvPr id="4" name="Slide Number Placeholder 3"/>
          <p:cNvSpPr>
            <a:spLocks noGrp="1"/>
          </p:cNvSpPr>
          <p:nvPr>
            <p:ph type="sldNum" sz="quarter" idx="10"/>
          </p:nvPr>
        </p:nvSpPr>
        <p:spPr/>
        <p:txBody>
          <a:bodyPr/>
          <a:lstStyle/>
          <a:p>
            <a:fld id="{008B6ED8-9D91-5E4C-8236-27D5494AAD9C}" type="slidenum">
              <a:rPr lang="en-US" smtClean="0"/>
              <a:t>8</a:t>
            </a:fld>
            <a:endParaRPr lang="en-US"/>
          </a:p>
        </p:txBody>
      </p:sp>
    </p:spTree>
    <p:extLst>
      <p:ext uri="{BB962C8B-B14F-4D97-AF65-F5344CB8AC3E}">
        <p14:creationId xmlns:p14="http://schemas.microsoft.com/office/powerpoint/2010/main" val="3944542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order to discuss about gendered discourse, one should demystify</a:t>
            </a:r>
            <a:r>
              <a:rPr lang="en-GB" baseline="0" dirty="0"/>
              <a:t> the stereotypes around gendered speech styles </a:t>
            </a:r>
          </a:p>
          <a:p>
            <a:r>
              <a:rPr lang="en-GB" baseline="0" dirty="0"/>
              <a:t> </a:t>
            </a:r>
          </a:p>
          <a:p>
            <a:r>
              <a:rPr lang="en-GB" baseline="0" dirty="0"/>
              <a:t>Elaborate here with theory from p.137-138</a:t>
            </a:r>
          </a:p>
          <a:p>
            <a:endParaRPr lang="en-GB" baseline="0" dirty="0"/>
          </a:p>
        </p:txBody>
      </p:sp>
      <p:sp>
        <p:nvSpPr>
          <p:cNvPr id="4" name="Slide Number Placeholder 3"/>
          <p:cNvSpPr>
            <a:spLocks noGrp="1"/>
          </p:cNvSpPr>
          <p:nvPr>
            <p:ph type="sldNum" sz="quarter" idx="10"/>
          </p:nvPr>
        </p:nvSpPr>
        <p:spPr/>
        <p:txBody>
          <a:bodyPr/>
          <a:lstStyle/>
          <a:p>
            <a:fld id="{008B6ED8-9D91-5E4C-8236-27D5494AAD9C}" type="slidenum">
              <a:rPr lang="en-US" smtClean="0"/>
              <a:t>9</a:t>
            </a:fld>
            <a:endParaRPr lang="en-US"/>
          </a:p>
        </p:txBody>
      </p:sp>
    </p:spTree>
    <p:extLst>
      <p:ext uri="{BB962C8B-B14F-4D97-AF65-F5344CB8AC3E}">
        <p14:creationId xmlns:p14="http://schemas.microsoft.com/office/powerpoint/2010/main" val="3184037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Schnurr, 2013, p. 137</a:t>
            </a:r>
          </a:p>
        </p:txBody>
      </p:sp>
      <p:sp>
        <p:nvSpPr>
          <p:cNvPr id="4" name="Slide Number Placeholder 3"/>
          <p:cNvSpPr>
            <a:spLocks noGrp="1"/>
          </p:cNvSpPr>
          <p:nvPr>
            <p:ph type="sldNum" sz="quarter" idx="10"/>
          </p:nvPr>
        </p:nvSpPr>
        <p:spPr/>
        <p:txBody>
          <a:bodyPr/>
          <a:lstStyle/>
          <a:p>
            <a:fld id="{008B6ED8-9D91-5E4C-8236-27D5494AAD9C}" type="slidenum">
              <a:rPr lang="en-US" smtClean="0"/>
              <a:t>10</a:t>
            </a:fld>
            <a:endParaRPr lang="en-US"/>
          </a:p>
        </p:txBody>
      </p:sp>
    </p:spTree>
    <p:extLst>
      <p:ext uri="{BB962C8B-B14F-4D97-AF65-F5344CB8AC3E}">
        <p14:creationId xmlns:p14="http://schemas.microsoft.com/office/powerpoint/2010/main" val="1720193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Holmes and </a:t>
            </a:r>
            <a:r>
              <a:rPr lang="en-GB" dirty="0" err="1"/>
              <a:t>Stubbe</a:t>
            </a:r>
            <a:r>
              <a:rPr lang="en-GB" dirty="0"/>
              <a:t>, 2003, p. 575</a:t>
            </a:r>
          </a:p>
          <a:p>
            <a:r>
              <a:rPr lang="en-GB" dirty="0"/>
              <a:t>Elaborate here on Schnurr,</a:t>
            </a:r>
            <a:r>
              <a:rPr lang="en-GB" baseline="0" dirty="0"/>
              <a:t> 2013, p. 137-138</a:t>
            </a:r>
            <a:endParaRPr lang="en-GB" dirty="0"/>
          </a:p>
        </p:txBody>
      </p:sp>
      <p:sp>
        <p:nvSpPr>
          <p:cNvPr id="4" name="Slide Number Placeholder 3"/>
          <p:cNvSpPr>
            <a:spLocks noGrp="1"/>
          </p:cNvSpPr>
          <p:nvPr>
            <p:ph type="sldNum" sz="quarter" idx="10"/>
          </p:nvPr>
        </p:nvSpPr>
        <p:spPr/>
        <p:txBody>
          <a:bodyPr/>
          <a:lstStyle/>
          <a:p>
            <a:fld id="{008B6ED8-9D91-5E4C-8236-27D5494AAD9C}" type="slidenum">
              <a:rPr lang="en-US" smtClean="0"/>
              <a:t>11</a:t>
            </a:fld>
            <a:endParaRPr lang="en-US"/>
          </a:p>
        </p:txBody>
      </p:sp>
    </p:spTree>
    <p:extLst>
      <p:ext uri="{BB962C8B-B14F-4D97-AF65-F5344CB8AC3E}">
        <p14:creationId xmlns:p14="http://schemas.microsoft.com/office/powerpoint/2010/main" val="2558990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5143499"/>
          </a:xfrm>
          <a:prstGeom prst="rect">
            <a:avLst/>
          </a:prstGeom>
          <a:solidFill>
            <a:srgbClr val="00B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603503" y="716074"/>
            <a:ext cx="6992433" cy="1122966"/>
          </a:xfrm>
          <a:prstGeom prst="rect">
            <a:avLst/>
          </a:prstGeom>
        </p:spPr>
        <p:txBody>
          <a:bodyPr anchor="t" anchorCtr="0">
            <a:noAutofit/>
          </a:bodyPr>
          <a:lstStyle>
            <a:lvl1pPr algn="l">
              <a:lnSpc>
                <a:spcPct val="80000"/>
              </a:lnSpc>
              <a:defRPr sz="5400" b="1" i="0" baseline="0">
                <a:solidFill>
                  <a:schemeClr val="bg1"/>
                </a:solidFill>
                <a:latin typeface="+mn-lt"/>
                <a:ea typeface="Avenir Next" charset="0"/>
                <a:cs typeface="Avenir Next" charset="0"/>
              </a:defRPr>
            </a:lvl1pPr>
          </a:lstStyle>
          <a:p>
            <a:r>
              <a:rPr lang="en-US" dirty="0"/>
              <a:t>TITLE GOES HERE IN CAPS</a:t>
            </a:r>
          </a:p>
        </p:txBody>
      </p:sp>
      <p:sp>
        <p:nvSpPr>
          <p:cNvPr id="8" name="Subtitle 2"/>
          <p:cNvSpPr>
            <a:spLocks noGrp="1"/>
          </p:cNvSpPr>
          <p:nvPr>
            <p:ph type="subTitle" idx="1" hasCustomPrompt="1"/>
          </p:nvPr>
        </p:nvSpPr>
        <p:spPr>
          <a:xfrm>
            <a:off x="603504" y="2315924"/>
            <a:ext cx="6858000" cy="334280"/>
          </a:xfrm>
          <a:prstGeom prst="rect">
            <a:avLst/>
          </a:prstGeom>
        </p:spPr>
        <p:txBody>
          <a:bodyPr>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2400" b="0" i="0" baseline="0">
                <a:solidFill>
                  <a:schemeClr val="bg1"/>
                </a:solidFill>
                <a:latin typeface="+mn-lt"/>
                <a:ea typeface="Avenir Next Medium" charset="0"/>
                <a:cs typeface="Avenir Next Medium"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 title goes here</a:t>
            </a:r>
          </a:p>
        </p:txBody>
      </p:sp>
      <p:cxnSp>
        <p:nvCxnSpPr>
          <p:cNvPr id="11" name="Straight Connector 10"/>
          <p:cNvCxnSpPr/>
          <p:nvPr userDrawn="1"/>
        </p:nvCxnSpPr>
        <p:spPr>
          <a:xfrm>
            <a:off x="674703" y="2823957"/>
            <a:ext cx="77058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2" hasCustomPrompt="1"/>
          </p:nvPr>
        </p:nvSpPr>
        <p:spPr>
          <a:xfrm>
            <a:off x="603250" y="3147348"/>
            <a:ext cx="6142455" cy="338137"/>
          </a:xfrm>
          <a:prstGeom prst="rect">
            <a:avLst/>
          </a:prstGeom>
        </p:spPr>
        <p:txBody>
          <a:bodyPr/>
          <a:lstStyle>
            <a:lvl1pPr marL="0" indent="0">
              <a:buFontTx/>
              <a:buNone/>
              <a:defRPr sz="1500" b="0" i="0">
                <a:solidFill>
                  <a:schemeClr val="bg1"/>
                </a:solidFill>
                <a:latin typeface="+mn-lt"/>
                <a:ea typeface="Avenir Next" charset="0"/>
                <a:cs typeface="Avenir Next" charset="0"/>
              </a:defRPr>
            </a:lvl1pPr>
          </a:lstStyle>
          <a:p>
            <a:pPr lvl="0"/>
            <a:r>
              <a:rPr lang="en-US" dirty="0"/>
              <a:t>Date / location / additional info</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221" y="3808875"/>
            <a:ext cx="9372513" cy="1449751"/>
          </a:xfrm>
          <a:prstGeom prst="rect">
            <a:avLst/>
          </a:prstGeom>
        </p:spPr>
      </p:pic>
    </p:spTree>
    <p:extLst>
      <p:ext uri="{BB962C8B-B14F-4D97-AF65-F5344CB8AC3E}">
        <p14:creationId xmlns:p14="http://schemas.microsoft.com/office/powerpoint/2010/main" val="1878111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pic>
        <p:nvPicPr>
          <p:cNvPr id="2" name="Image 8"/>
          <p:cNvPicPr>
            <a:picLocks noChangeAspect="1"/>
          </p:cNvPicPr>
          <p:nvPr/>
        </p:nvPicPr>
        <p:blipFill>
          <a:blip r:embed="rId2"/>
          <a:srcRect/>
          <a:stretch>
            <a:fillRect/>
          </a:stretch>
        </p:blipFill>
        <p:spPr>
          <a:xfrm>
            <a:off x="628651" y="230984"/>
            <a:ext cx="1788319" cy="376236"/>
          </a:xfrm>
          <a:prstGeom prst="rect">
            <a:avLst/>
          </a:prstGeom>
          <a:noFill/>
          <a:ln cap="flat">
            <a:noFill/>
          </a:ln>
        </p:spPr>
      </p:pic>
      <p:sp>
        <p:nvSpPr>
          <p:cNvPr id="3" name="Titre 6"/>
          <p:cNvSpPr txBox="1">
            <a:spLocks noGrp="1"/>
          </p:cNvSpPr>
          <p:nvPr>
            <p:ph type="title"/>
          </p:nvPr>
        </p:nvSpPr>
        <p:spPr>
          <a:xfrm>
            <a:off x="628650" y="740836"/>
            <a:ext cx="7886700" cy="1078276"/>
          </a:xfrm>
        </p:spPr>
        <p:txBody>
          <a:bodyPr/>
          <a:lstStyle>
            <a:lvl1pPr>
              <a:defRPr/>
            </a:lvl1pPr>
          </a:lstStyle>
          <a:p>
            <a:pPr lvl="0"/>
            <a:r>
              <a:rPr lang="fr-FR"/>
              <a:t>Cliquez et modifiez le titre</a:t>
            </a:r>
          </a:p>
        </p:txBody>
      </p:sp>
      <p:sp>
        <p:nvSpPr>
          <p:cNvPr id="4" name="Espace réservé du contenu 2"/>
          <p:cNvSpPr txBox="1">
            <a:spLocks noGrp="1"/>
          </p:cNvSpPr>
          <p:nvPr>
            <p:ph idx="4294967295"/>
          </p:nvPr>
        </p:nvSpPr>
        <p:spPr>
          <a:xfrm>
            <a:off x="628650" y="1952981"/>
            <a:ext cx="7886700" cy="2525266"/>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5495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pic>
        <p:nvPicPr>
          <p:cNvPr id="2" name="Image 4"/>
          <p:cNvPicPr>
            <a:picLocks noChangeAspect="1"/>
          </p:cNvPicPr>
          <p:nvPr/>
        </p:nvPicPr>
        <p:blipFill>
          <a:blip r:embed="rId2"/>
          <a:srcRect/>
          <a:stretch>
            <a:fillRect/>
          </a:stretch>
        </p:blipFill>
        <p:spPr>
          <a:xfrm>
            <a:off x="628651" y="230984"/>
            <a:ext cx="1788319" cy="376236"/>
          </a:xfrm>
          <a:prstGeom prst="rect">
            <a:avLst/>
          </a:prstGeom>
          <a:noFill/>
          <a:ln cap="flat">
            <a:noFill/>
          </a:ln>
        </p:spPr>
      </p:pic>
    </p:spTree>
    <p:extLst>
      <p:ext uri="{BB962C8B-B14F-4D97-AF65-F5344CB8AC3E}">
        <p14:creationId xmlns:p14="http://schemas.microsoft.com/office/powerpoint/2010/main" val="2699414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2" name="Image 7"/>
          <p:cNvPicPr>
            <a:picLocks noChangeAspect="1"/>
          </p:cNvPicPr>
          <p:nvPr/>
        </p:nvPicPr>
        <p:blipFill>
          <a:blip r:embed="rId2"/>
          <a:srcRect/>
          <a:stretch>
            <a:fillRect/>
          </a:stretch>
        </p:blipFill>
        <p:spPr>
          <a:xfrm>
            <a:off x="628651" y="230984"/>
            <a:ext cx="1788319" cy="376236"/>
          </a:xfrm>
          <a:prstGeom prst="rect">
            <a:avLst/>
          </a:prstGeom>
          <a:noFill/>
          <a:ln cap="flat">
            <a:noFill/>
          </a:ln>
        </p:spPr>
      </p:pic>
      <p:sp>
        <p:nvSpPr>
          <p:cNvPr id="3" name="Titre 1"/>
          <p:cNvSpPr txBox="1">
            <a:spLocks noGrp="1"/>
          </p:cNvSpPr>
          <p:nvPr>
            <p:ph type="title"/>
          </p:nvPr>
        </p:nvSpPr>
        <p:spPr>
          <a:xfrm>
            <a:off x="629839" y="845598"/>
            <a:ext cx="2949177" cy="772355"/>
          </a:xfrm>
        </p:spPr>
        <p:txBody>
          <a:bodyPr anchor="b"/>
          <a:lstStyle>
            <a:lvl1pPr>
              <a:defRPr sz="2400"/>
            </a:lvl1pPr>
          </a:lstStyle>
          <a:p>
            <a:pPr lvl="0"/>
            <a:r>
              <a:rPr lang="fr-FR"/>
              <a:t>Cliquez et modifiez le titre</a:t>
            </a:r>
          </a:p>
        </p:txBody>
      </p:sp>
      <p:sp>
        <p:nvSpPr>
          <p:cNvPr id="4" name="Espace réservé du contenu 2"/>
          <p:cNvSpPr txBox="1">
            <a:spLocks noGrp="1"/>
          </p:cNvSpPr>
          <p:nvPr>
            <p:ph idx="1"/>
          </p:nvPr>
        </p:nvSpPr>
        <p:spPr>
          <a:xfrm>
            <a:off x="3887389" y="845599"/>
            <a:ext cx="4629149" cy="3364048"/>
          </a:xfrm>
        </p:spPr>
        <p:txBody>
          <a:bodyPr/>
          <a:lstStyle>
            <a:lvl1pPr>
              <a:defRPr sz="2400"/>
            </a:lvl1pPr>
            <a:lvl2pPr>
              <a:defRPr sz="2100"/>
            </a:lvl2pPr>
            <a:lvl3pPr>
              <a:defRPr sz="1800"/>
            </a:lvl3pPr>
            <a:lvl4pPr>
              <a:defRPr sz="1500"/>
            </a:lvl4pPr>
            <a:lvl5pPr>
              <a:defRPr sz="15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3"/>
          <p:cNvSpPr txBox="1">
            <a:spLocks noGrp="1"/>
          </p:cNvSpPr>
          <p:nvPr>
            <p:ph type="body" idx="2"/>
          </p:nvPr>
        </p:nvSpPr>
        <p:spPr>
          <a:xfrm>
            <a:off x="629839" y="1617953"/>
            <a:ext cx="2949177" cy="2591686"/>
          </a:xfrm>
        </p:spPr>
        <p:txBody>
          <a:bodyPr/>
          <a:lstStyle>
            <a:lvl1pPr marL="0" indent="0">
              <a:buNone/>
              <a:defRPr sz="1200"/>
            </a:lvl1pPr>
          </a:lstStyle>
          <a:p>
            <a:pPr lvl="0"/>
            <a:r>
              <a:rPr lang="fr-FR"/>
              <a:t>Cliquez pour modifier les styles du texte du masque</a:t>
            </a:r>
          </a:p>
        </p:txBody>
      </p:sp>
    </p:spTree>
    <p:extLst>
      <p:ext uri="{BB962C8B-B14F-4D97-AF65-F5344CB8AC3E}">
        <p14:creationId xmlns:p14="http://schemas.microsoft.com/office/powerpoint/2010/main" val="3577471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lang="it-IT"/>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lang="it-IT"/>
            </a:lvl1pPr>
            <a:lvl2pPr>
              <a:defRPr lang="it-IT"/>
            </a:lvl2pPr>
            <a:lvl3pPr>
              <a:defRPr lang="it-IT"/>
            </a:lvl3pPr>
            <a:lvl4pPr>
              <a:defRPr lang="it-IT"/>
            </a:lvl4pPr>
            <a:lvl5pPr>
              <a:defRPr lang="it-IT"/>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765779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p:cNvSpPr/>
          <p:nvPr userDrawn="1"/>
        </p:nvSpPr>
        <p:spPr>
          <a:xfrm>
            <a:off x="0" y="0"/>
            <a:ext cx="9144000" cy="5143499"/>
          </a:xfrm>
          <a:prstGeom prst="rect">
            <a:avLst/>
          </a:prstGeom>
          <a:solidFill>
            <a:srgbClr val="00B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674703" y="2823957"/>
            <a:ext cx="77058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221" y="3808875"/>
            <a:ext cx="9372513" cy="1449751"/>
          </a:xfrm>
          <a:prstGeom prst="rect">
            <a:avLst/>
          </a:prstGeom>
        </p:spPr>
      </p:pic>
      <p:sp>
        <p:nvSpPr>
          <p:cNvPr id="9" name="Picture Placeholder 7"/>
          <p:cNvSpPr>
            <a:spLocks noGrp="1"/>
          </p:cNvSpPr>
          <p:nvPr>
            <p:ph type="pic" sz="quarter" idx="10"/>
          </p:nvPr>
        </p:nvSpPr>
        <p:spPr>
          <a:xfrm>
            <a:off x="674703" y="4195977"/>
            <a:ext cx="1258371" cy="657228"/>
          </a:xfrm>
          <a:prstGeom prst="rect">
            <a:avLst/>
          </a:prstGeom>
        </p:spPr>
        <p:txBody>
          <a:bodyPr/>
          <a:lstStyle/>
          <a:p>
            <a:endParaRPr lang="en-US" dirty="0"/>
          </a:p>
        </p:txBody>
      </p:sp>
      <p:sp>
        <p:nvSpPr>
          <p:cNvPr id="10" name="Picture Placeholder 7"/>
          <p:cNvSpPr>
            <a:spLocks noGrp="1"/>
          </p:cNvSpPr>
          <p:nvPr>
            <p:ph type="pic" sz="quarter" idx="11"/>
          </p:nvPr>
        </p:nvSpPr>
        <p:spPr>
          <a:xfrm>
            <a:off x="2134535" y="4195977"/>
            <a:ext cx="1258371" cy="657228"/>
          </a:xfrm>
          <a:prstGeom prst="rect">
            <a:avLst/>
          </a:prstGeom>
        </p:spPr>
        <p:txBody>
          <a:bodyPr/>
          <a:lstStyle/>
          <a:p>
            <a:endParaRPr lang="en-US" dirty="0"/>
          </a:p>
        </p:txBody>
      </p:sp>
      <p:sp>
        <p:nvSpPr>
          <p:cNvPr id="12" name="Title 1"/>
          <p:cNvSpPr>
            <a:spLocks noGrp="1"/>
          </p:cNvSpPr>
          <p:nvPr>
            <p:ph type="ctrTitle" hasCustomPrompt="1"/>
          </p:nvPr>
        </p:nvSpPr>
        <p:spPr>
          <a:xfrm>
            <a:off x="603503" y="716074"/>
            <a:ext cx="6992433" cy="1122966"/>
          </a:xfrm>
          <a:prstGeom prst="rect">
            <a:avLst/>
          </a:prstGeom>
        </p:spPr>
        <p:txBody>
          <a:bodyPr anchor="t" anchorCtr="0">
            <a:noAutofit/>
          </a:bodyPr>
          <a:lstStyle>
            <a:lvl1pPr algn="l">
              <a:lnSpc>
                <a:spcPct val="80000"/>
              </a:lnSpc>
              <a:defRPr sz="5400" b="1" i="0" baseline="0">
                <a:solidFill>
                  <a:schemeClr val="bg1"/>
                </a:solidFill>
                <a:latin typeface="+mn-lt"/>
                <a:ea typeface="Avenir Next" charset="0"/>
                <a:cs typeface="Avenir Next" charset="0"/>
              </a:defRPr>
            </a:lvl1pPr>
          </a:lstStyle>
          <a:p>
            <a:r>
              <a:rPr lang="en-US" dirty="0"/>
              <a:t>TITLE GOES HERE IN CAPS</a:t>
            </a:r>
          </a:p>
        </p:txBody>
      </p:sp>
      <p:sp>
        <p:nvSpPr>
          <p:cNvPr id="14" name="Subtitle 2"/>
          <p:cNvSpPr>
            <a:spLocks noGrp="1"/>
          </p:cNvSpPr>
          <p:nvPr>
            <p:ph type="subTitle" idx="1" hasCustomPrompt="1"/>
          </p:nvPr>
        </p:nvSpPr>
        <p:spPr>
          <a:xfrm>
            <a:off x="603504" y="2315924"/>
            <a:ext cx="6858000" cy="334280"/>
          </a:xfrm>
          <a:prstGeom prst="rect">
            <a:avLst/>
          </a:prstGeom>
        </p:spPr>
        <p:txBody>
          <a:bodyPr>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2400" b="0" i="0" baseline="0">
                <a:solidFill>
                  <a:schemeClr val="bg1"/>
                </a:solidFill>
                <a:latin typeface="+mn-lt"/>
                <a:ea typeface="Avenir Next Medium" charset="0"/>
                <a:cs typeface="Avenir Next Medium"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 title goes here</a:t>
            </a:r>
          </a:p>
        </p:txBody>
      </p:sp>
      <p:sp>
        <p:nvSpPr>
          <p:cNvPr id="15" name="Text Placeholder 15"/>
          <p:cNvSpPr>
            <a:spLocks noGrp="1"/>
          </p:cNvSpPr>
          <p:nvPr>
            <p:ph type="body" sz="quarter" idx="12" hasCustomPrompt="1"/>
          </p:nvPr>
        </p:nvSpPr>
        <p:spPr>
          <a:xfrm>
            <a:off x="603250" y="3147348"/>
            <a:ext cx="6142455" cy="338137"/>
          </a:xfrm>
          <a:prstGeom prst="rect">
            <a:avLst/>
          </a:prstGeom>
        </p:spPr>
        <p:txBody>
          <a:bodyPr/>
          <a:lstStyle>
            <a:lvl1pPr marL="0" indent="0">
              <a:buFontTx/>
              <a:buNone/>
              <a:defRPr sz="1500" b="0" i="0">
                <a:solidFill>
                  <a:schemeClr val="bg1"/>
                </a:solidFill>
                <a:latin typeface="+mn-lt"/>
                <a:ea typeface="Avenir Next" charset="0"/>
                <a:cs typeface="Avenir Next" charset="0"/>
              </a:defRPr>
            </a:lvl1pPr>
          </a:lstStyle>
          <a:p>
            <a:pPr lvl="0"/>
            <a:r>
              <a:rPr lang="en-US" dirty="0"/>
              <a:t>Date / location / additional info</a:t>
            </a:r>
          </a:p>
        </p:txBody>
      </p:sp>
    </p:spTree>
    <p:extLst>
      <p:ext uri="{BB962C8B-B14F-4D97-AF65-F5344CB8AC3E}">
        <p14:creationId xmlns:p14="http://schemas.microsoft.com/office/powerpoint/2010/main" val="1195713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807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cxnSp>
        <p:nvCxnSpPr>
          <p:cNvPr id="11" name="Straight Connector 10"/>
          <p:cNvCxnSpPr/>
          <p:nvPr userDrawn="1"/>
        </p:nvCxnSpPr>
        <p:spPr>
          <a:xfrm>
            <a:off x="674703" y="2823957"/>
            <a:ext cx="77058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75" y="-67296"/>
            <a:ext cx="9364203" cy="1448465"/>
          </a:xfrm>
          <a:prstGeom prst="rect">
            <a:avLst/>
          </a:prstGeom>
        </p:spPr>
      </p:pic>
      <p:sp>
        <p:nvSpPr>
          <p:cNvPr id="17" name="Text Placeholder 3"/>
          <p:cNvSpPr>
            <a:spLocks noGrp="1"/>
          </p:cNvSpPr>
          <p:nvPr>
            <p:ph type="body" sz="quarter" idx="13"/>
          </p:nvPr>
        </p:nvSpPr>
        <p:spPr>
          <a:xfrm>
            <a:off x="884241" y="1763577"/>
            <a:ext cx="6110339" cy="2749156"/>
          </a:xfrm>
          <a:prstGeom prst="rect">
            <a:avLst/>
          </a:prstGeom>
        </p:spPr>
        <p:txBody>
          <a:bodyPr/>
          <a:lstStyle>
            <a:lvl1pPr>
              <a:buClr>
                <a:srgbClr val="00B2DD"/>
              </a:buClr>
              <a:defRPr>
                <a:solidFill>
                  <a:schemeClr val="tx1"/>
                </a:solidFill>
              </a:defRPr>
            </a:lvl1pPr>
          </a:lstStyle>
          <a:p>
            <a:pPr>
              <a:buClr>
                <a:srgbClr val="00B2DD"/>
              </a:buClr>
            </a:pPr>
            <a:r>
              <a:rPr lang="en-US" dirty="0">
                <a:latin typeface="+mn-lt"/>
              </a:rPr>
              <a:t>Important parts of the text can be </a:t>
            </a:r>
            <a:r>
              <a:rPr lang="en-US" b="1" dirty="0">
                <a:latin typeface="+mn-lt"/>
                <a:ea typeface="Avenir Next Demi Bold" charset="0"/>
                <a:cs typeface="Avenir Next Demi Bold" charset="0"/>
              </a:rPr>
              <a:t>highlighted in demi bold weight</a:t>
            </a:r>
            <a:r>
              <a:rPr lang="en-US" dirty="0">
                <a:latin typeface="+mn-lt"/>
              </a:rPr>
              <a:t> for added impact.</a:t>
            </a:r>
          </a:p>
          <a:p>
            <a:pPr>
              <a:buClr>
                <a:srgbClr val="00B2DD"/>
              </a:buClr>
            </a:pPr>
            <a:r>
              <a:rPr lang="en-US" dirty="0" err="1">
                <a:latin typeface="+mn-lt"/>
              </a:rPr>
              <a:t>Nunc</a:t>
            </a:r>
            <a:r>
              <a:rPr lang="en-US" dirty="0">
                <a:latin typeface="+mn-lt"/>
              </a:rPr>
              <a:t> a </a:t>
            </a:r>
            <a:r>
              <a:rPr lang="en-US" dirty="0" err="1">
                <a:latin typeface="+mn-lt"/>
              </a:rPr>
              <a:t>nisl</a:t>
            </a:r>
            <a:r>
              <a:rPr lang="en-US" dirty="0">
                <a:latin typeface="+mn-lt"/>
              </a:rPr>
              <a:t> vitae </a:t>
            </a:r>
            <a:r>
              <a:rPr lang="en-US" b="1" dirty="0" err="1">
                <a:latin typeface="+mn-lt"/>
                <a:ea typeface="Avenir Next Demi Bold" charset="0"/>
                <a:cs typeface="Avenir Next Demi Bold" charset="0"/>
              </a:rPr>
              <a:t>massa</a:t>
            </a:r>
            <a:r>
              <a:rPr lang="en-US" b="1" dirty="0">
                <a:latin typeface="+mn-lt"/>
                <a:ea typeface="Avenir Next Demi Bold" charset="0"/>
                <a:cs typeface="Avenir Next Demi Bold" charset="0"/>
              </a:rPr>
              <a:t> </a:t>
            </a:r>
            <a:r>
              <a:rPr lang="en-US" b="1" dirty="0" err="1">
                <a:latin typeface="+mn-lt"/>
                <a:ea typeface="Avenir Next Demi Bold" charset="0"/>
                <a:cs typeface="Avenir Next Demi Bold" charset="0"/>
              </a:rPr>
              <a:t>volutpat</a:t>
            </a:r>
            <a:r>
              <a:rPr lang="en-US" b="1" dirty="0">
                <a:latin typeface="+mn-lt"/>
                <a:ea typeface="Avenir Next Demi Bold" charset="0"/>
                <a:cs typeface="Avenir Next Demi Bold" charset="0"/>
              </a:rPr>
              <a:t> </a:t>
            </a:r>
            <a:r>
              <a:rPr lang="en-US" b="1" dirty="0" err="1">
                <a:latin typeface="+mn-lt"/>
                <a:ea typeface="Avenir Next Demi Bold" charset="0"/>
                <a:cs typeface="Avenir Next Demi Bold" charset="0"/>
              </a:rPr>
              <a:t>volutpat</a:t>
            </a:r>
            <a:r>
              <a:rPr lang="en-US" dirty="0">
                <a:latin typeface="+mn-lt"/>
              </a:rPr>
              <a:t>. </a:t>
            </a:r>
            <a:r>
              <a:rPr lang="en-US" dirty="0" err="1">
                <a:latin typeface="+mn-lt"/>
              </a:rPr>
              <a:t>Sed</a:t>
            </a:r>
            <a:r>
              <a:rPr lang="en-US" dirty="0">
                <a:latin typeface="+mn-lt"/>
              </a:rPr>
              <a:t> </a:t>
            </a:r>
            <a:r>
              <a:rPr lang="en-US" dirty="0" err="1">
                <a:latin typeface="+mn-lt"/>
              </a:rPr>
              <a:t>bibendum</a:t>
            </a:r>
            <a:r>
              <a:rPr lang="en-US" dirty="0">
                <a:latin typeface="+mn-lt"/>
              </a:rPr>
              <a:t> </a:t>
            </a:r>
            <a:r>
              <a:rPr lang="en-US" dirty="0" err="1">
                <a:latin typeface="+mn-lt"/>
              </a:rPr>
              <a:t>mauris</a:t>
            </a:r>
            <a:r>
              <a:rPr lang="en-US" dirty="0">
                <a:latin typeface="+mn-lt"/>
              </a:rPr>
              <a:t> id </a:t>
            </a:r>
            <a:r>
              <a:rPr lang="en-US" dirty="0" err="1">
                <a:latin typeface="+mn-lt"/>
              </a:rPr>
              <a:t>rutrum</a:t>
            </a:r>
            <a:r>
              <a:rPr lang="en-US" dirty="0">
                <a:latin typeface="+mn-lt"/>
              </a:rPr>
              <a:t> </a:t>
            </a:r>
            <a:r>
              <a:rPr lang="en-US" dirty="0" err="1">
                <a:latin typeface="+mn-lt"/>
              </a:rPr>
              <a:t>feugiat</a:t>
            </a:r>
            <a:r>
              <a:rPr lang="en-US" dirty="0">
                <a:latin typeface="+mn-lt"/>
              </a:rPr>
              <a:t>.</a:t>
            </a:r>
          </a:p>
          <a:p>
            <a:pPr>
              <a:buClr>
                <a:srgbClr val="00B2DD"/>
              </a:buClr>
            </a:pPr>
            <a:r>
              <a:rPr lang="en-US" b="1" dirty="0">
                <a:latin typeface="+mn-lt"/>
                <a:ea typeface="Avenir Next Demi Bold" charset="0"/>
                <a:cs typeface="Avenir Next Demi Bold" charset="0"/>
              </a:rPr>
              <a:t>Or every bullet point can be in demi bold</a:t>
            </a:r>
            <a:r>
              <a:rPr lang="en-US" dirty="0">
                <a:latin typeface="+mn-lt"/>
              </a:rPr>
              <a:t>.</a:t>
            </a:r>
          </a:p>
          <a:p>
            <a:r>
              <a:rPr lang="en-US" dirty="0" err="1"/>
              <a:t>Nunc</a:t>
            </a:r>
            <a:r>
              <a:rPr lang="en-US" dirty="0"/>
              <a:t> a </a:t>
            </a:r>
            <a:r>
              <a:rPr lang="en-US" dirty="0" err="1"/>
              <a:t>nisl</a:t>
            </a:r>
            <a:r>
              <a:rPr lang="en-US" dirty="0"/>
              <a:t> vitae </a:t>
            </a:r>
            <a:r>
              <a:rPr lang="en-US" b="1" dirty="0" err="1">
                <a:ea typeface="Avenir Next Demi Bold" charset="0"/>
                <a:cs typeface="Avenir Next Demi Bold" charset="0"/>
              </a:rPr>
              <a:t>massa</a:t>
            </a:r>
            <a:r>
              <a:rPr lang="en-US" b="1" dirty="0">
                <a:ea typeface="Avenir Next Demi Bold" charset="0"/>
                <a:cs typeface="Avenir Next Demi Bold" charset="0"/>
              </a:rPr>
              <a:t> </a:t>
            </a:r>
            <a:r>
              <a:rPr lang="en-US" b="1" dirty="0" err="1">
                <a:ea typeface="Avenir Next Demi Bold" charset="0"/>
                <a:cs typeface="Avenir Next Demi Bold" charset="0"/>
              </a:rPr>
              <a:t>volutpat</a:t>
            </a:r>
            <a:r>
              <a:rPr lang="en-US" b="1" dirty="0">
                <a:ea typeface="Avenir Next Demi Bold" charset="0"/>
                <a:cs typeface="Avenir Next Demi Bold" charset="0"/>
              </a:rPr>
              <a:t> </a:t>
            </a:r>
            <a:r>
              <a:rPr lang="en-US" b="1" dirty="0" err="1">
                <a:ea typeface="Avenir Next Demi Bold" charset="0"/>
                <a:cs typeface="Avenir Next Demi Bold" charset="0"/>
              </a:rPr>
              <a:t>volutpat</a:t>
            </a:r>
            <a:r>
              <a:rPr lang="en-US" dirty="0"/>
              <a:t>. </a:t>
            </a:r>
            <a:r>
              <a:rPr lang="en-US" dirty="0" err="1"/>
              <a:t>Sed</a:t>
            </a:r>
            <a:r>
              <a:rPr lang="en-US" dirty="0"/>
              <a:t> </a:t>
            </a:r>
            <a:r>
              <a:rPr lang="en-US" dirty="0" err="1"/>
              <a:t>bibendum</a:t>
            </a:r>
            <a:r>
              <a:rPr lang="en-US" dirty="0"/>
              <a:t> </a:t>
            </a:r>
            <a:r>
              <a:rPr lang="en-US" dirty="0" err="1"/>
              <a:t>mauris</a:t>
            </a:r>
            <a:r>
              <a:rPr lang="en-US" dirty="0"/>
              <a:t> id </a:t>
            </a:r>
            <a:r>
              <a:rPr lang="en-US" dirty="0" err="1"/>
              <a:t>rutrum</a:t>
            </a:r>
            <a:r>
              <a:rPr lang="en-US" dirty="0"/>
              <a:t> </a:t>
            </a:r>
            <a:r>
              <a:rPr lang="en-US" dirty="0" err="1"/>
              <a:t>feugiat</a:t>
            </a:r>
            <a:r>
              <a:rPr lang="en-US" dirty="0"/>
              <a:t>.</a:t>
            </a:r>
          </a:p>
          <a:p>
            <a:pPr>
              <a:buClr>
                <a:srgbClr val="00B2DD"/>
              </a:buClr>
            </a:pPr>
            <a:endParaRPr lang="en-US" dirty="0">
              <a:latin typeface="+mn-lt"/>
            </a:endParaRPr>
          </a:p>
          <a:p>
            <a:pPr>
              <a:buClr>
                <a:srgbClr val="00B2DD"/>
              </a:buClr>
            </a:pPr>
            <a:endParaRPr lang="en-US" dirty="0">
              <a:latin typeface="+mn-lt"/>
            </a:endParaRPr>
          </a:p>
        </p:txBody>
      </p:sp>
      <p:sp>
        <p:nvSpPr>
          <p:cNvPr id="18" name="Text Placeholder 4"/>
          <p:cNvSpPr>
            <a:spLocks noGrp="1"/>
          </p:cNvSpPr>
          <p:nvPr>
            <p:ph type="body" sz="quarter" idx="14"/>
          </p:nvPr>
        </p:nvSpPr>
        <p:spPr>
          <a:xfrm>
            <a:off x="884242" y="1215700"/>
            <a:ext cx="5373684" cy="380867"/>
          </a:xfrm>
          <a:prstGeom prst="rect">
            <a:avLst/>
          </a:prstGeom>
        </p:spPr>
        <p:txBody>
          <a:bodyPr/>
          <a:lstStyle>
            <a:lvl1pPr marL="0" indent="0">
              <a:buFontTx/>
              <a:buNone/>
              <a:defRPr/>
            </a:lvl1pPr>
          </a:lstStyle>
          <a:p>
            <a:r>
              <a:rPr lang="en-US" dirty="0">
                <a:solidFill>
                  <a:srgbClr val="00B2DD"/>
                </a:solidFill>
                <a:latin typeface="+mn-lt"/>
              </a:rPr>
              <a:t>Page title (more bullet points)</a:t>
            </a:r>
          </a:p>
          <a:p>
            <a:endParaRPr lang="en-US" dirty="0">
              <a:solidFill>
                <a:srgbClr val="00B2DD"/>
              </a:solidFill>
              <a:latin typeface="+mn-lt"/>
            </a:endParaRPr>
          </a:p>
        </p:txBody>
      </p:sp>
    </p:spTree>
    <p:extLst>
      <p:ext uri="{BB962C8B-B14F-4D97-AF65-F5344CB8AC3E}">
        <p14:creationId xmlns:p14="http://schemas.microsoft.com/office/powerpoint/2010/main" val="2121445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2" name="Image 3"/>
          <p:cNvPicPr>
            <a:picLocks noChangeAspect="1"/>
          </p:cNvPicPr>
          <p:nvPr/>
        </p:nvPicPr>
        <p:blipFill>
          <a:blip r:embed="rId2"/>
          <a:srcRect/>
          <a:stretch>
            <a:fillRect/>
          </a:stretch>
        </p:blipFill>
        <p:spPr>
          <a:xfrm>
            <a:off x="0" y="0"/>
            <a:ext cx="9144000" cy="5143500"/>
          </a:xfrm>
          <a:prstGeom prst="rect">
            <a:avLst/>
          </a:prstGeom>
          <a:noFill/>
          <a:ln cap="flat">
            <a:noFill/>
          </a:ln>
        </p:spPr>
      </p:pic>
      <p:pic>
        <p:nvPicPr>
          <p:cNvPr id="3" name="Image 4"/>
          <p:cNvPicPr>
            <a:picLocks noChangeAspect="1"/>
          </p:cNvPicPr>
          <p:nvPr/>
        </p:nvPicPr>
        <p:blipFill>
          <a:blip r:embed="rId3"/>
          <a:srcRect/>
          <a:stretch>
            <a:fillRect/>
          </a:stretch>
        </p:blipFill>
        <p:spPr>
          <a:xfrm>
            <a:off x="3081335" y="-564358"/>
            <a:ext cx="2981328" cy="2981323"/>
          </a:xfrm>
          <a:prstGeom prst="rect">
            <a:avLst/>
          </a:prstGeom>
          <a:noFill/>
          <a:ln cap="flat">
            <a:noFill/>
          </a:ln>
        </p:spPr>
      </p:pic>
      <p:sp>
        <p:nvSpPr>
          <p:cNvPr id="4" name="ZoneTexte 9"/>
          <p:cNvSpPr txBox="1"/>
          <p:nvPr/>
        </p:nvSpPr>
        <p:spPr>
          <a:xfrm>
            <a:off x="1570436" y="4693445"/>
            <a:ext cx="2920602" cy="438582"/>
          </a:xfrm>
          <a:prstGeom prst="rect">
            <a:avLst/>
          </a:prstGeom>
          <a:no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fr-FR" sz="600">
                <a:solidFill>
                  <a:srgbClr val="000000"/>
                </a:solidFill>
                <a:latin typeface="Arial"/>
                <a:ea typeface="Arial"/>
                <a:cs typeface="Arial"/>
              </a:rPr>
              <a:t>Plotina has received funding from the European Union’s Horizon 2020 research and innovation programme under grant agreement (G.A NO 666008). </a:t>
            </a:r>
          </a:p>
          <a:p>
            <a:pPr>
              <a:defRPr sz="1800" b="0" i="0" u="none" strike="noStrike" kern="0" cap="none" spc="0" baseline="0">
                <a:solidFill>
                  <a:srgbClr val="000000"/>
                </a:solidFill>
                <a:uFillTx/>
              </a:defRPr>
            </a:pPr>
            <a:r>
              <a:rPr lang="fr-FR" sz="600">
                <a:solidFill>
                  <a:srgbClr val="000000"/>
                </a:solidFill>
                <a:latin typeface="Arial"/>
                <a:ea typeface="Arial"/>
                <a:cs typeface="Arial"/>
              </a:rPr>
              <a:t>The views and opinions expressed in this publication are the sole responsibility of the author and do not necessarily reflect the views of the European Commission.</a:t>
            </a:r>
          </a:p>
        </p:txBody>
      </p:sp>
      <p:pic>
        <p:nvPicPr>
          <p:cNvPr id="5" name="Image 6"/>
          <p:cNvPicPr>
            <a:picLocks noChangeAspect="1"/>
          </p:cNvPicPr>
          <p:nvPr/>
        </p:nvPicPr>
        <p:blipFill>
          <a:blip r:embed="rId4"/>
          <a:srcRect/>
          <a:stretch>
            <a:fillRect/>
          </a:stretch>
        </p:blipFill>
        <p:spPr>
          <a:xfrm>
            <a:off x="60725" y="4748212"/>
            <a:ext cx="1525191" cy="336947"/>
          </a:xfrm>
          <a:prstGeom prst="rect">
            <a:avLst/>
          </a:prstGeom>
          <a:noFill/>
          <a:ln cap="flat">
            <a:noFill/>
          </a:ln>
        </p:spPr>
      </p:pic>
      <p:sp>
        <p:nvSpPr>
          <p:cNvPr id="6" name="Titre 1"/>
          <p:cNvSpPr txBox="1">
            <a:spLocks noGrp="1"/>
          </p:cNvSpPr>
          <p:nvPr>
            <p:ph type="ctrTitle"/>
          </p:nvPr>
        </p:nvSpPr>
        <p:spPr>
          <a:xfrm>
            <a:off x="1143000" y="1733045"/>
            <a:ext cx="6858000" cy="1367402"/>
          </a:xfrm>
        </p:spPr>
        <p:txBody>
          <a:bodyPr anchor="b" anchorCtr="1"/>
          <a:lstStyle>
            <a:lvl1pPr algn="ctr">
              <a:defRPr sz="4500">
                <a:solidFill>
                  <a:srgbClr val="FFFFFF"/>
                </a:solidFill>
              </a:defRPr>
            </a:lvl1pPr>
          </a:lstStyle>
          <a:p>
            <a:pPr lvl="0"/>
            <a:r>
              <a:rPr lang="fr-FR"/>
              <a:t>Cliquez et modifiez le titre</a:t>
            </a:r>
          </a:p>
        </p:txBody>
      </p:sp>
      <p:sp>
        <p:nvSpPr>
          <p:cNvPr id="7" name="Sous-titre 2"/>
          <p:cNvSpPr txBox="1">
            <a:spLocks noGrp="1"/>
          </p:cNvSpPr>
          <p:nvPr>
            <p:ph type="subTitle" idx="1"/>
          </p:nvPr>
        </p:nvSpPr>
        <p:spPr>
          <a:xfrm>
            <a:off x="1143000" y="3155044"/>
            <a:ext cx="6858000" cy="1020374"/>
          </a:xfrm>
        </p:spPr>
        <p:txBody>
          <a:bodyPr anchorCtr="1"/>
          <a:lstStyle>
            <a:lvl1pPr marL="0" indent="0" algn="ctr">
              <a:buNone/>
              <a:defRPr sz="1800">
                <a:solidFill>
                  <a:srgbClr val="FFFFFF"/>
                </a:solidFill>
              </a:defRPr>
            </a:lvl1pPr>
          </a:lstStyle>
          <a:p>
            <a:pPr lvl="0"/>
            <a:r>
              <a:rPr lang="fr-FR"/>
              <a:t>Cliquez pour modifier le style des sous-titres du masque</a:t>
            </a:r>
          </a:p>
        </p:txBody>
      </p:sp>
    </p:spTree>
    <p:extLst>
      <p:ext uri="{BB962C8B-B14F-4D97-AF65-F5344CB8AC3E}">
        <p14:creationId xmlns:p14="http://schemas.microsoft.com/office/powerpoint/2010/main" val="9619344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Diapositive de titre">
    <p:spTree>
      <p:nvGrpSpPr>
        <p:cNvPr id="1" name=""/>
        <p:cNvGrpSpPr/>
        <p:nvPr/>
      </p:nvGrpSpPr>
      <p:grpSpPr>
        <a:xfrm>
          <a:off x="0" y="0"/>
          <a:ext cx="0" cy="0"/>
          <a:chOff x="0" y="0"/>
          <a:chExt cx="0" cy="0"/>
        </a:xfrm>
      </p:grpSpPr>
      <p:pic>
        <p:nvPicPr>
          <p:cNvPr id="2" name="Image 3"/>
          <p:cNvPicPr>
            <a:picLocks noChangeAspect="1"/>
          </p:cNvPicPr>
          <p:nvPr/>
        </p:nvPicPr>
        <p:blipFill>
          <a:blip r:embed="rId2"/>
          <a:srcRect/>
          <a:stretch>
            <a:fillRect/>
          </a:stretch>
        </p:blipFill>
        <p:spPr>
          <a:xfrm>
            <a:off x="0" y="3574"/>
            <a:ext cx="9144000" cy="5139926"/>
          </a:xfrm>
          <a:prstGeom prst="rect">
            <a:avLst/>
          </a:prstGeom>
          <a:noFill/>
          <a:ln cap="flat">
            <a:noFill/>
          </a:ln>
        </p:spPr>
      </p:pic>
      <p:pic>
        <p:nvPicPr>
          <p:cNvPr id="3" name="Image 4"/>
          <p:cNvPicPr>
            <a:picLocks noChangeAspect="1"/>
          </p:cNvPicPr>
          <p:nvPr/>
        </p:nvPicPr>
        <p:blipFill>
          <a:blip r:embed="rId3"/>
          <a:srcRect/>
          <a:stretch>
            <a:fillRect/>
          </a:stretch>
        </p:blipFill>
        <p:spPr>
          <a:xfrm>
            <a:off x="3508772" y="-404814"/>
            <a:ext cx="2128842" cy="2128840"/>
          </a:xfrm>
          <a:prstGeom prst="rect">
            <a:avLst/>
          </a:prstGeom>
          <a:noFill/>
          <a:ln cap="flat">
            <a:noFill/>
          </a:ln>
        </p:spPr>
      </p:pic>
      <p:sp>
        <p:nvSpPr>
          <p:cNvPr id="4" name="ZoneTexte 8"/>
          <p:cNvSpPr txBox="1"/>
          <p:nvPr/>
        </p:nvSpPr>
        <p:spPr>
          <a:xfrm>
            <a:off x="5637615" y="1803798"/>
            <a:ext cx="3164683" cy="660309"/>
          </a:xfrm>
          <a:prstGeom prst="rect">
            <a:avLst/>
          </a:prstGeom>
          <a:noFill/>
          <a:ln cap="flat">
            <a:noFill/>
          </a:ln>
        </p:spPr>
        <p:txBody>
          <a:bodyPr vert="horz" wrap="square" lIns="68580" tIns="34290" rIns="68580" bIns="34290" anchor="t" anchorCtr="0" compatLnSpc="1">
            <a:spAutoFit/>
          </a:bodyPr>
          <a:lstStyle/>
          <a:p>
            <a:pPr>
              <a:lnSpc>
                <a:spcPct val="150000"/>
              </a:lnSpc>
              <a:defRPr sz="1800" b="0" i="0" u="none" strike="noStrike" kern="0" cap="none" spc="0" baseline="0">
                <a:solidFill>
                  <a:srgbClr val="000000"/>
                </a:solidFill>
                <a:uFillTx/>
              </a:defRPr>
            </a:pPr>
            <a:r>
              <a:rPr lang="it-IT" sz="1350">
                <a:solidFill>
                  <a:srgbClr val="FFFFFF"/>
                </a:solidFill>
                <a:cs typeface="Arial"/>
              </a:rPr>
              <a:t>info@plotina.eu 		</a:t>
            </a:r>
          </a:p>
          <a:p>
            <a:pPr>
              <a:lnSpc>
                <a:spcPct val="150000"/>
              </a:lnSpc>
              <a:defRPr sz="1800" b="0" i="0" u="none" strike="noStrike" kern="0" cap="none" spc="0" baseline="0">
                <a:solidFill>
                  <a:srgbClr val="000000"/>
                </a:solidFill>
                <a:uFillTx/>
              </a:defRPr>
            </a:pPr>
            <a:r>
              <a:rPr lang="it-IT" sz="1350">
                <a:solidFill>
                  <a:srgbClr val="FFFFFF"/>
                </a:solidFill>
                <a:cs typeface="Arial"/>
              </a:rPr>
              <a:t>www.plotina.eu</a:t>
            </a:r>
            <a:endParaRPr lang="fr-FR" sz="1350">
              <a:solidFill>
                <a:srgbClr val="FFFFFF"/>
              </a:solidFill>
              <a:cs typeface="Arial"/>
            </a:endParaRPr>
          </a:p>
        </p:txBody>
      </p:sp>
      <p:pic>
        <p:nvPicPr>
          <p:cNvPr id="5" name="Image 9"/>
          <p:cNvPicPr>
            <a:picLocks noChangeAspect="1"/>
          </p:cNvPicPr>
          <p:nvPr/>
        </p:nvPicPr>
        <p:blipFill>
          <a:blip r:embed="rId4"/>
          <a:srcRect/>
          <a:stretch>
            <a:fillRect/>
          </a:stretch>
        </p:blipFill>
        <p:spPr>
          <a:xfrm rot="20515957">
            <a:off x="5362574" y="1924046"/>
            <a:ext cx="227411" cy="228597"/>
          </a:xfrm>
          <a:prstGeom prst="rect">
            <a:avLst/>
          </a:prstGeom>
          <a:noFill/>
          <a:ln cap="flat">
            <a:noFill/>
          </a:ln>
        </p:spPr>
      </p:pic>
      <p:pic>
        <p:nvPicPr>
          <p:cNvPr id="6" name="Image 10"/>
          <p:cNvPicPr>
            <a:picLocks noChangeAspect="1"/>
          </p:cNvPicPr>
          <p:nvPr/>
        </p:nvPicPr>
        <p:blipFill>
          <a:blip r:embed="rId5"/>
          <a:srcRect/>
          <a:stretch>
            <a:fillRect/>
          </a:stretch>
        </p:blipFill>
        <p:spPr>
          <a:xfrm>
            <a:off x="5411392" y="2255041"/>
            <a:ext cx="196449" cy="195260"/>
          </a:xfrm>
          <a:prstGeom prst="rect">
            <a:avLst/>
          </a:prstGeom>
          <a:noFill/>
          <a:ln cap="flat">
            <a:noFill/>
          </a:ln>
        </p:spPr>
      </p:pic>
      <p:sp>
        <p:nvSpPr>
          <p:cNvPr id="7" name="ZoneTexte 11"/>
          <p:cNvSpPr txBox="1"/>
          <p:nvPr/>
        </p:nvSpPr>
        <p:spPr>
          <a:xfrm>
            <a:off x="1553767" y="1637107"/>
            <a:ext cx="2565797" cy="992579"/>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fr-FR" sz="3750">
                <a:solidFill>
                  <a:srgbClr val="FFFFFF"/>
                </a:solidFill>
                <a:cs typeface="Arial"/>
              </a:rPr>
              <a:t>Thank you </a:t>
            </a:r>
          </a:p>
          <a:p>
            <a:pPr algn="ctr">
              <a:defRPr sz="1800" b="0" i="0" u="none" strike="noStrike" kern="0" cap="none" spc="0" baseline="0">
                <a:solidFill>
                  <a:srgbClr val="000000"/>
                </a:solidFill>
                <a:uFillTx/>
              </a:defRPr>
            </a:pPr>
            <a:r>
              <a:rPr lang="fr-FR" sz="2250">
                <a:solidFill>
                  <a:srgbClr val="FFFFFF"/>
                </a:solidFill>
                <a:cs typeface="Arial"/>
              </a:rPr>
              <a:t>for your attention</a:t>
            </a:r>
          </a:p>
        </p:txBody>
      </p:sp>
      <p:sp>
        <p:nvSpPr>
          <p:cNvPr id="8" name="ZoneTexte 1"/>
          <p:cNvSpPr txBox="1"/>
          <p:nvPr/>
        </p:nvSpPr>
        <p:spPr>
          <a:xfrm>
            <a:off x="2357442" y="3574260"/>
            <a:ext cx="4420794" cy="623248"/>
          </a:xfrm>
          <a:prstGeom prst="rect">
            <a:avLst/>
          </a:prstGeom>
          <a:noFill/>
          <a:ln cap="flat">
            <a:noFill/>
          </a:ln>
        </p:spPr>
        <p:txBody>
          <a:bodyPr vert="horz" wrap="square" lIns="68580" tIns="34290" rIns="68580" bIns="34290" anchor="t" anchorCtr="1" compatLnSpc="1">
            <a:spAutoFit/>
          </a:bodyPr>
          <a:lstStyle/>
          <a:p>
            <a:pPr algn="ctr">
              <a:defRPr sz="1800" b="0" i="0" u="none" strike="noStrike" kern="0" cap="none" spc="0" baseline="0">
                <a:solidFill>
                  <a:srgbClr val="000000"/>
                </a:solidFill>
                <a:uFillTx/>
              </a:defRPr>
            </a:pPr>
            <a:r>
              <a:rPr lang="fr-FR" sz="900">
                <a:solidFill>
                  <a:srgbClr val="FFFFFF"/>
                </a:solidFill>
                <a:latin typeface="Arial"/>
                <a:ea typeface="Arial"/>
                <a:cs typeface="Arial"/>
              </a:rPr>
              <a:t>Plotina has received funding from the European Union’s Horizon 2020 research and innovation programme under grant agreement (G.A NO 666008). </a:t>
            </a:r>
          </a:p>
          <a:p>
            <a:pPr algn="ctr">
              <a:defRPr sz="1800" b="0" i="0" u="none" strike="noStrike" kern="0" cap="none" spc="0" baseline="0">
                <a:solidFill>
                  <a:srgbClr val="000000"/>
                </a:solidFill>
                <a:uFillTx/>
              </a:defRPr>
            </a:pPr>
            <a:r>
              <a:rPr lang="fr-FR" sz="900">
                <a:solidFill>
                  <a:srgbClr val="FFFFFF"/>
                </a:solidFill>
                <a:latin typeface="Arial"/>
                <a:ea typeface="Arial"/>
                <a:cs typeface="Arial"/>
              </a:rPr>
              <a:t>The views and opinions expressed in this publication are the sole responsibility of the author and do not necessarily reflect the views of the European Commission.</a:t>
            </a:r>
          </a:p>
        </p:txBody>
      </p:sp>
      <p:pic>
        <p:nvPicPr>
          <p:cNvPr id="9" name="Image 5"/>
          <p:cNvPicPr>
            <a:picLocks noChangeAspect="1"/>
          </p:cNvPicPr>
          <p:nvPr/>
        </p:nvPicPr>
        <p:blipFill>
          <a:blip r:embed="rId6"/>
          <a:srcRect/>
          <a:stretch>
            <a:fillRect/>
          </a:stretch>
        </p:blipFill>
        <p:spPr>
          <a:xfrm>
            <a:off x="3924304" y="3159921"/>
            <a:ext cx="1287063" cy="285752"/>
          </a:xfrm>
          <a:prstGeom prst="rect">
            <a:avLst/>
          </a:prstGeom>
          <a:noFill/>
          <a:ln cap="flat">
            <a:noFill/>
          </a:ln>
        </p:spPr>
      </p:pic>
    </p:spTree>
    <p:extLst>
      <p:ext uri="{BB962C8B-B14F-4D97-AF65-F5344CB8AC3E}">
        <p14:creationId xmlns:p14="http://schemas.microsoft.com/office/powerpoint/2010/main" val="799824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pic>
        <p:nvPicPr>
          <p:cNvPr id="2" name="Image 3"/>
          <p:cNvPicPr>
            <a:picLocks noChangeAspect="1"/>
          </p:cNvPicPr>
          <p:nvPr/>
        </p:nvPicPr>
        <p:blipFill>
          <a:blip r:embed="rId2"/>
          <a:srcRect/>
          <a:stretch>
            <a:fillRect/>
          </a:stretch>
        </p:blipFill>
        <p:spPr>
          <a:xfrm>
            <a:off x="628651" y="230984"/>
            <a:ext cx="1788319" cy="376236"/>
          </a:xfrm>
          <a:prstGeom prst="rect">
            <a:avLst/>
          </a:prstGeom>
          <a:noFill/>
          <a:ln cap="flat">
            <a:noFill/>
          </a:ln>
        </p:spPr>
      </p:pic>
      <p:sp>
        <p:nvSpPr>
          <p:cNvPr id="3" name="Espace réservé du contenu 2"/>
          <p:cNvSpPr txBox="1">
            <a:spLocks noGrp="1"/>
          </p:cNvSpPr>
          <p:nvPr>
            <p:ph idx="4294967295"/>
          </p:nvPr>
        </p:nvSpPr>
        <p:spPr>
          <a:xfrm>
            <a:off x="628650" y="892206"/>
            <a:ext cx="7886700" cy="3310144"/>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2364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En tête de section">
    <p:spTree>
      <p:nvGrpSpPr>
        <p:cNvPr id="1" name=""/>
        <p:cNvGrpSpPr/>
        <p:nvPr/>
      </p:nvGrpSpPr>
      <p:grpSpPr>
        <a:xfrm>
          <a:off x="0" y="0"/>
          <a:ext cx="0" cy="0"/>
          <a:chOff x="0" y="0"/>
          <a:chExt cx="0" cy="0"/>
        </a:xfrm>
      </p:grpSpPr>
      <p:pic>
        <p:nvPicPr>
          <p:cNvPr id="2" name="Image 7"/>
          <p:cNvPicPr>
            <a:picLocks noChangeAspect="1"/>
          </p:cNvPicPr>
          <p:nvPr/>
        </p:nvPicPr>
        <p:blipFill>
          <a:blip r:embed="rId2"/>
          <a:srcRect/>
          <a:stretch>
            <a:fillRect/>
          </a:stretch>
        </p:blipFill>
        <p:spPr>
          <a:xfrm>
            <a:off x="3174203" y="-404814"/>
            <a:ext cx="2795585" cy="2795588"/>
          </a:xfrm>
          <a:prstGeom prst="rect">
            <a:avLst/>
          </a:prstGeom>
          <a:noFill/>
          <a:ln cap="flat">
            <a:noFill/>
          </a:ln>
        </p:spPr>
      </p:pic>
      <p:sp>
        <p:nvSpPr>
          <p:cNvPr id="3" name="Espace réservé du texte 2"/>
          <p:cNvSpPr txBox="1">
            <a:spLocks noGrp="1"/>
          </p:cNvSpPr>
          <p:nvPr>
            <p:ph type="body" idx="4294967295"/>
          </p:nvPr>
        </p:nvSpPr>
        <p:spPr>
          <a:xfrm>
            <a:off x="623885" y="3062713"/>
            <a:ext cx="7886700" cy="1125137"/>
          </a:xfrm>
        </p:spPr>
        <p:txBody>
          <a:bodyPr/>
          <a:lstStyle>
            <a:lvl1pPr marL="0" indent="0">
              <a:buNone/>
              <a:defRPr sz="1800">
                <a:solidFill>
                  <a:srgbClr val="898989"/>
                </a:solidFill>
              </a:defRPr>
            </a:lvl1pPr>
          </a:lstStyle>
          <a:p>
            <a:pPr lvl="0"/>
            <a:r>
              <a:rPr lang="fr-FR"/>
              <a:t>Cliquez pour modifier les styles du texte du masque</a:t>
            </a:r>
          </a:p>
        </p:txBody>
      </p:sp>
      <p:sp>
        <p:nvSpPr>
          <p:cNvPr id="4" name="Titre 6"/>
          <p:cNvSpPr txBox="1">
            <a:spLocks noGrp="1"/>
          </p:cNvSpPr>
          <p:nvPr>
            <p:ph type="title"/>
          </p:nvPr>
        </p:nvSpPr>
        <p:spPr>
          <a:xfrm>
            <a:off x="628650" y="1891719"/>
            <a:ext cx="7886700" cy="1078276"/>
          </a:xfrm>
        </p:spPr>
        <p:txBody>
          <a:bodyPr/>
          <a:lstStyle>
            <a:lvl1pPr>
              <a:defRPr/>
            </a:lvl1pPr>
          </a:lstStyle>
          <a:p>
            <a:pPr lvl="0"/>
            <a:r>
              <a:rPr lang="fr-FR"/>
              <a:t>Cliquez et modifiez le titre</a:t>
            </a:r>
          </a:p>
        </p:txBody>
      </p:sp>
    </p:spTree>
    <p:extLst>
      <p:ext uri="{BB962C8B-B14F-4D97-AF65-F5344CB8AC3E}">
        <p14:creationId xmlns:p14="http://schemas.microsoft.com/office/powerpoint/2010/main" val="1589151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pic>
        <p:nvPicPr>
          <p:cNvPr id="2" name="Image 6"/>
          <p:cNvPicPr>
            <a:picLocks noChangeAspect="1"/>
          </p:cNvPicPr>
          <p:nvPr/>
        </p:nvPicPr>
        <p:blipFill>
          <a:blip r:embed="rId2"/>
          <a:srcRect/>
          <a:stretch>
            <a:fillRect/>
          </a:stretch>
        </p:blipFill>
        <p:spPr>
          <a:xfrm>
            <a:off x="628651" y="230984"/>
            <a:ext cx="1788319" cy="376236"/>
          </a:xfrm>
          <a:prstGeom prst="rect">
            <a:avLst/>
          </a:prstGeom>
          <a:noFill/>
          <a:ln cap="flat">
            <a:noFill/>
          </a:ln>
        </p:spPr>
      </p:pic>
      <p:sp>
        <p:nvSpPr>
          <p:cNvPr id="3" name="Espace réservé du contenu 2"/>
          <p:cNvSpPr txBox="1">
            <a:spLocks noGrp="1"/>
          </p:cNvSpPr>
          <p:nvPr>
            <p:ph idx="4294967295"/>
          </p:nvPr>
        </p:nvSpPr>
        <p:spPr>
          <a:xfrm>
            <a:off x="628650" y="1065177"/>
            <a:ext cx="3886200" cy="3144468"/>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txBox="1">
            <a:spLocks noGrp="1"/>
          </p:cNvSpPr>
          <p:nvPr>
            <p:ph idx="4294967295"/>
          </p:nvPr>
        </p:nvSpPr>
        <p:spPr>
          <a:xfrm>
            <a:off x="4629149" y="1065177"/>
            <a:ext cx="3886200" cy="3144468"/>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7993905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3.png"/><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438565"/>
      </p:ext>
    </p:extLst>
  </p:cSld>
  <p:clrMap bg1="lt1" tx1="dk1" bg2="lt2" tx2="dk2" accent1="accent1" accent2="accent2" accent3="accent3" accent4="accent4" accent5="accent5" accent6="accent6" hlink="hlink" folHlink="folHlink"/>
  <p:sldLayoutIdLst>
    <p:sldLayoutId id="2147483666" r:id="rId1"/>
    <p:sldLayoutId id="2147483680" r:id="rId2"/>
    <p:sldLayoutId id="2147483667" r:id="rId3"/>
    <p:sldLayoutId id="2147483693"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3"/>
          <p:cNvPicPr>
            <a:picLocks noChangeAspect="1"/>
          </p:cNvPicPr>
          <p:nvPr/>
        </p:nvPicPr>
        <p:blipFill>
          <a:blip r:embed="rId11"/>
          <a:srcRect/>
          <a:stretch>
            <a:fillRect/>
          </a:stretch>
        </p:blipFill>
        <p:spPr>
          <a:xfrm>
            <a:off x="0" y="2527702"/>
            <a:ext cx="9144000" cy="2615806"/>
          </a:xfrm>
          <a:prstGeom prst="rect">
            <a:avLst/>
          </a:prstGeom>
          <a:noFill/>
          <a:ln cap="flat">
            <a:noFill/>
          </a:ln>
        </p:spPr>
      </p:pic>
      <p:sp>
        <p:nvSpPr>
          <p:cNvPr id="3" name="Espace réservé du titre 1"/>
          <p:cNvSpPr txBox="1">
            <a:spLocks noGrp="1"/>
          </p:cNvSpPr>
          <p:nvPr>
            <p:ph type="title"/>
          </p:nvPr>
        </p:nvSpPr>
        <p:spPr>
          <a:xfrm>
            <a:off x="628650" y="273848"/>
            <a:ext cx="7886700" cy="994169"/>
          </a:xfrm>
          <a:prstGeom prst="rect">
            <a:avLst/>
          </a:prstGeom>
          <a:noFill/>
          <a:ln>
            <a:noFill/>
          </a:ln>
        </p:spPr>
        <p:txBody>
          <a:bodyPr vert="horz" wrap="square" lIns="91440" tIns="45720" rIns="91440" bIns="45720" anchor="ctr" anchorCtr="0" compatLnSpc="1">
            <a:noAutofit/>
          </a:bodyPr>
          <a:lstStyle/>
          <a:p>
            <a:pPr lvl="0"/>
            <a:r>
              <a:rPr lang="fr-FR"/>
              <a:t>Cliquez et modifiez le titre</a:t>
            </a:r>
          </a:p>
        </p:txBody>
      </p:sp>
      <p:sp>
        <p:nvSpPr>
          <p:cNvPr id="4" name="Espace réservé du texte 2"/>
          <p:cNvSpPr txBox="1">
            <a:spLocks noGrp="1"/>
          </p:cNvSpPr>
          <p:nvPr>
            <p:ph type="body" idx="1"/>
          </p:nvPr>
        </p:nvSpPr>
        <p:spPr>
          <a:xfrm>
            <a:off x="628650" y="1369220"/>
            <a:ext cx="7886700" cy="2855115"/>
          </a:xfrm>
          <a:prstGeom prst="rect">
            <a:avLst/>
          </a:prstGeom>
          <a:noFill/>
          <a:ln>
            <a:noFill/>
          </a:ln>
        </p:spPr>
        <p:txBody>
          <a:bodyPr vert="horz" wrap="square" lIns="91440" tIns="45720" rIns="91440" bIns="4572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ZoneTexte 6"/>
          <p:cNvSpPr txBox="1"/>
          <p:nvPr/>
        </p:nvSpPr>
        <p:spPr>
          <a:xfrm>
            <a:off x="1394223" y="4742259"/>
            <a:ext cx="2803925" cy="392415"/>
          </a:xfrm>
          <a:prstGeom prst="rect">
            <a:avLst/>
          </a:prstGeom>
          <a:no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fr-FR" sz="525">
                <a:solidFill>
                  <a:srgbClr val="FFFFFF"/>
                </a:solidFill>
                <a:latin typeface="Arial"/>
                <a:ea typeface="Arial"/>
                <a:cs typeface="Arial"/>
              </a:rPr>
              <a:t>Plotina has received funding from the European Union’s Horizon 2020 research and innovation programme under grant agreement (G.A NO 666008). </a:t>
            </a:r>
          </a:p>
          <a:p>
            <a:pPr>
              <a:defRPr sz="1800" b="0" i="0" u="none" strike="noStrike" kern="0" cap="none" spc="0" baseline="0">
                <a:solidFill>
                  <a:srgbClr val="000000"/>
                </a:solidFill>
                <a:uFillTx/>
              </a:defRPr>
            </a:pPr>
            <a:r>
              <a:rPr lang="fr-FR" sz="525">
                <a:solidFill>
                  <a:srgbClr val="FFFFFF"/>
                </a:solidFill>
                <a:latin typeface="Arial"/>
                <a:ea typeface="Arial"/>
                <a:cs typeface="Arial"/>
              </a:rPr>
              <a:t>The views and opinions expressed in this publication are the sole responsibility of the author and do not necessarily reflect the views of the European Commission.</a:t>
            </a:r>
          </a:p>
        </p:txBody>
      </p:sp>
      <p:pic>
        <p:nvPicPr>
          <p:cNvPr id="6" name="Image 5"/>
          <p:cNvPicPr>
            <a:picLocks noChangeAspect="1"/>
          </p:cNvPicPr>
          <p:nvPr/>
        </p:nvPicPr>
        <p:blipFill>
          <a:blip r:embed="rId12"/>
          <a:srcRect/>
          <a:stretch>
            <a:fillRect/>
          </a:stretch>
        </p:blipFill>
        <p:spPr>
          <a:xfrm>
            <a:off x="159545" y="4801793"/>
            <a:ext cx="1234677" cy="272654"/>
          </a:xfrm>
          <a:prstGeom prst="rect">
            <a:avLst/>
          </a:prstGeom>
          <a:noFill/>
          <a:ln cap="flat">
            <a:noFill/>
          </a:ln>
        </p:spPr>
      </p:pic>
    </p:spTree>
    <p:extLst>
      <p:ext uri="{BB962C8B-B14F-4D97-AF65-F5344CB8AC3E}">
        <p14:creationId xmlns:p14="http://schemas.microsoft.com/office/powerpoint/2010/main" val="377242336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txStyles>
    <p:titleStyle>
      <a:lvl1pPr marL="0" marR="0" lvl="0" indent="0" algn="l" defTabSz="685800" rtl="0" fontAlgn="auto" hangingPunct="1">
        <a:lnSpc>
          <a:spcPct val="90000"/>
        </a:lnSpc>
        <a:spcBef>
          <a:spcPts val="0"/>
        </a:spcBef>
        <a:spcAft>
          <a:spcPts val="0"/>
        </a:spcAft>
        <a:buNone/>
        <a:tabLst/>
        <a:defRPr lang="fr-FR" sz="3300" b="0" i="0" u="none" strike="noStrike" kern="1200" cap="none" spc="0" baseline="0">
          <a:solidFill>
            <a:srgbClr val="000000"/>
          </a:solidFill>
          <a:uFillTx/>
          <a:latin typeface="Calibri Light"/>
        </a:defRPr>
      </a:lvl1pPr>
    </p:titleStyle>
    <p:bodyStyle>
      <a:lvl1pPr marL="171450" marR="0" lvl="0" indent="-171450" algn="l" defTabSz="685800" rtl="0" fontAlgn="auto" hangingPunct="1">
        <a:lnSpc>
          <a:spcPct val="90000"/>
        </a:lnSpc>
        <a:spcBef>
          <a:spcPts val="750"/>
        </a:spcBef>
        <a:spcAft>
          <a:spcPts val="0"/>
        </a:spcAft>
        <a:buSzPct val="100000"/>
        <a:buFont typeface="Arial"/>
        <a:buChar char="•"/>
        <a:tabLst/>
        <a:defRPr lang="fr-FR" sz="2100" b="0" i="0" u="none" strike="noStrike" kern="1200" cap="none" spc="0" baseline="0">
          <a:solidFill>
            <a:srgbClr val="000000"/>
          </a:solidFill>
          <a:uFillTx/>
          <a:latin typeface="Calibri"/>
        </a:defRPr>
      </a:lvl1pPr>
      <a:lvl2pPr marL="514350" marR="0" lvl="1" indent="-171450" algn="l" defTabSz="685800" rtl="0" fontAlgn="auto" hangingPunct="1">
        <a:lnSpc>
          <a:spcPct val="90000"/>
        </a:lnSpc>
        <a:spcBef>
          <a:spcPts val="375"/>
        </a:spcBef>
        <a:spcAft>
          <a:spcPts val="0"/>
        </a:spcAft>
        <a:buSzPct val="100000"/>
        <a:buFont typeface="Arial"/>
        <a:buChar char="•"/>
        <a:tabLst/>
        <a:defRPr lang="fr-FR" sz="1800" b="0" i="0" u="none" strike="noStrike" kern="1200" cap="none" spc="0" baseline="0">
          <a:solidFill>
            <a:srgbClr val="000000"/>
          </a:solidFill>
          <a:uFillTx/>
          <a:latin typeface="Calibri"/>
        </a:defRPr>
      </a:lvl2pPr>
      <a:lvl3pPr marL="857250" marR="0" lvl="2" indent="-171450" algn="l" defTabSz="685800" rtl="0" fontAlgn="auto" hangingPunct="1">
        <a:lnSpc>
          <a:spcPct val="90000"/>
        </a:lnSpc>
        <a:spcBef>
          <a:spcPts val="375"/>
        </a:spcBef>
        <a:spcAft>
          <a:spcPts val="0"/>
        </a:spcAft>
        <a:buSzPct val="100000"/>
        <a:buFont typeface="Arial"/>
        <a:buChar char="•"/>
        <a:tabLst/>
        <a:defRPr lang="fr-FR" sz="1500" b="0" i="0" u="none" strike="noStrike" kern="1200" cap="none" spc="0" baseline="0">
          <a:solidFill>
            <a:srgbClr val="000000"/>
          </a:solidFill>
          <a:uFillTx/>
          <a:latin typeface="Calibri"/>
        </a:defRPr>
      </a:lvl3pPr>
      <a:lvl4pPr marL="1200150" marR="0" lvl="3" indent="-171450" algn="l" defTabSz="685800" rtl="0" fontAlgn="auto" hangingPunct="1">
        <a:lnSpc>
          <a:spcPct val="90000"/>
        </a:lnSpc>
        <a:spcBef>
          <a:spcPts val="375"/>
        </a:spcBef>
        <a:spcAft>
          <a:spcPts val="0"/>
        </a:spcAft>
        <a:buSzPct val="100000"/>
        <a:buFont typeface="Arial"/>
        <a:buChar char="•"/>
        <a:tabLst/>
        <a:defRPr lang="fr-FR" sz="1350" b="0" i="0" u="none" strike="noStrike" kern="1200" cap="none" spc="0" baseline="0">
          <a:solidFill>
            <a:srgbClr val="000000"/>
          </a:solidFill>
          <a:uFillTx/>
          <a:latin typeface="Calibri"/>
        </a:defRPr>
      </a:lvl4pPr>
      <a:lvl5pPr marL="1543050" marR="0" lvl="4" indent="-171450" algn="l" defTabSz="685800" rtl="0" fontAlgn="auto" hangingPunct="1">
        <a:lnSpc>
          <a:spcPct val="90000"/>
        </a:lnSpc>
        <a:spcBef>
          <a:spcPts val="375"/>
        </a:spcBef>
        <a:spcAft>
          <a:spcPts val="0"/>
        </a:spcAft>
        <a:buSzPct val="100000"/>
        <a:buFont typeface="Arial"/>
        <a:buChar char="•"/>
        <a:tabLst/>
        <a:defRPr lang="fr-FR" sz="1350" b="0" i="0" u="none" strike="noStrike" kern="1200" cap="none" spc="0" baseline="0">
          <a:solidFill>
            <a:srgbClr val="000000"/>
          </a:solidFill>
          <a:uFillTx/>
          <a:latin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5.m4a"/><Relationship Id="rId7" Type="http://schemas.openxmlformats.org/officeDocument/2006/relationships/image" Target="../media/image13.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a.Stavridou@warwick.ac.uk" TargetMode="External"/><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hyperlink" Target="http://www.guardian.co.uk/commentisfree/2011/nov/03/voices-of-finance-women"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2"/>
          <p:cNvSpPr txBox="1">
            <a:spLocks noGrp="1"/>
          </p:cNvSpPr>
          <p:nvPr>
            <p:ph type="subTitle" idx="1"/>
          </p:nvPr>
        </p:nvSpPr>
        <p:spPr>
          <a:xfrm>
            <a:off x="892480" y="1858264"/>
            <a:ext cx="7205597" cy="1523111"/>
          </a:xfrm>
        </p:spPr>
        <p:txBody>
          <a:bodyPr/>
          <a:lstStyle/>
          <a:p>
            <a:pPr>
              <a:lnSpc>
                <a:spcPct val="110000"/>
              </a:lnSpc>
              <a:spcBef>
                <a:spcPts val="0"/>
              </a:spcBef>
            </a:pPr>
            <a:endParaRPr lang="en-GB" sz="2400" b="1" dirty="0">
              <a:solidFill>
                <a:srgbClr val="FFFF00"/>
              </a:solidFill>
            </a:endParaRPr>
          </a:p>
          <a:p>
            <a:pPr>
              <a:lnSpc>
                <a:spcPct val="110000"/>
              </a:lnSpc>
              <a:spcBef>
                <a:spcPts val="0"/>
              </a:spcBef>
            </a:pPr>
            <a:endParaRPr lang="en-GB" sz="150" b="1" dirty="0"/>
          </a:p>
          <a:p>
            <a:pPr>
              <a:lnSpc>
                <a:spcPct val="110000"/>
              </a:lnSpc>
              <a:spcBef>
                <a:spcPts val="0"/>
              </a:spcBef>
            </a:pPr>
            <a:endParaRPr lang="en-GB" sz="1350" b="1" dirty="0">
              <a:solidFill>
                <a:schemeClr val="bg1"/>
              </a:solidFill>
            </a:endParaRPr>
          </a:p>
          <a:p>
            <a:pPr>
              <a:lnSpc>
                <a:spcPct val="110000"/>
              </a:lnSpc>
              <a:spcBef>
                <a:spcPts val="0"/>
              </a:spcBef>
            </a:pPr>
            <a:r>
              <a:rPr lang="en-GB" sz="1500" b="1" dirty="0"/>
              <a:t>The following podcast (Title: Gender and academic research: A linguistic perspective</a:t>
            </a:r>
            <a:r>
              <a:rPr lang="en-US" sz="1500" b="1" dirty="0"/>
              <a:t>) </a:t>
            </a:r>
            <a:r>
              <a:rPr lang="en-GB" sz="1500" b="1" dirty="0"/>
              <a:t>has been developed as part of the PLOTINA project</a:t>
            </a:r>
          </a:p>
        </p:txBody>
      </p:sp>
      <p:sp>
        <p:nvSpPr>
          <p:cNvPr id="3" name="Sous-titre 2"/>
          <p:cNvSpPr txBox="1"/>
          <p:nvPr/>
        </p:nvSpPr>
        <p:spPr>
          <a:xfrm>
            <a:off x="5631952" y="4563662"/>
            <a:ext cx="2369048" cy="571497"/>
          </a:xfrm>
          <a:prstGeom prst="rect">
            <a:avLst/>
          </a:prstGeom>
          <a:noFill/>
          <a:ln cap="flat">
            <a:noFill/>
          </a:ln>
        </p:spPr>
        <p:txBody>
          <a:bodyPr vert="horz" wrap="square" lIns="68580" tIns="34290" rIns="68580" bIns="34290" anchor="t" anchorCtr="0" compatLnSpc="1">
            <a:noAutofit/>
          </a:bodyPr>
          <a:lstStyle/>
          <a:p>
            <a:pPr algn="r">
              <a:lnSpc>
                <a:spcPct val="70000"/>
              </a:lnSpc>
              <a:spcBef>
                <a:spcPts val="750"/>
              </a:spcBef>
              <a:defRPr sz="900" b="0" i="0" u="none" strike="noStrike" kern="0" cap="none" spc="0" baseline="0">
                <a:solidFill>
                  <a:srgbClr val="000000"/>
                </a:solidFill>
                <a:uFillTx/>
              </a:defRPr>
            </a:pPr>
            <a:endParaRPr lang="en-GB" sz="300" kern="0">
              <a:solidFill>
                <a:srgbClr val="000000"/>
              </a:solidFill>
              <a:latin typeface="Calibri" panose="020F0502020204030204"/>
            </a:endParaRPr>
          </a:p>
          <a:p>
            <a:pPr algn="r">
              <a:lnSpc>
                <a:spcPct val="80000"/>
              </a:lnSpc>
              <a:defRPr sz="900" b="0" i="0" u="none" strike="noStrike" kern="0" cap="none" spc="0" baseline="0">
                <a:solidFill>
                  <a:srgbClr val="000000"/>
                </a:solidFill>
                <a:uFillTx/>
              </a:defRPr>
            </a:pPr>
            <a:r>
              <a:rPr lang="en-GB" sz="750" kern="0">
                <a:solidFill>
                  <a:srgbClr val="000000"/>
                </a:solidFill>
                <a:latin typeface="Calibri" panose="020F0502020204030204"/>
              </a:rPr>
              <a:t>Project H2020 (2015-2020) GA n° 666008 Coordinated by </a:t>
            </a:r>
          </a:p>
          <a:p>
            <a:pPr algn="r">
              <a:lnSpc>
                <a:spcPct val="80000"/>
              </a:lnSpc>
              <a:defRPr sz="900" b="0" i="0" u="none" strike="noStrike" kern="0" cap="none" spc="0" baseline="0">
                <a:solidFill>
                  <a:srgbClr val="000000"/>
                </a:solidFill>
                <a:uFillTx/>
              </a:defRPr>
            </a:pPr>
            <a:r>
              <a:rPr lang="en-GB" sz="750" kern="0">
                <a:solidFill>
                  <a:srgbClr val="000000"/>
                </a:solidFill>
                <a:latin typeface="Calibri" panose="020F0502020204030204"/>
              </a:rPr>
              <a:t>Alma Mater Studiorum – Università di Bologna</a:t>
            </a:r>
          </a:p>
          <a:p>
            <a:pPr algn="r">
              <a:lnSpc>
                <a:spcPct val="80000"/>
              </a:lnSpc>
              <a:defRPr sz="900" b="0" i="0" u="none" strike="noStrike" kern="0" cap="none" spc="0" baseline="0">
                <a:solidFill>
                  <a:srgbClr val="000000"/>
                </a:solidFill>
                <a:uFillTx/>
              </a:defRPr>
            </a:pPr>
            <a:r>
              <a:rPr lang="en-GB" sz="750" kern="0">
                <a:solidFill>
                  <a:srgbClr val="000000"/>
                </a:solidFill>
                <a:latin typeface="Calibri" panose="020F0502020204030204"/>
              </a:rPr>
              <a:t>Prof. Tullia Gallina Toschi</a:t>
            </a:r>
          </a:p>
        </p:txBody>
      </p:sp>
    </p:spTree>
    <p:extLst>
      <p:ext uri="{BB962C8B-B14F-4D97-AF65-F5344CB8AC3E}">
        <p14:creationId xmlns:p14="http://schemas.microsoft.com/office/powerpoint/2010/main" val="2769964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884241" y="1740884"/>
            <a:ext cx="6110339" cy="3063604"/>
          </a:xfrm>
        </p:spPr>
        <p:txBody>
          <a:bodyPr/>
          <a:lstStyle/>
          <a:p>
            <a:pPr algn="just"/>
            <a:r>
              <a:rPr lang="en-GB" dirty="0"/>
              <a:t>seems to be problematic, as social factors on language use, such as language variation in styles depending on the interlocutors’ goals are not taken into consideration (Schnurr, 2013)</a:t>
            </a:r>
          </a:p>
          <a:p>
            <a:pPr algn="just"/>
            <a:r>
              <a:rPr lang="en-GB" dirty="0"/>
              <a:t>seems to represent feminine and masculine speech styles as dichotomous and that particular linguistic features are linked to gender (Schnurr, 2013)</a:t>
            </a:r>
          </a:p>
          <a:p>
            <a:pPr algn="just"/>
            <a:endParaRPr lang="en-GB" dirty="0"/>
          </a:p>
          <a:p>
            <a:pPr marL="0" indent="0" algn="r">
              <a:buNone/>
            </a:pPr>
            <a:endParaRPr lang="en-GB" dirty="0"/>
          </a:p>
          <a:p>
            <a:pPr marL="0" indent="0" algn="r">
              <a:buNone/>
            </a:pPr>
            <a:endParaRPr lang="en-GB" dirty="0"/>
          </a:p>
          <a:p>
            <a:pPr marL="0" indent="0" algn="r">
              <a:buNone/>
            </a:pPr>
            <a:endParaRPr lang="en-GB" dirty="0"/>
          </a:p>
          <a:p>
            <a:pPr marL="0" indent="0" algn="r">
              <a:buNone/>
            </a:pPr>
            <a:endParaRPr lang="en-GB" dirty="0"/>
          </a:p>
          <a:p>
            <a:pPr marL="0" indent="0" algn="r">
              <a:buNone/>
            </a:pPr>
            <a:endParaRPr lang="en-GB" dirty="0"/>
          </a:p>
          <a:p>
            <a:pPr marL="0" indent="0" algn="r">
              <a:buNone/>
            </a:pPr>
            <a:endParaRPr lang="en-GB" dirty="0"/>
          </a:p>
          <a:p>
            <a:pPr marL="0" indent="0" algn="r">
              <a:buNone/>
            </a:pPr>
            <a:endParaRPr lang="en-GB" sz="1400" i="1" dirty="0"/>
          </a:p>
        </p:txBody>
      </p:sp>
      <p:sp>
        <p:nvSpPr>
          <p:cNvPr id="3" name="Text Placeholder 2"/>
          <p:cNvSpPr>
            <a:spLocks noGrp="1"/>
          </p:cNvSpPr>
          <p:nvPr>
            <p:ph type="body" sz="quarter" idx="14"/>
          </p:nvPr>
        </p:nvSpPr>
        <p:spPr/>
        <p:txBody>
          <a:bodyPr/>
          <a:lstStyle/>
          <a:p>
            <a:pPr algn="ctr"/>
            <a:r>
              <a:rPr lang="en-GB" sz="2400" dirty="0">
                <a:solidFill>
                  <a:srgbClr val="00B2DD"/>
                </a:solidFill>
              </a:rPr>
              <a:t>However, this distinction</a:t>
            </a:r>
          </a:p>
        </p:txBody>
      </p:sp>
      <p:pic>
        <p:nvPicPr>
          <p:cNvPr id="4" name="Audio 3">
            <a:hlinkClick r:id="" action="ppaction://media"/>
            <a:extLst>
              <a:ext uri="{FF2B5EF4-FFF2-40B4-BE49-F238E27FC236}">
                <a16:creationId xmlns:a16="http://schemas.microsoft.com/office/drawing/2014/main" id="{BAE6F501-D921-864F-8534-1E8A5BB624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4050669612"/>
      </p:ext>
    </p:extLst>
  </p:cSld>
  <p:clrMapOvr>
    <a:masterClrMapping/>
  </p:clrMapOvr>
  <mc:AlternateContent xmlns:mc="http://schemas.openxmlformats.org/markup-compatibility/2006" xmlns:p14="http://schemas.microsoft.com/office/powerpoint/2010/main">
    <mc:Choice Requires="p14">
      <p:transition spd="slow" p14:dur="2000" advTm="32390"/>
    </mc:Choice>
    <mc:Fallback xmlns="">
      <p:transition spd="slow" advTm="32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884241" y="1740884"/>
            <a:ext cx="6110339" cy="3063604"/>
          </a:xfrm>
        </p:spPr>
        <p:txBody>
          <a:bodyPr/>
          <a:lstStyle/>
          <a:p>
            <a:pPr algn="just"/>
            <a:r>
              <a:rPr lang="en-GB" dirty="0"/>
              <a:t>despite the dichotomy, the distinction witty captures the discursive elements that people tend to associate with feminine and masculine speech behaviours (Holmes and </a:t>
            </a:r>
            <a:r>
              <a:rPr lang="en-GB" dirty="0" err="1"/>
              <a:t>Stubbe</a:t>
            </a:r>
            <a:r>
              <a:rPr lang="en-GB" dirty="0"/>
              <a:t>, 2003).</a:t>
            </a:r>
          </a:p>
          <a:p>
            <a:pPr algn="just"/>
            <a:endParaRPr lang="en-GB" dirty="0"/>
          </a:p>
          <a:p>
            <a:pPr marL="0" indent="0" algn="r">
              <a:buNone/>
            </a:pPr>
            <a:endParaRPr lang="en-GB" dirty="0"/>
          </a:p>
          <a:p>
            <a:pPr marL="0" indent="0" algn="r">
              <a:buNone/>
            </a:pPr>
            <a:endParaRPr lang="en-GB" dirty="0"/>
          </a:p>
          <a:p>
            <a:pPr marL="0" indent="0" algn="r">
              <a:buNone/>
            </a:pPr>
            <a:endParaRPr lang="en-GB" dirty="0"/>
          </a:p>
          <a:p>
            <a:pPr marL="0" indent="0" algn="r">
              <a:buNone/>
            </a:pPr>
            <a:endParaRPr lang="en-GB" dirty="0"/>
          </a:p>
          <a:p>
            <a:pPr marL="0" indent="0" algn="r">
              <a:buNone/>
            </a:pPr>
            <a:endParaRPr lang="en-GB" dirty="0"/>
          </a:p>
          <a:p>
            <a:pPr marL="0" indent="0" algn="r">
              <a:buNone/>
            </a:pPr>
            <a:endParaRPr lang="en-GB" dirty="0"/>
          </a:p>
          <a:p>
            <a:pPr marL="0" indent="0" algn="r">
              <a:buNone/>
            </a:pPr>
            <a:endParaRPr lang="en-GB" sz="1400" i="1" dirty="0"/>
          </a:p>
        </p:txBody>
      </p:sp>
      <p:sp>
        <p:nvSpPr>
          <p:cNvPr id="3" name="Text Placeholder 2"/>
          <p:cNvSpPr>
            <a:spLocks noGrp="1"/>
          </p:cNvSpPr>
          <p:nvPr>
            <p:ph type="body" sz="quarter" idx="14"/>
          </p:nvPr>
        </p:nvSpPr>
        <p:spPr/>
        <p:txBody>
          <a:bodyPr/>
          <a:lstStyle/>
          <a:p>
            <a:pPr algn="ctr"/>
            <a:endParaRPr lang="en-GB" sz="2400" dirty="0">
              <a:solidFill>
                <a:srgbClr val="00B2DD"/>
              </a:solidFill>
            </a:endParaRPr>
          </a:p>
        </p:txBody>
      </p:sp>
      <p:pic>
        <p:nvPicPr>
          <p:cNvPr id="4" name="Audio 3">
            <a:hlinkClick r:id="" action="ppaction://media"/>
            <a:extLst>
              <a:ext uri="{FF2B5EF4-FFF2-40B4-BE49-F238E27FC236}">
                <a16:creationId xmlns:a16="http://schemas.microsoft.com/office/drawing/2014/main" id="{B4F53EBD-D95C-8D4F-B125-57E5246424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190067166"/>
      </p:ext>
    </p:extLst>
  </p:cSld>
  <p:clrMapOvr>
    <a:masterClrMapping/>
  </p:clrMapOvr>
  <mc:AlternateContent xmlns:mc="http://schemas.openxmlformats.org/markup-compatibility/2006" xmlns:p14="http://schemas.microsoft.com/office/powerpoint/2010/main">
    <mc:Choice Requires="p14">
      <p:transition spd="slow" p14:dur="2000" advTm="62306"/>
    </mc:Choice>
    <mc:Fallback xmlns="">
      <p:transition spd="slow" advTm="62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884241" y="1740884"/>
            <a:ext cx="6110339" cy="3063604"/>
          </a:xfrm>
        </p:spPr>
        <p:txBody>
          <a:bodyPr/>
          <a:lstStyle/>
          <a:p>
            <a:pPr algn="just"/>
            <a:r>
              <a:rPr lang="en-GB" dirty="0"/>
              <a:t>thus, a better way to represent the distinctive ways of speech behaviours between men and women is use the term ‘</a:t>
            </a:r>
            <a:r>
              <a:rPr lang="en-GB" i="1" dirty="0"/>
              <a:t>gender discourses</a:t>
            </a:r>
            <a:r>
              <a:rPr lang="en-GB" dirty="0"/>
              <a:t>’</a:t>
            </a:r>
          </a:p>
          <a:p>
            <a:pPr algn="just"/>
            <a:r>
              <a:rPr lang="en-GB" i="1" dirty="0"/>
              <a:t>Gender discourses </a:t>
            </a:r>
            <a:r>
              <a:rPr lang="en-GB" dirty="0"/>
              <a:t>are ‘discourses that represent and (re)constitute, maintain, and contest gendered social practices’ (</a:t>
            </a:r>
            <a:r>
              <a:rPr lang="en-GB" dirty="0" err="1"/>
              <a:t>Litosseliti</a:t>
            </a:r>
            <a:r>
              <a:rPr lang="en-GB" dirty="0"/>
              <a:t>, 2006, p. 58).</a:t>
            </a:r>
          </a:p>
          <a:p>
            <a:pPr algn="just"/>
            <a:endParaRPr lang="en-GB" dirty="0"/>
          </a:p>
          <a:p>
            <a:pPr marL="0" indent="0" algn="r">
              <a:buNone/>
            </a:pPr>
            <a:endParaRPr lang="en-GB" dirty="0"/>
          </a:p>
          <a:p>
            <a:pPr marL="0" indent="0" algn="r">
              <a:buNone/>
            </a:pPr>
            <a:endParaRPr lang="en-GB" dirty="0"/>
          </a:p>
          <a:p>
            <a:pPr marL="0" indent="0" algn="r">
              <a:buNone/>
            </a:pPr>
            <a:endParaRPr lang="en-GB" dirty="0"/>
          </a:p>
          <a:p>
            <a:pPr marL="0" indent="0" algn="r">
              <a:buNone/>
            </a:pPr>
            <a:endParaRPr lang="en-GB" dirty="0"/>
          </a:p>
          <a:p>
            <a:pPr marL="0" indent="0" algn="r">
              <a:buNone/>
            </a:pPr>
            <a:endParaRPr lang="en-GB" dirty="0"/>
          </a:p>
          <a:p>
            <a:pPr marL="0" indent="0" algn="r">
              <a:buNone/>
            </a:pPr>
            <a:endParaRPr lang="en-GB" dirty="0"/>
          </a:p>
          <a:p>
            <a:pPr marL="0" indent="0" algn="r">
              <a:buNone/>
            </a:pPr>
            <a:endParaRPr lang="en-GB" sz="1400" i="1" dirty="0"/>
          </a:p>
        </p:txBody>
      </p:sp>
      <p:sp>
        <p:nvSpPr>
          <p:cNvPr id="3" name="Text Placeholder 2"/>
          <p:cNvSpPr>
            <a:spLocks noGrp="1"/>
          </p:cNvSpPr>
          <p:nvPr>
            <p:ph type="body" sz="quarter" idx="14"/>
          </p:nvPr>
        </p:nvSpPr>
        <p:spPr/>
        <p:txBody>
          <a:bodyPr/>
          <a:lstStyle/>
          <a:p>
            <a:pPr algn="ctr"/>
            <a:r>
              <a:rPr lang="en-GB" sz="2400" dirty="0">
                <a:solidFill>
                  <a:srgbClr val="00B2DD"/>
                </a:solidFill>
              </a:rPr>
              <a:t>Gendered discourses </a:t>
            </a:r>
          </a:p>
        </p:txBody>
      </p:sp>
      <p:pic>
        <p:nvPicPr>
          <p:cNvPr id="4" name="Audio 3">
            <a:hlinkClick r:id="" action="ppaction://media"/>
            <a:extLst>
              <a:ext uri="{FF2B5EF4-FFF2-40B4-BE49-F238E27FC236}">
                <a16:creationId xmlns:a16="http://schemas.microsoft.com/office/drawing/2014/main" id="{46954F25-B13C-CA42-8ECA-9ECEA0DFAA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371348964"/>
      </p:ext>
    </p:extLst>
  </p:cSld>
  <p:clrMapOvr>
    <a:masterClrMapping/>
  </p:clrMapOvr>
  <mc:AlternateContent xmlns:mc="http://schemas.openxmlformats.org/markup-compatibility/2006" xmlns:p14="http://schemas.microsoft.com/office/powerpoint/2010/main">
    <mc:Choice Requires="p14">
      <p:transition spd="slow" p14:dur="2000" advTm="36448"/>
    </mc:Choice>
    <mc:Fallback xmlns="">
      <p:transition spd="slow" advTm="36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algn="just"/>
            <a:r>
              <a:rPr lang="en-GB" dirty="0"/>
              <a:t>in other words, when people discuss about men and women, they create, maintain and assign particular subject positions or roles for men and women. These roles stem from and quite often reflect generally accepted norms of masculine and feminine identities (</a:t>
            </a:r>
            <a:r>
              <a:rPr lang="en-GB" dirty="0" err="1"/>
              <a:t>Litosseliti</a:t>
            </a:r>
            <a:r>
              <a:rPr lang="en-GB" dirty="0"/>
              <a:t>, 2006; Schnurr, 2013).</a:t>
            </a:r>
          </a:p>
        </p:txBody>
      </p:sp>
      <p:sp>
        <p:nvSpPr>
          <p:cNvPr id="3" name="Text Placeholder 2"/>
          <p:cNvSpPr>
            <a:spLocks noGrp="1"/>
          </p:cNvSpPr>
          <p:nvPr>
            <p:ph type="body" sz="quarter" idx="14"/>
          </p:nvPr>
        </p:nvSpPr>
        <p:spPr/>
        <p:txBody>
          <a:bodyPr/>
          <a:lstStyle/>
          <a:p>
            <a:pPr algn="ctr"/>
            <a:r>
              <a:rPr lang="en-GB" sz="2400" dirty="0">
                <a:solidFill>
                  <a:srgbClr val="00B2DD"/>
                </a:solidFill>
              </a:rPr>
              <a:t>Gendered discourses </a:t>
            </a:r>
          </a:p>
        </p:txBody>
      </p:sp>
      <p:pic>
        <p:nvPicPr>
          <p:cNvPr id="4" name="Audio 3">
            <a:hlinkClick r:id="" action="ppaction://media"/>
            <a:extLst>
              <a:ext uri="{FF2B5EF4-FFF2-40B4-BE49-F238E27FC236}">
                <a16:creationId xmlns:a16="http://schemas.microsoft.com/office/drawing/2014/main" id="{37372E1C-1387-2E4A-AE19-FBD5D9767F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832216472"/>
      </p:ext>
    </p:extLst>
  </p:cSld>
  <p:clrMapOvr>
    <a:masterClrMapping/>
  </p:clrMapOvr>
  <mc:AlternateContent xmlns:mc="http://schemas.openxmlformats.org/markup-compatibility/2006" xmlns:p14="http://schemas.microsoft.com/office/powerpoint/2010/main">
    <mc:Choice Requires="p14">
      <p:transition spd="slow" p14:dur="2000" advTm="34640"/>
    </mc:Choice>
    <mc:Fallback xmlns="">
      <p:transition spd="slow" advTm="34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algn="just"/>
            <a:r>
              <a:rPr lang="en-GB" dirty="0"/>
              <a:t>gendered discourses – men and women speak differently due to fundamental differences</a:t>
            </a:r>
          </a:p>
          <a:p>
            <a:pPr algn="just"/>
            <a:r>
              <a:rPr lang="en-GB" dirty="0"/>
              <a:t>linguistic turn: importance of </a:t>
            </a:r>
            <a:r>
              <a:rPr lang="en-GB" i="1" dirty="0"/>
              <a:t>context</a:t>
            </a:r>
            <a:r>
              <a:rPr lang="en-GB" dirty="0"/>
              <a:t>, i.e. interlocutors, communicative purpose, setting</a:t>
            </a:r>
          </a:p>
          <a:p>
            <a:pPr algn="just"/>
            <a:r>
              <a:rPr lang="en-GB" dirty="0"/>
              <a:t>group homogeneity vs diversity </a:t>
            </a:r>
          </a:p>
        </p:txBody>
      </p:sp>
      <p:sp>
        <p:nvSpPr>
          <p:cNvPr id="5" name="Text Placeholder 4"/>
          <p:cNvSpPr>
            <a:spLocks noGrp="1"/>
          </p:cNvSpPr>
          <p:nvPr>
            <p:ph type="body" sz="quarter" idx="14"/>
          </p:nvPr>
        </p:nvSpPr>
        <p:spPr/>
        <p:txBody>
          <a:bodyPr/>
          <a:lstStyle/>
          <a:p>
            <a:pPr algn="ctr"/>
            <a:r>
              <a:rPr lang="en-GB" sz="2400" dirty="0">
                <a:solidFill>
                  <a:srgbClr val="00B2DD"/>
                </a:solidFill>
              </a:rPr>
              <a:t>The role of language</a:t>
            </a:r>
          </a:p>
        </p:txBody>
      </p:sp>
      <p:pic>
        <p:nvPicPr>
          <p:cNvPr id="2" name="Audio 1">
            <a:hlinkClick r:id="" action="ppaction://media"/>
            <a:extLst>
              <a:ext uri="{FF2B5EF4-FFF2-40B4-BE49-F238E27FC236}">
                <a16:creationId xmlns:a16="http://schemas.microsoft.com/office/drawing/2014/main" id="{A7B74C02-ADDA-FE42-9A37-4ACC95D26C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530467516"/>
      </p:ext>
    </p:extLst>
  </p:cSld>
  <p:clrMapOvr>
    <a:masterClrMapping/>
  </p:clrMapOvr>
  <mc:AlternateContent xmlns:mc="http://schemas.openxmlformats.org/markup-compatibility/2006" xmlns:p14="http://schemas.microsoft.com/office/powerpoint/2010/main">
    <mc:Choice Requires="p14">
      <p:transition spd="slow" p14:dur="2000" advTm="43668"/>
    </mc:Choice>
    <mc:Fallback xmlns="">
      <p:transition spd="slow" advTm="43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884241" y="1763576"/>
            <a:ext cx="6110339" cy="3035251"/>
          </a:xfrm>
        </p:spPr>
        <p:txBody>
          <a:bodyPr/>
          <a:lstStyle/>
          <a:p>
            <a:pPr algn="just"/>
            <a:r>
              <a:rPr lang="en-GB" dirty="0"/>
              <a:t>Watch the following clip from the film ‘</a:t>
            </a:r>
            <a:r>
              <a:rPr lang="en-GB" i="1" dirty="0"/>
              <a:t>The Iron Lady</a:t>
            </a:r>
            <a:r>
              <a:rPr lang="en-GB" dirty="0"/>
              <a:t>’ (2011), and consider the following questions:</a:t>
            </a:r>
          </a:p>
          <a:p>
            <a:endParaRPr lang="en-GB" dirty="0"/>
          </a:p>
          <a:p>
            <a:endParaRPr lang="en-GB" dirty="0"/>
          </a:p>
          <a:p>
            <a:endParaRPr lang="en-GB" dirty="0"/>
          </a:p>
          <a:p>
            <a:endParaRPr lang="en-GB" dirty="0"/>
          </a:p>
          <a:p>
            <a:pPr marL="0" indent="0">
              <a:buNone/>
            </a:pPr>
            <a:endParaRPr lang="en-GB" dirty="0"/>
          </a:p>
        </p:txBody>
      </p:sp>
      <p:sp>
        <p:nvSpPr>
          <p:cNvPr id="3" name="Text Placeholder 2"/>
          <p:cNvSpPr>
            <a:spLocks noGrp="1"/>
          </p:cNvSpPr>
          <p:nvPr>
            <p:ph type="body" sz="quarter" idx="14"/>
          </p:nvPr>
        </p:nvSpPr>
        <p:spPr/>
        <p:txBody>
          <a:bodyPr/>
          <a:lstStyle/>
          <a:p>
            <a:pPr algn="ctr"/>
            <a:r>
              <a:rPr lang="en-GB" sz="2400" dirty="0">
                <a:solidFill>
                  <a:srgbClr val="00B2DD"/>
                </a:solidFill>
              </a:rPr>
              <a:t>Just an example</a:t>
            </a:r>
          </a:p>
        </p:txBody>
      </p:sp>
      <p:pic>
        <p:nvPicPr>
          <p:cNvPr id="5" name="The Iron Lady - Falklands War Exclusive Clip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62371" y="2593924"/>
            <a:ext cx="4295555" cy="1825611"/>
          </a:xfrm>
          <a:prstGeom prst="rect">
            <a:avLst/>
          </a:prstGeom>
        </p:spPr>
      </p:pic>
      <p:pic>
        <p:nvPicPr>
          <p:cNvPr id="4" name="Audio 3">
            <a:hlinkClick r:id="" action="ppaction://media"/>
            <a:extLst>
              <a:ext uri="{FF2B5EF4-FFF2-40B4-BE49-F238E27FC236}">
                <a16:creationId xmlns:a16="http://schemas.microsoft.com/office/drawing/2014/main" id="{EADBA56F-C65C-264F-A4E2-269D4349FFB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913440466"/>
      </p:ext>
    </p:extLst>
  </p:cSld>
  <p:clrMapOvr>
    <a:masterClrMapping/>
  </p:clrMapOvr>
  <mc:AlternateContent xmlns:mc="http://schemas.openxmlformats.org/markup-compatibility/2006" xmlns:p14="http://schemas.microsoft.com/office/powerpoint/2010/main">
    <mc:Choice Requires="p14">
      <p:transition spd="slow" p14:dur="2000" advTm="166169"/>
    </mc:Choice>
    <mc:Fallback xmlns="">
      <p:transition spd="slow" advTm="166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98485">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4179" objId="5"/>
        <p14:stopEvt time="166169"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884241" y="1763576"/>
            <a:ext cx="6110339" cy="3035251"/>
          </a:xfrm>
        </p:spPr>
        <p:txBody>
          <a:bodyPr/>
          <a:lstStyle/>
          <a:p>
            <a:pPr marL="0" indent="0">
              <a:buNone/>
            </a:pPr>
            <a:endParaRPr lang="en-GB" dirty="0"/>
          </a:p>
          <a:p>
            <a:pPr marL="457200" indent="-457200">
              <a:buFont typeface="+mj-lt"/>
              <a:buAutoNum type="arabicPeriod"/>
            </a:pPr>
            <a:r>
              <a:rPr lang="en-GB" dirty="0"/>
              <a:t>How does she perform gender?</a:t>
            </a:r>
          </a:p>
          <a:p>
            <a:pPr marL="457200" indent="-457200">
              <a:buFont typeface="+mj-lt"/>
              <a:buAutoNum type="arabicPeriod"/>
            </a:pPr>
            <a:r>
              <a:rPr lang="en-GB" dirty="0"/>
              <a:t>What linguistic elements make you think so?</a:t>
            </a:r>
          </a:p>
        </p:txBody>
      </p:sp>
      <p:sp>
        <p:nvSpPr>
          <p:cNvPr id="3" name="Text Placeholder 2"/>
          <p:cNvSpPr>
            <a:spLocks noGrp="1"/>
          </p:cNvSpPr>
          <p:nvPr>
            <p:ph type="body" sz="quarter" idx="14"/>
          </p:nvPr>
        </p:nvSpPr>
        <p:spPr/>
        <p:txBody>
          <a:bodyPr/>
          <a:lstStyle/>
          <a:p>
            <a:pPr algn="ctr"/>
            <a:r>
              <a:rPr lang="en-GB" sz="2400" dirty="0">
                <a:solidFill>
                  <a:srgbClr val="00B2DD"/>
                </a:solidFill>
              </a:rPr>
              <a:t>Just an example</a:t>
            </a:r>
          </a:p>
        </p:txBody>
      </p:sp>
      <p:pic>
        <p:nvPicPr>
          <p:cNvPr id="4" name="Audio 3">
            <a:hlinkClick r:id="" action="ppaction://media"/>
            <a:extLst>
              <a:ext uri="{FF2B5EF4-FFF2-40B4-BE49-F238E27FC236}">
                <a16:creationId xmlns:a16="http://schemas.microsoft.com/office/drawing/2014/main" id="{12F83DB5-1CBE-C04A-9F35-661AEC0690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1514976190"/>
      </p:ext>
    </p:extLst>
  </p:cSld>
  <p:clrMapOvr>
    <a:masterClrMapping/>
  </p:clrMapOvr>
  <mc:AlternateContent xmlns:mc="http://schemas.openxmlformats.org/markup-compatibility/2006" xmlns:p14="http://schemas.microsoft.com/office/powerpoint/2010/main">
    <mc:Choice Requires="p14">
      <p:transition spd="slow" p14:dur="2000" advTm="104576"/>
    </mc:Choice>
    <mc:Fallback xmlns="">
      <p:transition spd="slow" advTm="10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884241" y="1192077"/>
            <a:ext cx="6110339" cy="3254990"/>
          </a:xfrm>
        </p:spPr>
        <p:txBody>
          <a:bodyPr/>
          <a:lstStyle/>
          <a:p>
            <a:pPr marL="0" indent="0">
              <a:buNone/>
            </a:pPr>
            <a:r>
              <a:rPr lang="en-GB" sz="1300" i="1" dirty="0"/>
              <a:t>Context</a:t>
            </a:r>
            <a:r>
              <a:rPr lang="en-GB" sz="1300" dirty="0"/>
              <a:t>: Woman interviewee who works in the finance sector in the United Kingdom.</a:t>
            </a:r>
          </a:p>
          <a:p>
            <a:pPr marL="0" indent="0">
              <a:buNone/>
            </a:pPr>
            <a:endParaRPr lang="en-GB" sz="1300" dirty="0"/>
          </a:p>
          <a:p>
            <a:pPr marL="0" indent="0">
              <a:buNone/>
            </a:pPr>
            <a:r>
              <a:rPr lang="en-GB" sz="1300" dirty="0"/>
              <a:t>“There is a glass ceiling in finance but not in a formal sense. If you want to get to a real senior position, you have to become buddies with the senior managers, who are still all male. These me constantly hold meetings together, travel together, eat together ….They need you to fit in. You need to play golf, blend in with the casual banter …. When a woman joins such a team, its dynamics change. This is a very important barrier.”</a:t>
            </a:r>
          </a:p>
          <a:p>
            <a:pPr marL="0" indent="0">
              <a:buNone/>
            </a:pPr>
            <a:endParaRPr lang="en-GB" sz="1300" dirty="0"/>
          </a:p>
          <a:p>
            <a:pPr marL="0" indent="0" algn="r">
              <a:buNone/>
            </a:pPr>
            <a:r>
              <a:rPr lang="en-GB" sz="1300" i="1" dirty="0"/>
              <a:t>Source: </a:t>
            </a:r>
            <a:r>
              <a:rPr lang="en-GB" sz="1300" i="1" dirty="0" err="1"/>
              <a:t>Luyendijk</a:t>
            </a:r>
            <a:r>
              <a:rPr lang="en-GB" sz="1300" i="1" dirty="0"/>
              <a:t> (2011, as cited in </a:t>
            </a:r>
            <a:r>
              <a:rPr lang="en-GB" sz="1300" i="1" dirty="0" err="1"/>
              <a:t>Schnurr</a:t>
            </a:r>
            <a:r>
              <a:rPr lang="en-GB" sz="1300" i="1" dirty="0"/>
              <a:t>, 2013, p. 130)</a:t>
            </a:r>
          </a:p>
          <a:p>
            <a:pPr marL="0" indent="0">
              <a:buNone/>
            </a:pPr>
            <a:endParaRPr lang="en-GB" sz="1300" i="1" dirty="0"/>
          </a:p>
          <a:p>
            <a:pPr marL="0" indent="0">
              <a:buNone/>
            </a:pPr>
            <a:endParaRPr lang="en-GB" sz="1300" dirty="0"/>
          </a:p>
          <a:p>
            <a:pPr marL="0" indent="0">
              <a:buNone/>
            </a:pPr>
            <a:endParaRPr lang="en-GB" dirty="0"/>
          </a:p>
          <a:p>
            <a:pPr marL="0" indent="0">
              <a:buNone/>
            </a:pPr>
            <a:endParaRPr lang="en-GB" dirty="0"/>
          </a:p>
          <a:p>
            <a:pPr marL="0" indent="0" algn="just">
              <a:buNone/>
            </a:pPr>
            <a:endParaRPr lang="en-GB" sz="1300" dirty="0"/>
          </a:p>
          <a:p>
            <a:pPr marL="0" indent="0" algn="just">
              <a:buNone/>
            </a:pPr>
            <a:endParaRPr lang="en-GB" sz="1300" dirty="0"/>
          </a:p>
          <a:p>
            <a:pPr algn="just"/>
            <a:endParaRPr lang="en-GB" dirty="0"/>
          </a:p>
        </p:txBody>
      </p:sp>
      <p:sp>
        <p:nvSpPr>
          <p:cNvPr id="3" name="Text Placeholder 2"/>
          <p:cNvSpPr>
            <a:spLocks noGrp="1"/>
          </p:cNvSpPr>
          <p:nvPr>
            <p:ph type="body" sz="quarter" idx="14"/>
          </p:nvPr>
        </p:nvSpPr>
        <p:spPr>
          <a:xfrm>
            <a:off x="884241" y="653725"/>
            <a:ext cx="5373684" cy="380867"/>
          </a:xfrm>
        </p:spPr>
        <p:txBody>
          <a:bodyPr/>
          <a:lstStyle/>
          <a:p>
            <a:pPr algn="ctr"/>
            <a:r>
              <a:rPr lang="en-GB" sz="2400" dirty="0">
                <a:solidFill>
                  <a:srgbClr val="00B2DD"/>
                </a:solidFill>
              </a:rPr>
              <a:t>Reality also shows that…</a:t>
            </a:r>
          </a:p>
        </p:txBody>
      </p:sp>
      <p:sp>
        <p:nvSpPr>
          <p:cNvPr id="4" name="Text Placeholder 1">
            <a:extLst>
              <a:ext uri="{FF2B5EF4-FFF2-40B4-BE49-F238E27FC236}">
                <a16:creationId xmlns:a16="http://schemas.microsoft.com/office/drawing/2014/main" id="{8B1B4BAE-12DC-D241-9987-8B1CF85A53E3}"/>
              </a:ext>
            </a:extLst>
          </p:cNvPr>
          <p:cNvSpPr txBox="1">
            <a:spLocks/>
          </p:cNvSpPr>
          <p:nvPr/>
        </p:nvSpPr>
        <p:spPr>
          <a:xfrm>
            <a:off x="884241" y="1125402"/>
            <a:ext cx="6110339" cy="4018098"/>
          </a:xfrm>
          <a:prstGeom prst="rect">
            <a:avLst/>
          </a:prstGeom>
        </p:spPr>
        <p:txBody>
          <a:bodyPr/>
          <a:lstStyle>
            <a:lvl1pPr marL="171450" indent="-171450" algn="l" defTabSz="685800" rtl="0" eaLnBrk="1" latinLnBrk="0" hangingPunct="1">
              <a:lnSpc>
                <a:spcPct val="90000"/>
              </a:lnSpc>
              <a:spcBef>
                <a:spcPts val="750"/>
              </a:spcBef>
              <a:buClr>
                <a:srgbClr val="00B2DD"/>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endParaRPr lang="en-GB" dirty="0"/>
          </a:p>
        </p:txBody>
      </p:sp>
      <p:pic>
        <p:nvPicPr>
          <p:cNvPr id="5" name="Audio 4">
            <a:hlinkClick r:id="" action="ppaction://media"/>
            <a:extLst>
              <a:ext uri="{FF2B5EF4-FFF2-40B4-BE49-F238E27FC236}">
                <a16:creationId xmlns:a16="http://schemas.microsoft.com/office/drawing/2014/main" id="{126F4007-B427-0644-B322-09C214E995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1211961572"/>
      </p:ext>
    </p:extLst>
  </p:cSld>
  <p:clrMapOvr>
    <a:masterClrMapping/>
  </p:clrMapOvr>
  <mc:AlternateContent xmlns:mc="http://schemas.openxmlformats.org/markup-compatibility/2006" xmlns:p14="http://schemas.microsoft.com/office/powerpoint/2010/main">
    <mc:Choice Requires="p14">
      <p:transition spd="slow" p14:dur="2000" advTm="162945"/>
    </mc:Choice>
    <mc:Fallback xmlns="">
      <p:transition spd="slow" advTm="162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7DC1C6-B065-054B-86E6-ED761C0032D0}"/>
              </a:ext>
            </a:extLst>
          </p:cNvPr>
          <p:cNvSpPr>
            <a:spLocks noGrp="1"/>
          </p:cNvSpPr>
          <p:nvPr>
            <p:ph type="body" sz="quarter" idx="13"/>
          </p:nvPr>
        </p:nvSpPr>
        <p:spPr>
          <a:xfrm>
            <a:off x="884241" y="1695449"/>
            <a:ext cx="6110339" cy="2817283"/>
          </a:xfrm>
        </p:spPr>
        <p:txBody>
          <a:bodyPr/>
          <a:lstStyle/>
          <a:p>
            <a:pPr algn="just"/>
            <a:r>
              <a:rPr lang="en-GB" dirty="0"/>
              <a:t>gender segregation is still an issue in contemporary workplaces and many times women face the glass ceiling </a:t>
            </a:r>
          </a:p>
          <a:p>
            <a:pPr algn="just"/>
            <a:r>
              <a:rPr lang="en-GB" dirty="0"/>
              <a:t>gender still determines </a:t>
            </a:r>
            <a:r>
              <a:rPr lang="en-GB"/>
              <a:t>professional development </a:t>
            </a:r>
            <a:endParaRPr lang="en-GB" dirty="0"/>
          </a:p>
        </p:txBody>
      </p:sp>
      <p:sp>
        <p:nvSpPr>
          <p:cNvPr id="3" name="Text Placeholder 2">
            <a:extLst>
              <a:ext uri="{FF2B5EF4-FFF2-40B4-BE49-F238E27FC236}">
                <a16:creationId xmlns:a16="http://schemas.microsoft.com/office/drawing/2014/main" id="{68483D68-AEA4-C541-8D40-5FE5677A6989}"/>
              </a:ext>
            </a:extLst>
          </p:cNvPr>
          <p:cNvSpPr>
            <a:spLocks noGrp="1"/>
          </p:cNvSpPr>
          <p:nvPr>
            <p:ph type="body" sz="quarter" idx="14"/>
          </p:nvPr>
        </p:nvSpPr>
        <p:spPr>
          <a:xfrm>
            <a:off x="884241" y="872800"/>
            <a:ext cx="5373684" cy="380867"/>
          </a:xfrm>
        </p:spPr>
        <p:txBody>
          <a:bodyPr/>
          <a:lstStyle/>
          <a:p>
            <a:pPr algn="ctr"/>
            <a:r>
              <a:rPr lang="en-GB" sz="2400" dirty="0">
                <a:solidFill>
                  <a:srgbClr val="00B2DD"/>
                </a:solidFill>
              </a:rPr>
              <a:t>Reality also shows that…</a:t>
            </a:r>
          </a:p>
        </p:txBody>
      </p:sp>
      <p:pic>
        <p:nvPicPr>
          <p:cNvPr id="4" name="Audio 3">
            <a:hlinkClick r:id="" action="ppaction://media"/>
            <a:extLst>
              <a:ext uri="{FF2B5EF4-FFF2-40B4-BE49-F238E27FC236}">
                <a16:creationId xmlns:a16="http://schemas.microsoft.com/office/drawing/2014/main" id="{1CE6CB62-FA20-3941-918E-A99B2FEAAB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909890899"/>
      </p:ext>
    </p:extLst>
  </p:cSld>
  <p:clrMapOvr>
    <a:masterClrMapping/>
  </p:clrMapOvr>
  <mc:AlternateContent xmlns:mc="http://schemas.openxmlformats.org/markup-compatibility/2006" xmlns:p14="http://schemas.microsoft.com/office/powerpoint/2010/main">
    <mc:Choice Requires="p14">
      <p:transition spd="slow" p14:dur="2000" advTm="45619"/>
    </mc:Choice>
    <mc:Fallback xmlns="">
      <p:transition spd="slow" advTm="45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A7B6DB-1039-5743-842E-DA710490C245}"/>
              </a:ext>
            </a:extLst>
          </p:cNvPr>
          <p:cNvSpPr>
            <a:spLocks noGrp="1"/>
          </p:cNvSpPr>
          <p:nvPr>
            <p:ph type="body" sz="quarter" idx="13"/>
          </p:nvPr>
        </p:nvSpPr>
        <p:spPr/>
        <p:txBody>
          <a:bodyPr/>
          <a:lstStyle/>
          <a:p>
            <a:pPr algn="just"/>
            <a:r>
              <a:rPr lang="en-GB" dirty="0"/>
              <a:t>several sociolinguistic studies explain how certain practices, such as decision-making, conflict-management or solving disagreements, are indexed for gender and not biological features (Clifton 2009; Holmes 2000; Holmes &amp; </a:t>
            </a:r>
            <a:r>
              <a:rPr lang="en-GB" dirty="0" err="1"/>
              <a:t>Marra</a:t>
            </a:r>
            <a:r>
              <a:rPr lang="en-GB" dirty="0"/>
              <a:t> 2004; </a:t>
            </a:r>
            <a:r>
              <a:rPr lang="en-GB" dirty="0" err="1"/>
              <a:t>Marra</a:t>
            </a:r>
            <a:r>
              <a:rPr lang="en-GB" dirty="0"/>
              <a:t> et al. 2006; </a:t>
            </a:r>
            <a:r>
              <a:rPr lang="en-GB" dirty="0" err="1"/>
              <a:t>Schnurr</a:t>
            </a:r>
            <a:r>
              <a:rPr lang="en-GB" dirty="0"/>
              <a:t> 2009)</a:t>
            </a:r>
          </a:p>
          <a:p>
            <a:pPr algn="just"/>
            <a:endParaRPr lang="en-GB" dirty="0"/>
          </a:p>
          <a:p>
            <a:endParaRPr lang="en-GB" dirty="0"/>
          </a:p>
        </p:txBody>
      </p:sp>
      <p:sp>
        <p:nvSpPr>
          <p:cNvPr id="3" name="Text Placeholder 2">
            <a:extLst>
              <a:ext uri="{FF2B5EF4-FFF2-40B4-BE49-F238E27FC236}">
                <a16:creationId xmlns:a16="http://schemas.microsoft.com/office/drawing/2014/main" id="{9D61BAA2-5CE7-C04E-955A-1C0F324707B9}"/>
              </a:ext>
            </a:extLst>
          </p:cNvPr>
          <p:cNvSpPr>
            <a:spLocks noGrp="1"/>
          </p:cNvSpPr>
          <p:nvPr>
            <p:ph type="body" sz="quarter" idx="14"/>
          </p:nvPr>
        </p:nvSpPr>
        <p:spPr>
          <a:xfrm>
            <a:off x="884241" y="968050"/>
            <a:ext cx="5373684" cy="380867"/>
          </a:xfrm>
        </p:spPr>
        <p:txBody>
          <a:bodyPr/>
          <a:lstStyle/>
          <a:p>
            <a:pPr algn="ctr"/>
            <a:r>
              <a:rPr lang="en-GB" sz="2400" dirty="0">
                <a:solidFill>
                  <a:srgbClr val="00B2DD"/>
                </a:solidFill>
              </a:rPr>
              <a:t>Finally,</a:t>
            </a:r>
          </a:p>
          <a:p>
            <a:endParaRPr lang="en-GB" dirty="0"/>
          </a:p>
        </p:txBody>
      </p:sp>
      <p:pic>
        <p:nvPicPr>
          <p:cNvPr id="4" name="Audio 3">
            <a:hlinkClick r:id="" action="ppaction://media"/>
            <a:extLst>
              <a:ext uri="{FF2B5EF4-FFF2-40B4-BE49-F238E27FC236}">
                <a16:creationId xmlns:a16="http://schemas.microsoft.com/office/drawing/2014/main" id="{24BA6D70-841D-D447-8EAE-7099F93D5B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4254913952"/>
      </p:ext>
    </p:extLst>
  </p:cSld>
  <p:clrMapOvr>
    <a:masterClrMapping/>
  </p:clrMapOvr>
  <mc:AlternateContent xmlns:mc="http://schemas.openxmlformats.org/markup-compatibility/2006" xmlns:p14="http://schemas.microsoft.com/office/powerpoint/2010/main">
    <mc:Choice Requires="p14">
      <p:transition spd="slow" p14:dur="2000" advTm="76292"/>
    </mc:Choice>
    <mc:Fallback xmlns="">
      <p:transition spd="slow" advTm="76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3659" cy="5143498"/>
          </a:xfrm>
          <a:prstGeom prst="rect">
            <a:avLst/>
          </a:prstGeom>
        </p:spPr>
      </p:pic>
      <p:sp>
        <p:nvSpPr>
          <p:cNvPr id="7" name="Title 1"/>
          <p:cNvSpPr txBox="1">
            <a:spLocks/>
          </p:cNvSpPr>
          <p:nvPr/>
        </p:nvSpPr>
        <p:spPr>
          <a:xfrm>
            <a:off x="603504" y="3573911"/>
            <a:ext cx="5135144" cy="1236627"/>
          </a:xfrm>
          <a:prstGeom prst="rect">
            <a:avLst/>
          </a:prstGeom>
        </p:spPr>
        <p:txBody>
          <a:bodyPr anchor="t" anchorCtr="0">
            <a:noAutofit/>
          </a:bodyPr>
          <a:lstStyle>
            <a:lvl1pPr algn="l" defTabSz="685800" rtl="0" eaLnBrk="1" latinLnBrk="0" hangingPunct="1">
              <a:lnSpc>
                <a:spcPct val="90000"/>
              </a:lnSpc>
              <a:spcBef>
                <a:spcPct val="0"/>
              </a:spcBef>
              <a:buNone/>
              <a:defRPr sz="3600" b="1" i="0" kern="1200">
                <a:solidFill>
                  <a:schemeClr val="bg1"/>
                </a:solidFill>
                <a:latin typeface="Avenir Next" charset="0"/>
                <a:ea typeface="Avenir Next" charset="0"/>
                <a:cs typeface="Avenir Next" charset="0"/>
              </a:defRPr>
            </a:lvl1pPr>
          </a:lstStyle>
          <a:p>
            <a:r>
              <a:rPr lang="en-US" sz="2800" dirty="0">
                <a:solidFill>
                  <a:srgbClr val="00B2DD"/>
                </a:solidFill>
                <a:latin typeface="+mn-lt"/>
              </a:rPr>
              <a:t>Gender and academic research </a:t>
            </a:r>
          </a:p>
        </p:txBody>
      </p:sp>
      <p:sp>
        <p:nvSpPr>
          <p:cNvPr id="8" name="Subtitle 2"/>
          <p:cNvSpPr txBox="1">
            <a:spLocks/>
          </p:cNvSpPr>
          <p:nvPr/>
        </p:nvSpPr>
        <p:spPr>
          <a:xfrm>
            <a:off x="603504" y="3968736"/>
            <a:ext cx="6858000" cy="334280"/>
          </a:xfrm>
          <a:prstGeom prst="rect">
            <a:avLst/>
          </a:prstGeom>
        </p:spPr>
        <p:txBody>
          <a:bodyPr>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2000" b="0" i="0" kern="1200" baseline="0">
                <a:solidFill>
                  <a:schemeClr val="bg1"/>
                </a:solidFill>
                <a:latin typeface="Avenir Next Medium" charset="0"/>
                <a:ea typeface="Avenir Next Medium" charset="0"/>
                <a:cs typeface="Avenir Next Medium"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800" dirty="0">
                <a:solidFill>
                  <a:srgbClr val="00B2DD"/>
                </a:solidFill>
                <a:latin typeface="+mn-lt"/>
              </a:rPr>
              <a:t>A linguistic perspective</a:t>
            </a:r>
          </a:p>
        </p:txBody>
      </p:sp>
      <p:sp>
        <p:nvSpPr>
          <p:cNvPr id="9" name="Subtitle 2"/>
          <p:cNvSpPr txBox="1">
            <a:spLocks/>
          </p:cNvSpPr>
          <p:nvPr/>
        </p:nvSpPr>
        <p:spPr>
          <a:xfrm>
            <a:off x="603504" y="4576609"/>
            <a:ext cx="6858000" cy="334280"/>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2000" b="0" i="0" kern="1200">
                <a:solidFill>
                  <a:schemeClr val="tx1"/>
                </a:solidFill>
                <a:latin typeface="Avenir Next Medium" charset="0"/>
                <a:ea typeface="Avenir Next Medium" charset="0"/>
                <a:cs typeface="Avenir Next Medium"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200" dirty="0">
                <a:solidFill>
                  <a:srgbClr val="00B2DD"/>
                </a:solidFill>
                <a:latin typeface="+mn-lt"/>
                <a:ea typeface="Avenir Next" charset="0"/>
                <a:cs typeface="Avenir Next" charset="0"/>
              </a:rPr>
              <a:t>Anastasia Stavridou / Centre for Applied Linguistics / </a:t>
            </a:r>
            <a:r>
              <a:rPr lang="en-US" sz="1200" dirty="0">
                <a:solidFill>
                  <a:srgbClr val="00B2DD"/>
                </a:solidFill>
                <a:latin typeface="+mn-lt"/>
                <a:ea typeface="Avenir Next" charset="0"/>
                <a:cs typeface="Avenir Next" charset="0"/>
                <a:hlinkClick r:id="rId6"/>
              </a:rPr>
              <a:t>a.stavridou@warwick.ac.uk</a:t>
            </a:r>
            <a:r>
              <a:rPr lang="en-US" sz="1200" dirty="0">
                <a:solidFill>
                  <a:srgbClr val="00B2DD"/>
                </a:solidFill>
                <a:latin typeface="+mn-lt"/>
                <a:ea typeface="Avenir Next" charset="0"/>
                <a:cs typeface="Avenir Next" charset="0"/>
              </a:rPr>
              <a:t> </a:t>
            </a:r>
            <a:endParaRPr lang="en-US" sz="1200" b="0" i="0" dirty="0">
              <a:solidFill>
                <a:srgbClr val="00B2DD"/>
              </a:solidFill>
              <a:latin typeface="+mn-lt"/>
              <a:ea typeface="Avenir Next" charset="0"/>
              <a:cs typeface="Avenir Next" charset="0"/>
            </a:endParaRPr>
          </a:p>
        </p:txBody>
      </p:sp>
      <p:pic>
        <p:nvPicPr>
          <p:cNvPr id="3" name="Audio 2">
            <a:hlinkClick r:id="" action="ppaction://media"/>
            <a:extLst>
              <a:ext uri="{FF2B5EF4-FFF2-40B4-BE49-F238E27FC236}">
                <a16:creationId xmlns:a16="http://schemas.microsoft.com/office/drawing/2014/main" id="{22863357-096B-AD4D-A267-755DAD99D9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38078910"/>
      </p:ext>
    </p:extLst>
  </p:cSld>
  <p:clrMapOvr>
    <a:masterClrMapping/>
  </p:clrMapOvr>
  <mc:AlternateContent xmlns:mc="http://schemas.openxmlformats.org/markup-compatibility/2006" xmlns:p14="http://schemas.microsoft.com/office/powerpoint/2010/main">
    <mc:Choice Requires="p14">
      <p:transition spd="slow" p14:dur="2000" advTm="7553"/>
    </mc:Choice>
    <mc:Fallback xmlns="">
      <p:transition spd="slow" advTm="7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666B3C-9C31-5C42-9270-6105E958EF45}"/>
              </a:ext>
            </a:extLst>
          </p:cNvPr>
          <p:cNvSpPr>
            <a:spLocks noGrp="1"/>
          </p:cNvSpPr>
          <p:nvPr>
            <p:ph type="body" sz="quarter" idx="13"/>
          </p:nvPr>
        </p:nvSpPr>
        <p:spPr>
          <a:xfrm>
            <a:off x="884241" y="1144451"/>
            <a:ext cx="6110339" cy="3875223"/>
          </a:xfrm>
        </p:spPr>
        <p:txBody>
          <a:bodyPr/>
          <a:lstStyle/>
          <a:p>
            <a:pPr algn="just"/>
            <a:r>
              <a:rPr lang="en-GB" sz="1000" dirty="0"/>
              <a:t>Butler, J. (1990). </a:t>
            </a:r>
            <a:r>
              <a:rPr lang="en-GB" sz="1000" i="1" dirty="0"/>
              <a:t>Gender trouble. Feminism and the subversion of Identity</a:t>
            </a:r>
            <a:r>
              <a:rPr lang="en-GB" sz="1000" dirty="0"/>
              <a:t>. New York: Routledge.</a:t>
            </a:r>
          </a:p>
          <a:p>
            <a:pPr algn="just"/>
            <a:r>
              <a:rPr lang="en-GB" sz="1000" dirty="0"/>
              <a:t>Clifton, J. (2009). Address in intercultural communication across languages. </a:t>
            </a:r>
            <a:r>
              <a:rPr lang="en-GB" sz="1000" i="1" dirty="0"/>
              <a:t>Intercultural Pragmatics, 6</a:t>
            </a:r>
            <a:r>
              <a:rPr lang="en-GB" sz="1000" dirty="0"/>
              <a:t>(3), 396-409.</a:t>
            </a:r>
          </a:p>
          <a:p>
            <a:pPr algn="just"/>
            <a:r>
              <a:rPr lang="en-GB" sz="1000" dirty="0"/>
              <a:t>Holmes, J. (2000). Doing collegiality and keeping control at work: Small talk in government departments. In J. Coupland (ed.), </a:t>
            </a:r>
            <a:r>
              <a:rPr lang="en-GB" sz="1000" i="1" dirty="0"/>
              <a:t>Small Talk </a:t>
            </a:r>
            <a:r>
              <a:rPr lang="en-GB" sz="1000" dirty="0"/>
              <a:t>(pp. 32-61). London: Longman.</a:t>
            </a:r>
          </a:p>
          <a:p>
            <a:pPr algn="just"/>
            <a:r>
              <a:rPr lang="en-GB" sz="1000" dirty="0"/>
              <a:t>Holmes, J. (2006). </a:t>
            </a:r>
            <a:r>
              <a:rPr lang="en-GB" sz="1000" i="1" dirty="0"/>
              <a:t>Gendered talk at work</a:t>
            </a:r>
            <a:r>
              <a:rPr lang="en-GB" sz="1000" dirty="0"/>
              <a:t>. Oxford: Blackwell.</a:t>
            </a:r>
          </a:p>
          <a:p>
            <a:pPr algn="just"/>
            <a:r>
              <a:rPr lang="en-GB" sz="1000" dirty="0"/>
              <a:t>Holmes, J., &amp; </a:t>
            </a:r>
            <a:r>
              <a:rPr lang="en-GB" sz="1000" dirty="0" err="1"/>
              <a:t>Marra</a:t>
            </a:r>
            <a:r>
              <a:rPr lang="en-GB" sz="1000" dirty="0"/>
              <a:t>, M. (2004). Relational practice in the workplace: Women’s talk or gendered discourse? </a:t>
            </a:r>
            <a:r>
              <a:rPr lang="en-GB" sz="1000" i="1" dirty="0"/>
              <a:t>Language in Society, 33</a:t>
            </a:r>
            <a:r>
              <a:rPr lang="en-GB" sz="1000" dirty="0"/>
              <a:t>, 337-398.</a:t>
            </a:r>
          </a:p>
          <a:p>
            <a:pPr algn="just"/>
            <a:r>
              <a:rPr lang="en-GB" sz="1000" dirty="0"/>
              <a:t>Holmes, J., &amp; </a:t>
            </a:r>
            <a:r>
              <a:rPr lang="en-GB" sz="1000" dirty="0" err="1"/>
              <a:t>Stubber</a:t>
            </a:r>
            <a:r>
              <a:rPr lang="en-GB" sz="1000" dirty="0"/>
              <a:t>, M. (2013). ’Feminine’ workplaces: Stereotypes and reality. In J. Holmes and M. </a:t>
            </a:r>
            <a:r>
              <a:rPr lang="en-GB" sz="1000" dirty="0" err="1"/>
              <a:t>Meyerhoff</a:t>
            </a:r>
            <a:r>
              <a:rPr lang="en-GB" sz="1000" dirty="0"/>
              <a:t> (</a:t>
            </a:r>
            <a:r>
              <a:rPr lang="en-GB" sz="1000" dirty="0" err="1"/>
              <a:t>eds</a:t>
            </a:r>
            <a:r>
              <a:rPr lang="en-GB" sz="1000" dirty="0"/>
              <a:t>), </a:t>
            </a:r>
            <a:r>
              <a:rPr lang="en-GB" sz="1000" i="1" dirty="0"/>
              <a:t>Handbook of Language and Gender</a:t>
            </a:r>
            <a:r>
              <a:rPr lang="en-GB" sz="1000" dirty="0"/>
              <a:t> (pp. 573- 599). Oxford: Blackwell.</a:t>
            </a:r>
          </a:p>
          <a:p>
            <a:pPr algn="just"/>
            <a:r>
              <a:rPr lang="en-GB" sz="1000" dirty="0" err="1"/>
              <a:t>Litosseliti</a:t>
            </a:r>
            <a:r>
              <a:rPr lang="en-GB" sz="1000" dirty="0"/>
              <a:t>, L. (2006). </a:t>
            </a:r>
            <a:r>
              <a:rPr lang="en-GB" sz="1000" i="1" dirty="0"/>
              <a:t>Gender and language: Theory and practice</a:t>
            </a:r>
            <a:r>
              <a:rPr lang="en-GB" sz="1000" dirty="0"/>
              <a:t>. London: Hodder Arnold.</a:t>
            </a:r>
          </a:p>
          <a:p>
            <a:pPr algn="just"/>
            <a:r>
              <a:rPr lang="en-GB" sz="1000" dirty="0" err="1"/>
              <a:t>Luyendijk</a:t>
            </a:r>
            <a:r>
              <a:rPr lang="en-GB" sz="1000" dirty="0"/>
              <a:t>, J. (2011). Women in finance. Guardian, 3 November. Retrieved from </a:t>
            </a:r>
            <a:r>
              <a:rPr lang="en-GB" sz="1000" dirty="0">
                <a:hlinkClick r:id="rId2"/>
              </a:rPr>
              <a:t>www.guardian.co.uk/commentisfree/2011/nov/03/voices-of-finance-women</a:t>
            </a:r>
            <a:r>
              <a:rPr lang="en-GB" sz="1000" dirty="0"/>
              <a:t>.</a:t>
            </a:r>
          </a:p>
          <a:p>
            <a:pPr algn="just"/>
            <a:r>
              <a:rPr lang="en-GB" sz="1000" dirty="0" err="1"/>
              <a:t>Marra</a:t>
            </a:r>
            <a:r>
              <a:rPr lang="en-GB" sz="1000" dirty="0"/>
              <a:t>, M., </a:t>
            </a:r>
            <a:r>
              <a:rPr lang="en-GB" sz="1000" dirty="0" err="1"/>
              <a:t>Schnurr</a:t>
            </a:r>
            <a:r>
              <a:rPr lang="en-GB" sz="1000" dirty="0"/>
              <a:t>, S., &amp; Holmes, J. (2006). Effective leadership in New Zealand workplaces: Balancing gender and role. In J. </a:t>
            </a:r>
            <a:r>
              <a:rPr lang="en-GB" sz="1000" dirty="0" err="1"/>
              <a:t>Buxter</a:t>
            </a:r>
            <a:r>
              <a:rPr lang="en-GB" sz="1000" dirty="0"/>
              <a:t> (ed.), </a:t>
            </a:r>
            <a:r>
              <a:rPr lang="en-GB" sz="1000" i="1" dirty="0"/>
              <a:t>Speaking out: The female voice in public contexts </a:t>
            </a:r>
            <a:r>
              <a:rPr lang="en-GB" sz="1000" dirty="0"/>
              <a:t>(pp. 647-672)</a:t>
            </a:r>
            <a:r>
              <a:rPr lang="en-GB" sz="1000" i="1" dirty="0"/>
              <a:t>.</a:t>
            </a:r>
            <a:r>
              <a:rPr lang="en-GB" sz="1000" dirty="0"/>
              <a:t> Basingstoke: Palgrave.</a:t>
            </a:r>
          </a:p>
          <a:p>
            <a:pPr algn="just"/>
            <a:r>
              <a:rPr lang="en-GB" sz="1000" dirty="0" err="1"/>
              <a:t>Schnurr</a:t>
            </a:r>
            <a:r>
              <a:rPr lang="en-GB" sz="1000" dirty="0"/>
              <a:t>, S. (2013). Exploring Professional Communication. Language in Action. Oxon, New York: Routledge.</a:t>
            </a:r>
          </a:p>
          <a:p>
            <a:pPr algn="just"/>
            <a:r>
              <a:rPr lang="en-GB" sz="1000" dirty="0"/>
              <a:t>Tannen, D. (ed.) (1993). </a:t>
            </a:r>
            <a:r>
              <a:rPr lang="en-GB" sz="1000" i="1" dirty="0"/>
              <a:t>Gender and Conversational Interaction</a:t>
            </a:r>
            <a:r>
              <a:rPr lang="en-GB" sz="1000" dirty="0"/>
              <a:t>. Oxford: Oxford University Press.</a:t>
            </a:r>
          </a:p>
          <a:p>
            <a:pPr algn="just"/>
            <a:r>
              <a:rPr lang="en-GB" sz="1000" dirty="0"/>
              <a:t>West, C., &amp; </a:t>
            </a:r>
            <a:r>
              <a:rPr lang="en-GB" sz="1000" dirty="0" err="1"/>
              <a:t>Zimmermam</a:t>
            </a:r>
            <a:r>
              <a:rPr lang="en-GB" sz="1000" dirty="0"/>
              <a:t>, D. H. (1987). Doing gender. </a:t>
            </a:r>
            <a:r>
              <a:rPr lang="en-GB" sz="1000" i="1" dirty="0"/>
              <a:t>Gender and Society, 1</a:t>
            </a:r>
            <a:r>
              <a:rPr lang="en-GB" sz="1000" dirty="0"/>
              <a:t>(2), 125-151.</a:t>
            </a:r>
          </a:p>
          <a:p>
            <a:pPr algn="just"/>
            <a:endParaRPr lang="en-GB" sz="1000" dirty="0"/>
          </a:p>
          <a:p>
            <a:pPr algn="just"/>
            <a:endParaRPr lang="en-GB" sz="1400" dirty="0"/>
          </a:p>
          <a:p>
            <a:endParaRPr lang="en-GB" sz="1400" dirty="0"/>
          </a:p>
          <a:p>
            <a:endParaRPr lang="en-GB" sz="1400" dirty="0"/>
          </a:p>
        </p:txBody>
      </p:sp>
      <p:sp>
        <p:nvSpPr>
          <p:cNvPr id="3" name="Text Placeholder 2">
            <a:extLst>
              <a:ext uri="{FF2B5EF4-FFF2-40B4-BE49-F238E27FC236}">
                <a16:creationId xmlns:a16="http://schemas.microsoft.com/office/drawing/2014/main" id="{FA18E456-400C-D641-8DB7-E3EBDB94000E}"/>
              </a:ext>
            </a:extLst>
          </p:cNvPr>
          <p:cNvSpPr>
            <a:spLocks noGrp="1"/>
          </p:cNvSpPr>
          <p:nvPr>
            <p:ph type="body" sz="quarter" idx="14"/>
          </p:nvPr>
        </p:nvSpPr>
        <p:spPr>
          <a:xfrm>
            <a:off x="884241" y="672775"/>
            <a:ext cx="5373684" cy="380867"/>
          </a:xfrm>
        </p:spPr>
        <p:txBody>
          <a:bodyPr/>
          <a:lstStyle/>
          <a:p>
            <a:r>
              <a:rPr lang="en-GB" dirty="0">
                <a:solidFill>
                  <a:srgbClr val="00B2DD"/>
                </a:solidFill>
              </a:rPr>
              <a:t>References</a:t>
            </a:r>
            <a:r>
              <a:rPr lang="en-GB" sz="2400" dirty="0">
                <a:solidFill>
                  <a:srgbClr val="00B2DD"/>
                </a:solidFill>
              </a:rPr>
              <a:t> </a:t>
            </a:r>
          </a:p>
        </p:txBody>
      </p:sp>
    </p:spTree>
    <p:extLst>
      <p:ext uri="{BB962C8B-B14F-4D97-AF65-F5344CB8AC3E}">
        <p14:creationId xmlns:p14="http://schemas.microsoft.com/office/powerpoint/2010/main" val="368897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quarter" idx="4294967295"/>
          </p:nvPr>
        </p:nvSpPr>
        <p:spPr>
          <a:xfrm>
            <a:off x="884241" y="1763577"/>
            <a:ext cx="6110339" cy="2749156"/>
          </a:xfrm>
          <a:prstGeom prst="rect">
            <a:avLst/>
          </a:prstGeom>
        </p:spPr>
        <p:txBody>
          <a:bodyPr/>
          <a:lstStyle/>
          <a:p>
            <a:pPr>
              <a:buClr>
                <a:srgbClr val="00B2DD"/>
              </a:buClr>
            </a:pPr>
            <a:r>
              <a:rPr lang="en-US" dirty="0"/>
              <a:t>to explain how gender issues can be relevant to academic research</a:t>
            </a:r>
          </a:p>
          <a:p>
            <a:pPr>
              <a:buClr>
                <a:srgbClr val="00B2DD"/>
              </a:buClr>
            </a:pPr>
            <a:r>
              <a:rPr lang="en-US" dirty="0"/>
              <a:t>to introduce students to social-constructivist approaches to gender</a:t>
            </a:r>
          </a:p>
          <a:p>
            <a:pPr>
              <a:buClr>
                <a:srgbClr val="00B2DD"/>
              </a:buClr>
            </a:pPr>
            <a:r>
              <a:rPr lang="en-US" dirty="0"/>
              <a:t>to introduce research in the areas of gender and professional workplaces to students </a:t>
            </a:r>
          </a:p>
          <a:p>
            <a:pPr>
              <a:buClr>
                <a:srgbClr val="00B2DD"/>
              </a:buClr>
            </a:pPr>
            <a:endParaRPr lang="en-US" dirty="0">
              <a:latin typeface="+mn-lt"/>
            </a:endParaRPr>
          </a:p>
          <a:p>
            <a:pPr>
              <a:buClr>
                <a:srgbClr val="00B2DD"/>
              </a:buClr>
            </a:pPr>
            <a:endParaRPr lang="en-US" dirty="0">
              <a:latin typeface="+mn-lt"/>
            </a:endParaRPr>
          </a:p>
          <a:p>
            <a:pPr>
              <a:buClr>
                <a:srgbClr val="00B2DD"/>
              </a:buClr>
            </a:pPr>
            <a:endParaRPr lang="en-US" dirty="0">
              <a:latin typeface="+mn-lt"/>
            </a:endParaRPr>
          </a:p>
        </p:txBody>
      </p:sp>
      <p:sp>
        <p:nvSpPr>
          <p:cNvPr id="7" name="Text Placeholder 4"/>
          <p:cNvSpPr>
            <a:spLocks noGrp="1"/>
          </p:cNvSpPr>
          <p:nvPr>
            <p:ph type="body" sz="quarter" idx="4294967295"/>
          </p:nvPr>
        </p:nvSpPr>
        <p:spPr>
          <a:xfrm>
            <a:off x="884241" y="970535"/>
            <a:ext cx="5373684" cy="380867"/>
          </a:xfrm>
          <a:prstGeom prst="rect">
            <a:avLst/>
          </a:prstGeom>
        </p:spPr>
        <p:txBody>
          <a:bodyPr/>
          <a:lstStyle/>
          <a:p>
            <a:pPr marL="0" indent="0">
              <a:buNone/>
            </a:pPr>
            <a:r>
              <a:rPr lang="en-US" sz="2400" dirty="0">
                <a:solidFill>
                  <a:srgbClr val="00B2DD"/>
                </a:solidFill>
              </a:rPr>
              <a:t>Module aims:</a:t>
            </a:r>
          </a:p>
          <a:p>
            <a:endParaRPr lang="en-US" dirty="0">
              <a:solidFill>
                <a:srgbClr val="00B2DD"/>
              </a:solidFill>
              <a:latin typeface="+mn-lt"/>
            </a:endParaRPr>
          </a:p>
        </p:txBody>
      </p:sp>
      <p:pic>
        <p:nvPicPr>
          <p:cNvPr id="2" name="Audio 1">
            <a:hlinkClick r:id="" action="ppaction://media"/>
            <a:extLst>
              <a:ext uri="{FF2B5EF4-FFF2-40B4-BE49-F238E27FC236}">
                <a16:creationId xmlns:a16="http://schemas.microsoft.com/office/drawing/2014/main" id="{61103476-E804-C444-9EE4-ED7EE0DAAC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135794740"/>
      </p:ext>
    </p:extLst>
  </p:cSld>
  <p:clrMapOvr>
    <a:masterClrMapping/>
  </p:clrMapOvr>
  <mc:AlternateContent xmlns:mc="http://schemas.openxmlformats.org/markup-compatibility/2006" xmlns:p14="http://schemas.microsoft.com/office/powerpoint/2010/main">
    <mc:Choice Requires="p14">
      <p:transition spd="slow" p14:dur="2000" advTm="17126"/>
    </mc:Choice>
    <mc:Fallback xmlns="">
      <p:transition spd="slow" advTm="17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quarter" idx="4294967295"/>
          </p:nvPr>
        </p:nvSpPr>
        <p:spPr>
          <a:xfrm>
            <a:off x="884241" y="1862968"/>
            <a:ext cx="6110339" cy="2749156"/>
          </a:xfrm>
          <a:prstGeom prst="rect">
            <a:avLst/>
          </a:prstGeom>
        </p:spPr>
        <p:txBody>
          <a:bodyPr/>
          <a:lstStyle/>
          <a:p>
            <a:pPr algn="just">
              <a:buClr>
                <a:srgbClr val="00B2DD"/>
              </a:buClr>
            </a:pPr>
            <a:r>
              <a:rPr lang="en-US" dirty="0"/>
              <a:t>gender is socially constructed</a:t>
            </a:r>
          </a:p>
          <a:p>
            <a:pPr algn="just">
              <a:buClr>
                <a:srgbClr val="00B2DD"/>
              </a:buClr>
            </a:pPr>
            <a:r>
              <a:rPr lang="en-US" dirty="0"/>
              <a:t>gender as a performance </a:t>
            </a:r>
          </a:p>
          <a:p>
            <a:pPr algn="just">
              <a:buClr>
                <a:srgbClr val="00B2DD"/>
              </a:buClr>
            </a:pPr>
            <a:r>
              <a:rPr lang="en-US" dirty="0"/>
              <a:t>gendered discourses</a:t>
            </a:r>
          </a:p>
          <a:p>
            <a:pPr>
              <a:buClr>
                <a:srgbClr val="00B2DD"/>
              </a:buClr>
            </a:pPr>
            <a:endParaRPr lang="en-US" dirty="0">
              <a:latin typeface="+mn-lt"/>
            </a:endParaRPr>
          </a:p>
          <a:p>
            <a:pPr>
              <a:buClr>
                <a:srgbClr val="00B2DD"/>
              </a:buClr>
            </a:pPr>
            <a:endParaRPr lang="en-US" dirty="0">
              <a:latin typeface="+mn-lt"/>
            </a:endParaRPr>
          </a:p>
          <a:p>
            <a:pPr>
              <a:buClr>
                <a:srgbClr val="00B2DD"/>
              </a:buClr>
            </a:pPr>
            <a:endParaRPr lang="en-US" dirty="0">
              <a:latin typeface="+mn-lt"/>
            </a:endParaRPr>
          </a:p>
        </p:txBody>
      </p:sp>
      <p:sp>
        <p:nvSpPr>
          <p:cNvPr id="7" name="Text Placeholder 4"/>
          <p:cNvSpPr>
            <a:spLocks noGrp="1"/>
          </p:cNvSpPr>
          <p:nvPr>
            <p:ph type="body" sz="quarter" idx="4294967295"/>
          </p:nvPr>
        </p:nvSpPr>
        <p:spPr>
          <a:xfrm>
            <a:off x="884241" y="1025266"/>
            <a:ext cx="5373684" cy="677638"/>
          </a:xfrm>
          <a:prstGeom prst="rect">
            <a:avLst/>
          </a:prstGeom>
        </p:spPr>
        <p:txBody>
          <a:bodyPr/>
          <a:lstStyle/>
          <a:p>
            <a:pPr marL="0" indent="0" algn="ctr">
              <a:buNone/>
            </a:pPr>
            <a:r>
              <a:rPr lang="en-US" sz="2400" dirty="0">
                <a:solidFill>
                  <a:srgbClr val="00B2DD"/>
                </a:solidFill>
              </a:rPr>
              <a:t>Why considering gender issues in academic research? </a:t>
            </a:r>
            <a:endParaRPr lang="en-US" dirty="0">
              <a:solidFill>
                <a:srgbClr val="00B2DD"/>
              </a:solidFill>
              <a:latin typeface="+mn-lt"/>
            </a:endParaRPr>
          </a:p>
        </p:txBody>
      </p:sp>
      <p:pic>
        <p:nvPicPr>
          <p:cNvPr id="2" name="Audio 1">
            <a:hlinkClick r:id="" action="ppaction://media"/>
            <a:extLst>
              <a:ext uri="{FF2B5EF4-FFF2-40B4-BE49-F238E27FC236}">
                <a16:creationId xmlns:a16="http://schemas.microsoft.com/office/drawing/2014/main" id="{06D3C0CF-7E47-5443-91C9-CAF1F8367DD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1732755554"/>
      </p:ext>
    </p:extLst>
  </p:cSld>
  <p:clrMapOvr>
    <a:masterClrMapping/>
  </p:clrMapOvr>
  <mc:AlternateContent xmlns:mc="http://schemas.openxmlformats.org/markup-compatibility/2006" xmlns:p14="http://schemas.microsoft.com/office/powerpoint/2010/main">
    <mc:Choice Requires="p14">
      <p:transition spd="slow" p14:dur="2000" advTm="43731"/>
    </mc:Choice>
    <mc:Fallback xmlns="">
      <p:transition spd="slow" advTm="43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quarter" idx="4294967295"/>
          </p:nvPr>
        </p:nvSpPr>
        <p:spPr>
          <a:xfrm>
            <a:off x="884241" y="1763577"/>
            <a:ext cx="6110339" cy="2749156"/>
          </a:xfrm>
          <a:prstGeom prst="rect">
            <a:avLst/>
          </a:prstGeom>
        </p:spPr>
        <p:txBody>
          <a:bodyPr/>
          <a:lstStyle/>
          <a:p>
            <a:pPr algn="just">
              <a:buClr>
                <a:srgbClr val="00B2DD"/>
              </a:buClr>
            </a:pPr>
            <a:r>
              <a:rPr lang="en-US" dirty="0"/>
              <a:t>men vs women</a:t>
            </a:r>
          </a:p>
          <a:p>
            <a:pPr algn="just">
              <a:buClr>
                <a:srgbClr val="00B2DD"/>
              </a:buClr>
            </a:pPr>
            <a:r>
              <a:rPr lang="en-US" dirty="0"/>
              <a:t>shift to social-constructivist approaches to gender</a:t>
            </a:r>
          </a:p>
          <a:p>
            <a:pPr algn="just">
              <a:buClr>
                <a:srgbClr val="00B2DD"/>
              </a:buClr>
            </a:pPr>
            <a:r>
              <a:rPr lang="en-US" dirty="0"/>
              <a:t>gender as a performance (Butter, 1990)</a:t>
            </a:r>
          </a:p>
          <a:p>
            <a:pPr algn="just">
              <a:buClr>
                <a:srgbClr val="00B2DD"/>
              </a:buClr>
            </a:pPr>
            <a:r>
              <a:rPr lang="en-US" dirty="0"/>
              <a:t>gender as an activity rather than an attribute (Tannen, 1993; West and Zimmerman, 1987)</a:t>
            </a:r>
          </a:p>
          <a:p>
            <a:pPr>
              <a:buClr>
                <a:srgbClr val="00B2DD"/>
              </a:buClr>
            </a:pPr>
            <a:endParaRPr lang="en-US" dirty="0"/>
          </a:p>
          <a:p>
            <a:pPr>
              <a:buClr>
                <a:srgbClr val="00B2DD"/>
              </a:buClr>
            </a:pPr>
            <a:endParaRPr lang="en-US" dirty="0">
              <a:latin typeface="+mn-lt"/>
            </a:endParaRPr>
          </a:p>
          <a:p>
            <a:pPr>
              <a:buClr>
                <a:srgbClr val="00B2DD"/>
              </a:buClr>
            </a:pPr>
            <a:endParaRPr lang="en-US" dirty="0">
              <a:latin typeface="+mn-lt"/>
            </a:endParaRPr>
          </a:p>
          <a:p>
            <a:pPr>
              <a:buClr>
                <a:srgbClr val="00B2DD"/>
              </a:buClr>
            </a:pPr>
            <a:endParaRPr lang="en-US" dirty="0">
              <a:latin typeface="+mn-lt"/>
            </a:endParaRPr>
          </a:p>
        </p:txBody>
      </p:sp>
      <p:sp>
        <p:nvSpPr>
          <p:cNvPr id="7" name="Text Placeholder 4"/>
          <p:cNvSpPr>
            <a:spLocks noGrp="1"/>
          </p:cNvSpPr>
          <p:nvPr>
            <p:ph type="body" sz="quarter" idx="4294967295"/>
          </p:nvPr>
        </p:nvSpPr>
        <p:spPr>
          <a:xfrm>
            <a:off x="884242" y="1215700"/>
            <a:ext cx="5373684" cy="380867"/>
          </a:xfrm>
          <a:prstGeom prst="rect">
            <a:avLst/>
          </a:prstGeom>
        </p:spPr>
        <p:txBody>
          <a:bodyPr/>
          <a:lstStyle/>
          <a:p>
            <a:pPr marL="0" indent="0" algn="ctr">
              <a:buNone/>
            </a:pPr>
            <a:r>
              <a:rPr lang="en-US" sz="2400" dirty="0" err="1">
                <a:solidFill>
                  <a:srgbClr val="00B2DD"/>
                </a:solidFill>
              </a:rPr>
              <a:t>Theorising</a:t>
            </a:r>
            <a:r>
              <a:rPr lang="en-US" sz="2400" dirty="0">
                <a:solidFill>
                  <a:srgbClr val="00B2DD"/>
                </a:solidFill>
              </a:rPr>
              <a:t> gender:</a:t>
            </a:r>
          </a:p>
          <a:p>
            <a:endParaRPr lang="en-US" dirty="0">
              <a:solidFill>
                <a:srgbClr val="00B2DD"/>
              </a:solidFill>
              <a:latin typeface="+mn-lt"/>
            </a:endParaRPr>
          </a:p>
        </p:txBody>
      </p:sp>
      <p:pic>
        <p:nvPicPr>
          <p:cNvPr id="2" name="Audio 1">
            <a:hlinkClick r:id="" action="ppaction://media"/>
            <a:extLst>
              <a:ext uri="{FF2B5EF4-FFF2-40B4-BE49-F238E27FC236}">
                <a16:creationId xmlns:a16="http://schemas.microsoft.com/office/drawing/2014/main" id="{CD4F8FBC-1601-1543-BBDB-735B0E4A90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4106627533"/>
      </p:ext>
    </p:extLst>
  </p:cSld>
  <p:clrMapOvr>
    <a:masterClrMapping/>
  </p:clrMapOvr>
  <mc:AlternateContent xmlns:mc="http://schemas.openxmlformats.org/markup-compatibility/2006" xmlns:p14="http://schemas.microsoft.com/office/powerpoint/2010/main">
    <mc:Choice Requires="p14">
      <p:transition spd="slow" p14:dur="2000" advTm="60218"/>
    </mc:Choice>
    <mc:Fallback xmlns="">
      <p:transition spd="slow" advTm="60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quarter" idx="4294967295"/>
          </p:nvPr>
        </p:nvSpPr>
        <p:spPr>
          <a:xfrm>
            <a:off x="884241" y="1763577"/>
            <a:ext cx="6110339" cy="2865130"/>
          </a:xfrm>
          <a:prstGeom prst="rect">
            <a:avLst/>
          </a:prstGeom>
        </p:spPr>
        <p:txBody>
          <a:bodyPr/>
          <a:lstStyle/>
          <a:p>
            <a:pPr algn="just">
              <a:buClr>
                <a:srgbClr val="00B2DD"/>
              </a:buClr>
            </a:pPr>
            <a:r>
              <a:rPr lang="en-US" dirty="0"/>
              <a:t>gender as a dynamic performance</a:t>
            </a:r>
          </a:p>
          <a:p>
            <a:pPr algn="just">
              <a:buClr>
                <a:srgbClr val="00B2DD"/>
              </a:buClr>
            </a:pPr>
            <a:r>
              <a:rPr lang="en-US" dirty="0"/>
              <a:t>people behave in ways which are related to masculine or feminine identity, and thus, </a:t>
            </a:r>
            <a:r>
              <a:rPr lang="en-US" i="1" dirty="0"/>
              <a:t>do</a:t>
            </a:r>
            <a:r>
              <a:rPr lang="en-US" dirty="0"/>
              <a:t>ing gender </a:t>
            </a:r>
          </a:p>
          <a:p>
            <a:pPr algn="just">
              <a:buClr>
                <a:srgbClr val="00B2DD"/>
              </a:buClr>
            </a:pPr>
            <a:r>
              <a:rPr lang="en-GB" dirty="0"/>
              <a:t>“a latent, omnipresent, background factor in every communicative encounter, with the potential to move into the foreground at any moment, to creep into our talk in subtle and not-so-subtle ways” (Holmes, 2006, p. 2)</a:t>
            </a:r>
            <a:endParaRPr lang="en-US" dirty="0"/>
          </a:p>
          <a:p>
            <a:pPr>
              <a:buClr>
                <a:srgbClr val="00B2DD"/>
              </a:buClr>
            </a:pPr>
            <a:endParaRPr lang="en-US" dirty="0">
              <a:latin typeface="+mn-lt"/>
            </a:endParaRPr>
          </a:p>
          <a:p>
            <a:pPr>
              <a:buClr>
                <a:srgbClr val="00B2DD"/>
              </a:buClr>
            </a:pPr>
            <a:endParaRPr lang="en-US" dirty="0">
              <a:latin typeface="+mn-lt"/>
            </a:endParaRPr>
          </a:p>
          <a:p>
            <a:pPr>
              <a:buClr>
                <a:srgbClr val="00B2DD"/>
              </a:buClr>
            </a:pPr>
            <a:endParaRPr lang="en-US" dirty="0">
              <a:latin typeface="+mn-lt"/>
            </a:endParaRPr>
          </a:p>
        </p:txBody>
      </p:sp>
      <p:sp>
        <p:nvSpPr>
          <p:cNvPr id="7" name="Text Placeholder 4"/>
          <p:cNvSpPr>
            <a:spLocks noGrp="1"/>
          </p:cNvSpPr>
          <p:nvPr>
            <p:ph type="body" sz="quarter" idx="4294967295"/>
          </p:nvPr>
        </p:nvSpPr>
        <p:spPr>
          <a:xfrm>
            <a:off x="884242" y="1215700"/>
            <a:ext cx="5373684" cy="380867"/>
          </a:xfrm>
          <a:prstGeom prst="rect">
            <a:avLst/>
          </a:prstGeom>
        </p:spPr>
        <p:txBody>
          <a:bodyPr/>
          <a:lstStyle/>
          <a:p>
            <a:pPr marL="0" indent="0" algn="ctr">
              <a:buNone/>
            </a:pPr>
            <a:r>
              <a:rPr lang="en-US" sz="2400" dirty="0" err="1">
                <a:solidFill>
                  <a:srgbClr val="00B2DD"/>
                </a:solidFill>
              </a:rPr>
              <a:t>Theorising</a:t>
            </a:r>
            <a:r>
              <a:rPr lang="en-US" sz="2400" dirty="0">
                <a:solidFill>
                  <a:srgbClr val="00B2DD"/>
                </a:solidFill>
              </a:rPr>
              <a:t> gender:</a:t>
            </a:r>
          </a:p>
          <a:p>
            <a:endParaRPr lang="en-US" dirty="0">
              <a:solidFill>
                <a:srgbClr val="00B2DD"/>
              </a:solidFill>
              <a:latin typeface="+mn-lt"/>
            </a:endParaRPr>
          </a:p>
        </p:txBody>
      </p:sp>
      <p:pic>
        <p:nvPicPr>
          <p:cNvPr id="2" name="Audio 1">
            <a:hlinkClick r:id="" action="ppaction://media"/>
            <a:extLst>
              <a:ext uri="{FF2B5EF4-FFF2-40B4-BE49-F238E27FC236}">
                <a16:creationId xmlns:a16="http://schemas.microsoft.com/office/drawing/2014/main" id="{5BF1C4AE-656E-AB4A-AD5F-4542180C4F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1927424195"/>
      </p:ext>
    </p:extLst>
  </p:cSld>
  <p:clrMapOvr>
    <a:masterClrMapping/>
  </p:clrMapOvr>
  <mc:AlternateContent xmlns:mc="http://schemas.openxmlformats.org/markup-compatibility/2006" xmlns:p14="http://schemas.microsoft.com/office/powerpoint/2010/main">
    <mc:Choice Requires="p14">
      <p:transition spd="slow" p14:dur="2000" advTm="82932"/>
    </mc:Choice>
    <mc:Fallback xmlns="">
      <p:transition spd="slow" advTm="82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quarter" idx="4294967295"/>
          </p:nvPr>
        </p:nvSpPr>
        <p:spPr>
          <a:xfrm>
            <a:off x="884241" y="1763577"/>
            <a:ext cx="6110339" cy="2865130"/>
          </a:xfrm>
          <a:prstGeom prst="rect">
            <a:avLst/>
          </a:prstGeom>
        </p:spPr>
        <p:txBody>
          <a:bodyPr/>
          <a:lstStyle/>
          <a:p>
            <a:pPr marL="0" indent="0" algn="just">
              <a:buClr>
                <a:srgbClr val="00B2DD"/>
              </a:buClr>
              <a:buNone/>
            </a:pPr>
            <a:endParaRPr lang="en-US" dirty="0"/>
          </a:p>
          <a:p>
            <a:pPr>
              <a:buClr>
                <a:srgbClr val="00B2DD"/>
              </a:buClr>
            </a:pPr>
            <a:endParaRPr lang="en-US" dirty="0">
              <a:latin typeface="+mn-lt"/>
            </a:endParaRPr>
          </a:p>
          <a:p>
            <a:pPr>
              <a:buClr>
                <a:srgbClr val="00B2DD"/>
              </a:buClr>
            </a:pPr>
            <a:endParaRPr lang="en-US" dirty="0">
              <a:latin typeface="+mn-lt"/>
            </a:endParaRPr>
          </a:p>
          <a:p>
            <a:pPr marL="0" indent="0" algn="r">
              <a:buClr>
                <a:srgbClr val="00B2DD"/>
              </a:buClr>
              <a:buNone/>
            </a:pPr>
            <a:r>
              <a:rPr lang="en-US" sz="1400" i="1" dirty="0" err="1">
                <a:latin typeface="+mn-lt"/>
              </a:rPr>
              <a:t>Litosseliti</a:t>
            </a:r>
            <a:r>
              <a:rPr lang="en-US" sz="1400" i="1" dirty="0">
                <a:latin typeface="+mn-lt"/>
              </a:rPr>
              <a:t> (2006)</a:t>
            </a:r>
          </a:p>
        </p:txBody>
      </p:sp>
      <p:sp>
        <p:nvSpPr>
          <p:cNvPr id="7" name="Text Placeholder 4"/>
          <p:cNvSpPr>
            <a:spLocks noGrp="1"/>
          </p:cNvSpPr>
          <p:nvPr>
            <p:ph type="body" sz="quarter" idx="4294967295"/>
          </p:nvPr>
        </p:nvSpPr>
        <p:spPr>
          <a:xfrm>
            <a:off x="884242" y="1215700"/>
            <a:ext cx="5373684" cy="380867"/>
          </a:xfrm>
          <a:prstGeom prst="rect">
            <a:avLst/>
          </a:prstGeom>
        </p:spPr>
        <p:txBody>
          <a:bodyPr/>
          <a:lstStyle/>
          <a:p>
            <a:pPr marL="0" indent="0" algn="ctr">
              <a:buNone/>
            </a:pPr>
            <a:r>
              <a:rPr lang="en-US" sz="2400" dirty="0" err="1">
                <a:solidFill>
                  <a:srgbClr val="00B2DD"/>
                </a:solidFill>
              </a:rPr>
              <a:t>Theorising</a:t>
            </a:r>
            <a:r>
              <a:rPr lang="en-US" sz="2400" dirty="0">
                <a:solidFill>
                  <a:srgbClr val="00B2DD"/>
                </a:solidFill>
              </a:rPr>
              <a:t> gender:</a:t>
            </a:r>
          </a:p>
          <a:p>
            <a:endParaRPr lang="en-US" dirty="0">
              <a:solidFill>
                <a:srgbClr val="00B2DD"/>
              </a:solidFill>
              <a:latin typeface="+mn-lt"/>
            </a:endParaRPr>
          </a:p>
        </p:txBody>
      </p:sp>
      <p:graphicFrame>
        <p:nvGraphicFramePr>
          <p:cNvPr id="2" name="Table 1"/>
          <p:cNvGraphicFramePr>
            <a:graphicFrameLocks noGrp="1"/>
          </p:cNvGraphicFramePr>
          <p:nvPr>
            <p:extLst>
              <p:ext uri="{D42A27DB-BD31-4B8C-83A1-F6EECF244321}">
                <p14:modId xmlns:p14="http://schemas.microsoft.com/office/powerpoint/2010/main" val="2583399991"/>
              </p:ext>
            </p:extLst>
          </p:nvPr>
        </p:nvGraphicFramePr>
        <p:xfrm>
          <a:off x="1394766" y="1981644"/>
          <a:ext cx="4949328" cy="801180"/>
        </p:xfrm>
        <a:graphic>
          <a:graphicData uri="http://schemas.openxmlformats.org/drawingml/2006/table">
            <a:tbl>
              <a:tblPr firstRow="1" bandRow="1">
                <a:tableStyleId>{5940675A-B579-460E-94D1-54222C63F5DA}</a:tableStyleId>
              </a:tblPr>
              <a:tblGrid>
                <a:gridCol w="2474664">
                  <a:extLst>
                    <a:ext uri="{9D8B030D-6E8A-4147-A177-3AD203B41FA5}">
                      <a16:colId xmlns:a16="http://schemas.microsoft.com/office/drawing/2014/main" val="2625290235"/>
                    </a:ext>
                  </a:extLst>
                </a:gridCol>
                <a:gridCol w="2474664">
                  <a:extLst>
                    <a:ext uri="{9D8B030D-6E8A-4147-A177-3AD203B41FA5}">
                      <a16:colId xmlns:a16="http://schemas.microsoft.com/office/drawing/2014/main" val="3579887667"/>
                    </a:ext>
                  </a:extLst>
                </a:gridCol>
              </a:tblGrid>
              <a:tr h="288000">
                <a:tc>
                  <a:txBody>
                    <a:bodyPr/>
                    <a:lstStyle/>
                    <a:p>
                      <a:pPr algn="ctr"/>
                      <a:r>
                        <a:rPr lang="en-GB" dirty="0"/>
                        <a:t>gender </a:t>
                      </a:r>
                    </a:p>
                  </a:txBody>
                  <a:tcPr/>
                </a:tc>
                <a:tc>
                  <a:txBody>
                    <a:bodyPr/>
                    <a:lstStyle/>
                    <a:p>
                      <a:pPr algn="ctr"/>
                      <a:r>
                        <a:rPr lang="en-GB" dirty="0"/>
                        <a:t>sex</a:t>
                      </a:r>
                    </a:p>
                  </a:txBody>
                  <a:tcPr/>
                </a:tc>
                <a:extLst>
                  <a:ext uri="{0D108BD9-81ED-4DB2-BD59-A6C34878D82A}">
                    <a16:rowId xmlns:a16="http://schemas.microsoft.com/office/drawing/2014/main" val="3045133439"/>
                  </a:ext>
                </a:extLst>
              </a:tr>
              <a:tr h="504000">
                <a:tc>
                  <a:txBody>
                    <a:bodyPr/>
                    <a:lstStyle/>
                    <a:p>
                      <a:r>
                        <a:rPr lang="en-GB" dirty="0"/>
                        <a:t>social</a:t>
                      </a:r>
                      <a:r>
                        <a:rPr lang="en-GB" baseline="0" dirty="0"/>
                        <a:t> construction, acquisition and performance of gender</a:t>
                      </a:r>
                      <a:endParaRPr lang="en-GB" dirty="0"/>
                    </a:p>
                  </a:txBody>
                  <a:tcPr/>
                </a:tc>
                <a:tc>
                  <a:txBody>
                    <a:bodyPr/>
                    <a:lstStyle/>
                    <a:p>
                      <a:r>
                        <a:rPr lang="en-GB" dirty="0"/>
                        <a:t>biological</a:t>
                      </a:r>
                      <a:r>
                        <a:rPr lang="en-GB" baseline="0" dirty="0"/>
                        <a:t> sex – genes, hormones etc.</a:t>
                      </a:r>
                      <a:endParaRPr lang="en-GB" dirty="0"/>
                    </a:p>
                  </a:txBody>
                  <a:tcPr/>
                </a:tc>
                <a:extLst>
                  <a:ext uri="{0D108BD9-81ED-4DB2-BD59-A6C34878D82A}">
                    <a16:rowId xmlns:a16="http://schemas.microsoft.com/office/drawing/2014/main" val="1188743965"/>
                  </a:ext>
                </a:extLst>
              </a:tr>
            </a:tbl>
          </a:graphicData>
        </a:graphic>
      </p:graphicFrame>
      <p:pic>
        <p:nvPicPr>
          <p:cNvPr id="3" name="Audio 2">
            <a:hlinkClick r:id="" action="ppaction://media"/>
            <a:extLst>
              <a:ext uri="{FF2B5EF4-FFF2-40B4-BE49-F238E27FC236}">
                <a16:creationId xmlns:a16="http://schemas.microsoft.com/office/drawing/2014/main" id="{37E21AAC-415B-BC44-91DD-CCFF42B377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1685026564"/>
      </p:ext>
    </p:extLst>
  </p:cSld>
  <p:clrMapOvr>
    <a:masterClrMapping/>
  </p:clrMapOvr>
  <mc:AlternateContent xmlns:mc="http://schemas.openxmlformats.org/markup-compatibility/2006" xmlns:p14="http://schemas.microsoft.com/office/powerpoint/2010/main">
    <mc:Choice Requires="p14">
      <p:transition spd="slow" p14:dur="2000" advTm="109383"/>
    </mc:Choice>
    <mc:Fallback xmlns="">
      <p:transition spd="slow" advTm="109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dirty="0"/>
              <a:t>people often tend to associate certain ways of saying and doing things with gender</a:t>
            </a:r>
          </a:p>
          <a:p>
            <a:r>
              <a:rPr lang="en-GB" dirty="0"/>
              <a:t>these features are frequently related with masculine and feminine interactional styles</a:t>
            </a:r>
          </a:p>
          <a:p>
            <a:endParaRPr lang="en-GB" dirty="0"/>
          </a:p>
        </p:txBody>
      </p:sp>
      <p:sp>
        <p:nvSpPr>
          <p:cNvPr id="3" name="Text Placeholder 2"/>
          <p:cNvSpPr>
            <a:spLocks noGrp="1"/>
          </p:cNvSpPr>
          <p:nvPr>
            <p:ph type="body" sz="quarter" idx="14"/>
          </p:nvPr>
        </p:nvSpPr>
        <p:spPr/>
        <p:txBody>
          <a:bodyPr/>
          <a:lstStyle/>
          <a:p>
            <a:pPr algn="ctr"/>
            <a:r>
              <a:rPr lang="en-GB" sz="2400" dirty="0">
                <a:solidFill>
                  <a:srgbClr val="00B2DD"/>
                </a:solidFill>
              </a:rPr>
              <a:t>Gendered speech styles</a:t>
            </a:r>
          </a:p>
        </p:txBody>
      </p:sp>
      <p:pic>
        <p:nvPicPr>
          <p:cNvPr id="4" name="Audio 3">
            <a:hlinkClick r:id="" action="ppaction://media"/>
            <a:extLst>
              <a:ext uri="{FF2B5EF4-FFF2-40B4-BE49-F238E27FC236}">
                <a16:creationId xmlns:a16="http://schemas.microsoft.com/office/drawing/2014/main" id="{BD03822F-6324-B24E-BCCF-06DC832BAC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178138545"/>
      </p:ext>
    </p:extLst>
  </p:cSld>
  <p:clrMapOvr>
    <a:masterClrMapping/>
  </p:clrMapOvr>
  <mc:AlternateContent xmlns:mc="http://schemas.openxmlformats.org/markup-compatibility/2006" xmlns:p14="http://schemas.microsoft.com/office/powerpoint/2010/main">
    <mc:Choice Requires="p14">
      <p:transition spd="slow" p14:dur="2000" advTm="21389"/>
    </mc:Choice>
    <mc:Fallback xmlns="">
      <p:transition spd="slow" advTm="21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884241" y="1740884"/>
            <a:ext cx="6110339" cy="3063604"/>
          </a:xfrm>
        </p:spPr>
        <p:txBody>
          <a:bodyPr/>
          <a:lstStyle/>
          <a:p>
            <a:pPr marL="0" indent="0" algn="r">
              <a:buNone/>
            </a:pPr>
            <a:endParaRPr lang="en-GB" dirty="0"/>
          </a:p>
          <a:p>
            <a:pPr marL="0" indent="0" algn="r">
              <a:buNone/>
            </a:pPr>
            <a:endParaRPr lang="en-GB" dirty="0"/>
          </a:p>
          <a:p>
            <a:pPr marL="0" indent="0" algn="r">
              <a:buNone/>
            </a:pPr>
            <a:endParaRPr lang="en-GB" dirty="0"/>
          </a:p>
          <a:p>
            <a:pPr marL="0" indent="0" algn="r">
              <a:buNone/>
            </a:pPr>
            <a:endParaRPr lang="en-GB" dirty="0"/>
          </a:p>
          <a:p>
            <a:pPr marL="0" indent="0" algn="r">
              <a:buNone/>
            </a:pPr>
            <a:endParaRPr lang="en-GB" dirty="0"/>
          </a:p>
          <a:p>
            <a:pPr marL="0" indent="0" algn="r">
              <a:buNone/>
            </a:pPr>
            <a:endParaRPr lang="en-GB" dirty="0"/>
          </a:p>
          <a:p>
            <a:pPr marL="0" indent="0" algn="r">
              <a:buNone/>
            </a:pPr>
            <a:endParaRPr lang="en-GB" dirty="0"/>
          </a:p>
          <a:p>
            <a:pPr marL="0" indent="0" algn="r">
              <a:buNone/>
            </a:pPr>
            <a:r>
              <a:rPr lang="en-GB" sz="1400" i="1" dirty="0"/>
              <a:t>Holmes (2000)</a:t>
            </a:r>
          </a:p>
        </p:txBody>
      </p:sp>
      <p:sp>
        <p:nvSpPr>
          <p:cNvPr id="3" name="Text Placeholder 2"/>
          <p:cNvSpPr>
            <a:spLocks noGrp="1"/>
          </p:cNvSpPr>
          <p:nvPr>
            <p:ph type="body" sz="quarter" idx="14"/>
          </p:nvPr>
        </p:nvSpPr>
        <p:spPr/>
        <p:txBody>
          <a:bodyPr/>
          <a:lstStyle/>
          <a:p>
            <a:pPr algn="ctr"/>
            <a:r>
              <a:rPr lang="en-GB" sz="2400" dirty="0">
                <a:solidFill>
                  <a:srgbClr val="00B2DD"/>
                </a:solidFill>
              </a:rPr>
              <a:t>Gendered speech styles</a:t>
            </a:r>
          </a:p>
        </p:txBody>
      </p:sp>
      <p:graphicFrame>
        <p:nvGraphicFramePr>
          <p:cNvPr id="4" name="Table 3"/>
          <p:cNvGraphicFramePr>
            <a:graphicFrameLocks noGrp="1"/>
          </p:cNvGraphicFramePr>
          <p:nvPr>
            <p:extLst>
              <p:ext uri="{D42A27DB-BD31-4B8C-83A1-F6EECF244321}">
                <p14:modId xmlns:p14="http://schemas.microsoft.com/office/powerpoint/2010/main" val="510398220"/>
              </p:ext>
            </p:extLst>
          </p:nvPr>
        </p:nvGraphicFramePr>
        <p:xfrm>
          <a:off x="1043811" y="1740884"/>
          <a:ext cx="5521840" cy="2674620"/>
        </p:xfrm>
        <a:graphic>
          <a:graphicData uri="http://schemas.openxmlformats.org/drawingml/2006/table">
            <a:tbl>
              <a:tblPr firstRow="1" bandRow="1">
                <a:tableStyleId>{8799B23B-EC83-4686-B30A-512413B5E67A}</a:tableStyleId>
              </a:tblPr>
              <a:tblGrid>
                <a:gridCol w="2760920">
                  <a:extLst>
                    <a:ext uri="{9D8B030D-6E8A-4147-A177-3AD203B41FA5}">
                      <a16:colId xmlns:a16="http://schemas.microsoft.com/office/drawing/2014/main" val="411605637"/>
                    </a:ext>
                  </a:extLst>
                </a:gridCol>
                <a:gridCol w="2760920">
                  <a:extLst>
                    <a:ext uri="{9D8B030D-6E8A-4147-A177-3AD203B41FA5}">
                      <a16:colId xmlns:a16="http://schemas.microsoft.com/office/drawing/2014/main" val="261404159"/>
                    </a:ext>
                  </a:extLst>
                </a:gridCol>
              </a:tblGrid>
              <a:tr h="273410">
                <a:tc>
                  <a:txBody>
                    <a:bodyPr/>
                    <a:lstStyle/>
                    <a:p>
                      <a:pPr algn="ctr"/>
                      <a:r>
                        <a:rPr lang="en-GB" dirty="0">
                          <a:ln>
                            <a:noFill/>
                          </a:ln>
                          <a:solidFill>
                            <a:schemeClr val="tx1"/>
                          </a:solidFill>
                        </a:rPr>
                        <a:t>Feminine</a:t>
                      </a:r>
                    </a:p>
                  </a:txBody>
                  <a:tcPr>
                    <a:solidFill>
                      <a:schemeClr val="bg2">
                        <a:lumMod val="90000"/>
                      </a:schemeClr>
                    </a:solidFill>
                  </a:tcPr>
                </a:tc>
                <a:tc>
                  <a:txBody>
                    <a:bodyPr/>
                    <a:lstStyle/>
                    <a:p>
                      <a:pPr algn="ctr"/>
                      <a:r>
                        <a:rPr lang="en-GB" dirty="0">
                          <a:ln>
                            <a:noFill/>
                          </a:ln>
                          <a:solidFill>
                            <a:schemeClr val="tx1"/>
                          </a:solidFill>
                        </a:rPr>
                        <a:t>Masculine</a:t>
                      </a:r>
                    </a:p>
                  </a:txBody>
                  <a:tcPr>
                    <a:solidFill>
                      <a:schemeClr val="bg2">
                        <a:lumMod val="90000"/>
                      </a:schemeClr>
                    </a:solidFill>
                  </a:tcPr>
                </a:tc>
                <a:extLst>
                  <a:ext uri="{0D108BD9-81ED-4DB2-BD59-A6C34878D82A}">
                    <a16:rowId xmlns:a16="http://schemas.microsoft.com/office/drawing/2014/main" val="514652584"/>
                  </a:ext>
                </a:extLst>
              </a:tr>
              <a:tr h="273410">
                <a:tc>
                  <a:txBody>
                    <a:bodyPr/>
                    <a:lstStyle/>
                    <a:p>
                      <a:r>
                        <a:rPr lang="en-GB" dirty="0"/>
                        <a:t>facilitative</a:t>
                      </a:r>
                    </a:p>
                  </a:txBody>
                  <a:tcPr/>
                </a:tc>
                <a:tc>
                  <a:txBody>
                    <a:bodyPr/>
                    <a:lstStyle/>
                    <a:p>
                      <a:r>
                        <a:rPr lang="en-GB" dirty="0"/>
                        <a:t>competitive </a:t>
                      </a:r>
                    </a:p>
                  </a:txBody>
                  <a:tcPr/>
                </a:tc>
                <a:extLst>
                  <a:ext uri="{0D108BD9-81ED-4DB2-BD59-A6C34878D82A}">
                    <a16:rowId xmlns:a16="http://schemas.microsoft.com/office/drawing/2014/main" val="1409344794"/>
                  </a:ext>
                </a:extLst>
              </a:tr>
              <a:tr h="273410">
                <a:tc>
                  <a:txBody>
                    <a:bodyPr/>
                    <a:lstStyle/>
                    <a:p>
                      <a:r>
                        <a:rPr lang="en-GB" dirty="0"/>
                        <a:t>supportive feedback</a:t>
                      </a:r>
                    </a:p>
                  </a:txBody>
                  <a:tcPr/>
                </a:tc>
                <a:tc>
                  <a:txBody>
                    <a:bodyPr/>
                    <a:lstStyle/>
                    <a:p>
                      <a:r>
                        <a:rPr lang="en-GB" dirty="0"/>
                        <a:t>aggressive interruptions</a:t>
                      </a:r>
                    </a:p>
                  </a:txBody>
                  <a:tcPr/>
                </a:tc>
                <a:extLst>
                  <a:ext uri="{0D108BD9-81ED-4DB2-BD59-A6C34878D82A}">
                    <a16:rowId xmlns:a16="http://schemas.microsoft.com/office/drawing/2014/main" val="963959608"/>
                  </a:ext>
                </a:extLst>
              </a:tr>
              <a:tr h="273410">
                <a:tc>
                  <a:txBody>
                    <a:bodyPr/>
                    <a:lstStyle/>
                    <a:p>
                      <a:r>
                        <a:rPr lang="en-GB" dirty="0"/>
                        <a:t>conciliatory</a:t>
                      </a:r>
                    </a:p>
                  </a:txBody>
                  <a:tcPr/>
                </a:tc>
                <a:tc>
                  <a:txBody>
                    <a:bodyPr/>
                    <a:lstStyle/>
                    <a:p>
                      <a:r>
                        <a:rPr lang="en-GB" dirty="0"/>
                        <a:t>confrontational</a:t>
                      </a:r>
                    </a:p>
                  </a:txBody>
                  <a:tcPr/>
                </a:tc>
                <a:extLst>
                  <a:ext uri="{0D108BD9-81ED-4DB2-BD59-A6C34878D82A}">
                    <a16:rowId xmlns:a16="http://schemas.microsoft.com/office/drawing/2014/main" val="3389208026"/>
                  </a:ext>
                </a:extLst>
              </a:tr>
              <a:tr h="273410">
                <a:tc>
                  <a:txBody>
                    <a:bodyPr/>
                    <a:lstStyle/>
                    <a:p>
                      <a:r>
                        <a:rPr lang="en-GB" dirty="0"/>
                        <a:t>indirect</a:t>
                      </a:r>
                    </a:p>
                  </a:txBody>
                  <a:tcPr/>
                </a:tc>
                <a:tc>
                  <a:txBody>
                    <a:bodyPr/>
                    <a:lstStyle/>
                    <a:p>
                      <a:r>
                        <a:rPr lang="en-GB" dirty="0"/>
                        <a:t>direct</a:t>
                      </a:r>
                    </a:p>
                  </a:txBody>
                  <a:tcPr/>
                </a:tc>
                <a:extLst>
                  <a:ext uri="{0D108BD9-81ED-4DB2-BD59-A6C34878D82A}">
                    <a16:rowId xmlns:a16="http://schemas.microsoft.com/office/drawing/2014/main" val="3157220462"/>
                  </a:ext>
                </a:extLst>
              </a:tr>
              <a:tr h="273410">
                <a:tc>
                  <a:txBody>
                    <a:bodyPr/>
                    <a:lstStyle/>
                    <a:p>
                      <a:r>
                        <a:rPr lang="en-GB" dirty="0"/>
                        <a:t>collaborative</a:t>
                      </a:r>
                    </a:p>
                  </a:txBody>
                  <a:tcPr/>
                </a:tc>
                <a:tc>
                  <a:txBody>
                    <a:bodyPr/>
                    <a:lstStyle/>
                    <a:p>
                      <a:r>
                        <a:rPr lang="en-GB" dirty="0"/>
                        <a:t>autonomous</a:t>
                      </a:r>
                    </a:p>
                  </a:txBody>
                  <a:tcPr/>
                </a:tc>
                <a:extLst>
                  <a:ext uri="{0D108BD9-81ED-4DB2-BD59-A6C34878D82A}">
                    <a16:rowId xmlns:a16="http://schemas.microsoft.com/office/drawing/2014/main" val="2161163502"/>
                  </a:ext>
                </a:extLst>
              </a:tr>
              <a:tr h="273410">
                <a:tc>
                  <a:txBody>
                    <a:bodyPr/>
                    <a:lstStyle/>
                    <a:p>
                      <a:r>
                        <a:rPr lang="en-GB" dirty="0"/>
                        <a:t>minor contribution (in public)</a:t>
                      </a:r>
                    </a:p>
                  </a:txBody>
                  <a:tcPr/>
                </a:tc>
                <a:tc>
                  <a:txBody>
                    <a:bodyPr/>
                    <a:lstStyle/>
                    <a:p>
                      <a:r>
                        <a:rPr lang="en-GB" dirty="0"/>
                        <a:t>dominates (public) talking time</a:t>
                      </a:r>
                    </a:p>
                  </a:txBody>
                  <a:tcPr/>
                </a:tc>
                <a:extLst>
                  <a:ext uri="{0D108BD9-81ED-4DB2-BD59-A6C34878D82A}">
                    <a16:rowId xmlns:a16="http://schemas.microsoft.com/office/drawing/2014/main" val="263803789"/>
                  </a:ext>
                </a:extLst>
              </a:tr>
              <a:tr h="273410">
                <a:tc>
                  <a:txBody>
                    <a:bodyPr/>
                    <a:lstStyle/>
                    <a:p>
                      <a:r>
                        <a:rPr lang="en-GB" dirty="0"/>
                        <a:t>person/process-oriented</a:t>
                      </a:r>
                    </a:p>
                  </a:txBody>
                  <a:tcPr/>
                </a:tc>
                <a:tc>
                  <a:txBody>
                    <a:bodyPr/>
                    <a:lstStyle/>
                    <a:p>
                      <a:r>
                        <a:rPr lang="en-GB" dirty="0"/>
                        <a:t>task/outcome-oriented</a:t>
                      </a:r>
                    </a:p>
                  </a:txBody>
                  <a:tcPr/>
                </a:tc>
                <a:extLst>
                  <a:ext uri="{0D108BD9-81ED-4DB2-BD59-A6C34878D82A}">
                    <a16:rowId xmlns:a16="http://schemas.microsoft.com/office/drawing/2014/main" val="3917206000"/>
                  </a:ext>
                </a:extLst>
              </a:tr>
              <a:tr h="273410">
                <a:tc>
                  <a:txBody>
                    <a:bodyPr/>
                    <a:lstStyle/>
                    <a:p>
                      <a:r>
                        <a:rPr lang="en-GB" dirty="0"/>
                        <a:t>affectively oriented</a:t>
                      </a:r>
                    </a:p>
                  </a:txBody>
                  <a:tcPr/>
                </a:tc>
                <a:tc>
                  <a:txBody>
                    <a:bodyPr/>
                    <a:lstStyle/>
                    <a:p>
                      <a:r>
                        <a:rPr lang="en-GB" dirty="0"/>
                        <a:t>referentially oriented </a:t>
                      </a:r>
                    </a:p>
                  </a:txBody>
                  <a:tcPr/>
                </a:tc>
                <a:extLst>
                  <a:ext uri="{0D108BD9-81ED-4DB2-BD59-A6C34878D82A}">
                    <a16:rowId xmlns:a16="http://schemas.microsoft.com/office/drawing/2014/main" val="1265405394"/>
                  </a:ext>
                </a:extLst>
              </a:tr>
            </a:tbl>
          </a:graphicData>
        </a:graphic>
      </p:graphicFrame>
      <p:pic>
        <p:nvPicPr>
          <p:cNvPr id="5" name="Audio 4">
            <a:hlinkClick r:id="" action="ppaction://media"/>
            <a:extLst>
              <a:ext uri="{FF2B5EF4-FFF2-40B4-BE49-F238E27FC236}">
                <a16:creationId xmlns:a16="http://schemas.microsoft.com/office/drawing/2014/main" id="{044F357A-6741-2147-8D73-76CBBEF9A0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207374343"/>
      </p:ext>
    </p:extLst>
  </p:cSld>
  <p:clrMapOvr>
    <a:masterClrMapping/>
  </p:clrMapOvr>
  <mc:AlternateContent xmlns:mc="http://schemas.openxmlformats.org/markup-compatibility/2006" xmlns:p14="http://schemas.microsoft.com/office/powerpoint/2010/main">
    <mc:Choice Requires="p14">
      <p:transition spd="slow" p14:dur="2000" advTm="56295"/>
    </mc:Choice>
    <mc:Fallback xmlns="">
      <p:transition spd="slow" advTm="56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1438</TotalTime>
  <Words>1496</Words>
  <Application>Microsoft Office PowerPoint</Application>
  <PresentationFormat>On-screen Show (16:9)</PresentationFormat>
  <Paragraphs>179</Paragraphs>
  <Slides>20</Slides>
  <Notes>14</Notes>
  <HiddenSlides>0</HiddenSlides>
  <MMClips>19</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Arial</vt:lpstr>
      <vt:lpstr>Calibri</vt:lpstr>
      <vt:lpstr>Calibri Light</vt:lpstr>
      <vt:lpstr>Office Theme</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Mawby</dc:creator>
  <cp:lastModifiedBy>Efthymiadou, Christina</cp:lastModifiedBy>
  <cp:revision>233</cp:revision>
  <dcterms:created xsi:type="dcterms:W3CDTF">2017-04-05T11:04:35Z</dcterms:created>
  <dcterms:modified xsi:type="dcterms:W3CDTF">2020-02-10T15:22:28Z</dcterms:modified>
</cp:coreProperties>
</file>