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39"/>
  </p:notesMasterIdLst>
  <p:handoutMasterIdLst>
    <p:handoutMasterId r:id="rId40"/>
  </p:handoutMasterIdLst>
  <p:sldIdLst>
    <p:sldId id="265" r:id="rId3"/>
    <p:sldId id="256" r:id="rId4"/>
    <p:sldId id="293" r:id="rId5"/>
    <p:sldId id="387" r:id="rId6"/>
    <p:sldId id="420" r:id="rId7"/>
    <p:sldId id="417" r:id="rId8"/>
    <p:sldId id="421" r:id="rId9"/>
    <p:sldId id="415" r:id="rId10"/>
    <p:sldId id="416" r:id="rId11"/>
    <p:sldId id="354" r:id="rId12"/>
    <p:sldId id="422" r:id="rId13"/>
    <p:sldId id="423" r:id="rId14"/>
    <p:sldId id="428" r:id="rId15"/>
    <p:sldId id="424" r:id="rId16"/>
    <p:sldId id="425" r:id="rId17"/>
    <p:sldId id="440" r:id="rId18"/>
    <p:sldId id="426" r:id="rId19"/>
    <p:sldId id="427" r:id="rId20"/>
    <p:sldId id="390" r:id="rId21"/>
    <p:sldId id="430" r:id="rId22"/>
    <p:sldId id="392" r:id="rId23"/>
    <p:sldId id="393" r:id="rId24"/>
    <p:sldId id="431" r:id="rId25"/>
    <p:sldId id="441" r:id="rId26"/>
    <p:sldId id="432" r:id="rId27"/>
    <p:sldId id="453" r:id="rId28"/>
    <p:sldId id="435" r:id="rId29"/>
    <p:sldId id="446" r:id="rId30"/>
    <p:sldId id="447" r:id="rId31"/>
    <p:sldId id="454" r:id="rId32"/>
    <p:sldId id="433" r:id="rId33"/>
    <p:sldId id="444" r:id="rId34"/>
    <p:sldId id="445" r:id="rId35"/>
    <p:sldId id="438" r:id="rId36"/>
    <p:sldId id="382" r:id="rId37"/>
    <p:sldId id="455" r:id="rId38"/>
  </p:sldIdLst>
  <p:sldSz cx="9144000" cy="6858000" type="screen4x3"/>
  <p:notesSz cx="6797675" cy="9928225"/>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0" autoAdjust="0"/>
    <p:restoredTop sz="90381" autoAdjust="0"/>
  </p:normalViewPr>
  <p:slideViewPr>
    <p:cSldViewPr>
      <p:cViewPr>
        <p:scale>
          <a:sx n="63" d="100"/>
          <a:sy n="63" d="100"/>
        </p:scale>
        <p:origin x="2970" y="9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411"/>
          </a:xfrm>
          <a:prstGeom prst="rect">
            <a:avLst/>
          </a:prstGeom>
        </p:spPr>
        <p:txBody>
          <a:bodyPr vert="horz" lIns="91432" tIns="45716" rIns="91432" bIns="45716" rtlCol="0"/>
          <a:lstStyle>
            <a:lvl1pPr algn="l">
              <a:defRPr sz="1200"/>
            </a:lvl1pPr>
          </a:lstStyle>
          <a:p>
            <a:endParaRPr lang="en-GB" dirty="0"/>
          </a:p>
        </p:txBody>
      </p:sp>
      <p:sp>
        <p:nvSpPr>
          <p:cNvPr id="3" name="Date Placeholder 2"/>
          <p:cNvSpPr>
            <a:spLocks noGrp="1"/>
          </p:cNvSpPr>
          <p:nvPr>
            <p:ph type="dt" sz="quarter" idx="1"/>
          </p:nvPr>
        </p:nvSpPr>
        <p:spPr>
          <a:xfrm>
            <a:off x="3850446" y="1"/>
            <a:ext cx="2945659" cy="496411"/>
          </a:xfrm>
          <a:prstGeom prst="rect">
            <a:avLst/>
          </a:prstGeom>
        </p:spPr>
        <p:txBody>
          <a:bodyPr vert="horz" lIns="91432" tIns="45716" rIns="91432" bIns="45716" rtlCol="0"/>
          <a:lstStyle>
            <a:lvl1pPr algn="r">
              <a:defRPr sz="1200"/>
            </a:lvl1pPr>
          </a:lstStyle>
          <a:p>
            <a:fld id="{ED36EFF2-93F2-4C2E-A654-4D6499476F84}" type="datetimeFigureOut">
              <a:rPr lang="en-GB" smtClean="0"/>
              <a:pPr/>
              <a:t>10/02/2020</a:t>
            </a:fld>
            <a:endParaRPr lang="en-GB" dirty="0"/>
          </a:p>
        </p:txBody>
      </p:sp>
      <p:sp>
        <p:nvSpPr>
          <p:cNvPr id="4" name="Footer Placeholder 3"/>
          <p:cNvSpPr>
            <a:spLocks noGrp="1"/>
          </p:cNvSpPr>
          <p:nvPr>
            <p:ph type="ftr" sz="quarter" idx="2"/>
          </p:nvPr>
        </p:nvSpPr>
        <p:spPr>
          <a:xfrm>
            <a:off x="2" y="9430093"/>
            <a:ext cx="2945659" cy="496411"/>
          </a:xfrm>
          <a:prstGeom prst="rect">
            <a:avLst/>
          </a:prstGeom>
        </p:spPr>
        <p:txBody>
          <a:bodyPr vert="horz" lIns="91432" tIns="45716" rIns="91432" bIns="45716"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6" y="9430093"/>
            <a:ext cx="2945659" cy="496411"/>
          </a:xfrm>
          <a:prstGeom prst="rect">
            <a:avLst/>
          </a:prstGeom>
        </p:spPr>
        <p:txBody>
          <a:bodyPr vert="horz" lIns="91432" tIns="45716" rIns="91432" bIns="45716" rtlCol="0" anchor="b"/>
          <a:lstStyle>
            <a:lvl1pPr algn="r">
              <a:defRPr sz="1200"/>
            </a:lvl1pPr>
          </a:lstStyle>
          <a:p>
            <a:fld id="{28525A02-A530-47A7-AFD4-F9E1D9FC5DF7}" type="slidenum">
              <a:rPr lang="en-GB" smtClean="0"/>
              <a:pPr/>
              <a:t>‹#›</a:t>
            </a:fld>
            <a:endParaRPr lang="en-GB" dirty="0"/>
          </a:p>
        </p:txBody>
      </p:sp>
    </p:spTree>
    <p:extLst>
      <p:ext uri="{BB962C8B-B14F-4D97-AF65-F5344CB8AC3E}">
        <p14:creationId xmlns:p14="http://schemas.microsoft.com/office/powerpoint/2010/main" val="2354843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411"/>
          </a:xfrm>
          <a:prstGeom prst="rect">
            <a:avLst/>
          </a:prstGeom>
        </p:spPr>
        <p:txBody>
          <a:bodyPr vert="horz" lIns="91432" tIns="45716" rIns="91432" bIns="45716" rtlCol="0"/>
          <a:lstStyle>
            <a:lvl1pPr algn="l">
              <a:defRPr sz="1200"/>
            </a:lvl1pPr>
          </a:lstStyle>
          <a:p>
            <a:endParaRPr lang="en-GB" dirty="0"/>
          </a:p>
        </p:txBody>
      </p:sp>
      <p:sp>
        <p:nvSpPr>
          <p:cNvPr id="3" name="Date Placeholder 2"/>
          <p:cNvSpPr>
            <a:spLocks noGrp="1"/>
          </p:cNvSpPr>
          <p:nvPr>
            <p:ph type="dt" idx="1"/>
          </p:nvPr>
        </p:nvSpPr>
        <p:spPr>
          <a:xfrm>
            <a:off x="3850446" y="1"/>
            <a:ext cx="2945659" cy="496411"/>
          </a:xfrm>
          <a:prstGeom prst="rect">
            <a:avLst/>
          </a:prstGeom>
        </p:spPr>
        <p:txBody>
          <a:bodyPr vert="horz" lIns="91432" tIns="45716" rIns="91432" bIns="45716" rtlCol="0"/>
          <a:lstStyle>
            <a:lvl1pPr algn="r">
              <a:defRPr sz="1200"/>
            </a:lvl1pPr>
          </a:lstStyle>
          <a:p>
            <a:fld id="{D57A201F-2D08-4A80-81A2-35BDF985750C}" type="datetimeFigureOut">
              <a:rPr lang="en-GB" smtClean="0"/>
              <a:pPr/>
              <a:t>10/02/2020</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en-GB" dirty="0"/>
          </a:p>
        </p:txBody>
      </p:sp>
      <p:sp>
        <p:nvSpPr>
          <p:cNvPr id="5" name="Notes Placeholder 4"/>
          <p:cNvSpPr>
            <a:spLocks noGrp="1"/>
          </p:cNvSpPr>
          <p:nvPr>
            <p:ph type="body" sz="quarter" idx="3"/>
          </p:nvPr>
        </p:nvSpPr>
        <p:spPr>
          <a:xfrm>
            <a:off x="679768" y="4715911"/>
            <a:ext cx="5438140" cy="4467701"/>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30093"/>
            <a:ext cx="2945659" cy="496411"/>
          </a:xfrm>
          <a:prstGeom prst="rect">
            <a:avLst/>
          </a:prstGeom>
        </p:spPr>
        <p:txBody>
          <a:bodyPr vert="horz" lIns="91432" tIns="45716" rIns="91432" bIns="4571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6" y="9430093"/>
            <a:ext cx="2945659" cy="496411"/>
          </a:xfrm>
          <a:prstGeom prst="rect">
            <a:avLst/>
          </a:prstGeom>
        </p:spPr>
        <p:txBody>
          <a:bodyPr vert="horz" lIns="91432" tIns="45716" rIns="91432" bIns="45716" rtlCol="0" anchor="b"/>
          <a:lstStyle>
            <a:lvl1pPr algn="r">
              <a:defRPr sz="1200"/>
            </a:lvl1pPr>
          </a:lstStyle>
          <a:p>
            <a:fld id="{73DCC215-27AE-4F7D-B958-A118DF7A16BF}" type="slidenum">
              <a:rPr lang="en-GB" smtClean="0"/>
              <a:pPr/>
              <a:t>‹#›</a:t>
            </a:fld>
            <a:endParaRPr lang="en-GB" dirty="0"/>
          </a:p>
        </p:txBody>
      </p:sp>
    </p:spTree>
    <p:extLst>
      <p:ext uri="{BB962C8B-B14F-4D97-AF65-F5344CB8AC3E}">
        <p14:creationId xmlns:p14="http://schemas.microsoft.com/office/powerpoint/2010/main" val="580800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ln w="12701">
            <a:solidFill>
              <a:srgbClr val="000000"/>
            </a:solidFill>
            <a:prstDash val="solid"/>
            <a:miter/>
          </a:ln>
        </p:spPr>
      </p:sp>
      <p:sp>
        <p:nvSpPr>
          <p:cNvPr id="3" name="Segnaposto note 2"/>
          <p:cNvSpPr txBox="1">
            <a:spLocks noGrp="1"/>
          </p:cNvSpPr>
          <p:nvPr>
            <p:ph type="body" sz="quarter" idx="1"/>
          </p:nvPr>
        </p:nvSpPr>
        <p:spPr/>
        <p:txBody>
          <a:bodyPr/>
          <a:lstStyle/>
          <a:p>
            <a:pPr lvl="0"/>
            <a:r>
              <a:rPr lang="en-GB"/>
              <a:t>XXX = Name of the presenters</a:t>
            </a:r>
          </a:p>
          <a:p>
            <a:pPr lvl="0"/>
            <a:endParaRPr lang="en-GB"/>
          </a:p>
          <a:p>
            <a:pPr lvl="0"/>
            <a:r>
              <a:rPr lang="en-GB"/>
              <a:t>XXXX = Institution name of the WP Leaders</a:t>
            </a:r>
          </a:p>
        </p:txBody>
      </p:sp>
      <p:sp>
        <p:nvSpPr>
          <p:cNvPr id="4" name="Segnaposto numero diapositiva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F170FD3-B698-440C-B72F-74D27462513E}" type="slidenum">
              <a:rPr kumimoji="0" lang="en-GB" sz="1200" b="0" i="0" u="none" strike="noStrike" kern="0" cap="none" spc="0" normalizeH="0" baseline="0" noProof="0" smtClean="0">
                <a:ln>
                  <a:noFill/>
                </a:ln>
                <a:solidFill>
                  <a:srgbClr val="000000"/>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en-GB" sz="1200" b="0" i="0" u="none" strike="noStrike" kern="0" cap="none" spc="0" normalizeH="0" baseline="0" noProof="0">
              <a:ln>
                <a:noFill/>
              </a:ln>
              <a:solidFill>
                <a:srgbClr val="000000"/>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2224724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10</a:t>
            </a:fld>
            <a:endParaRPr lang="en-GB" dirty="0"/>
          </a:p>
        </p:txBody>
      </p:sp>
    </p:spTree>
    <p:extLst>
      <p:ext uri="{BB962C8B-B14F-4D97-AF65-F5344CB8AC3E}">
        <p14:creationId xmlns:p14="http://schemas.microsoft.com/office/powerpoint/2010/main" val="4169494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11</a:t>
            </a:fld>
            <a:endParaRPr lang="en-GB" dirty="0"/>
          </a:p>
        </p:txBody>
      </p:sp>
    </p:spTree>
    <p:extLst>
      <p:ext uri="{BB962C8B-B14F-4D97-AF65-F5344CB8AC3E}">
        <p14:creationId xmlns:p14="http://schemas.microsoft.com/office/powerpoint/2010/main" val="942089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12</a:t>
            </a:fld>
            <a:endParaRPr lang="en-GB" dirty="0"/>
          </a:p>
        </p:txBody>
      </p:sp>
    </p:spTree>
    <p:extLst>
      <p:ext uri="{BB962C8B-B14F-4D97-AF65-F5344CB8AC3E}">
        <p14:creationId xmlns:p14="http://schemas.microsoft.com/office/powerpoint/2010/main" val="42720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13</a:t>
            </a:fld>
            <a:endParaRPr lang="en-GB" dirty="0"/>
          </a:p>
        </p:txBody>
      </p:sp>
    </p:spTree>
    <p:extLst>
      <p:ext uri="{BB962C8B-B14F-4D97-AF65-F5344CB8AC3E}">
        <p14:creationId xmlns:p14="http://schemas.microsoft.com/office/powerpoint/2010/main" val="101596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14</a:t>
            </a:fld>
            <a:endParaRPr lang="en-GB" dirty="0"/>
          </a:p>
        </p:txBody>
      </p:sp>
    </p:spTree>
    <p:extLst>
      <p:ext uri="{BB962C8B-B14F-4D97-AF65-F5344CB8AC3E}">
        <p14:creationId xmlns:p14="http://schemas.microsoft.com/office/powerpoint/2010/main" val="3048134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15</a:t>
            </a:fld>
            <a:endParaRPr lang="en-GB" dirty="0"/>
          </a:p>
        </p:txBody>
      </p:sp>
    </p:spTree>
    <p:extLst>
      <p:ext uri="{BB962C8B-B14F-4D97-AF65-F5344CB8AC3E}">
        <p14:creationId xmlns:p14="http://schemas.microsoft.com/office/powerpoint/2010/main" val="3076785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16</a:t>
            </a:fld>
            <a:endParaRPr lang="en-GB" dirty="0"/>
          </a:p>
        </p:txBody>
      </p:sp>
    </p:spTree>
    <p:extLst>
      <p:ext uri="{BB962C8B-B14F-4D97-AF65-F5344CB8AC3E}">
        <p14:creationId xmlns:p14="http://schemas.microsoft.com/office/powerpoint/2010/main" val="3019842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17</a:t>
            </a:fld>
            <a:endParaRPr lang="en-GB" dirty="0"/>
          </a:p>
        </p:txBody>
      </p:sp>
    </p:spTree>
    <p:extLst>
      <p:ext uri="{BB962C8B-B14F-4D97-AF65-F5344CB8AC3E}">
        <p14:creationId xmlns:p14="http://schemas.microsoft.com/office/powerpoint/2010/main" val="821822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18</a:t>
            </a:fld>
            <a:endParaRPr lang="en-GB" dirty="0"/>
          </a:p>
        </p:txBody>
      </p:sp>
    </p:spTree>
    <p:extLst>
      <p:ext uri="{BB962C8B-B14F-4D97-AF65-F5344CB8AC3E}">
        <p14:creationId xmlns:p14="http://schemas.microsoft.com/office/powerpoint/2010/main" val="1716957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5415" indent="-165415">
              <a:buFontTx/>
              <a:buChar char="-"/>
            </a:pPr>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19</a:t>
            </a:fld>
            <a:endParaRPr lang="en-GB" dirty="0"/>
          </a:p>
        </p:txBody>
      </p:sp>
    </p:spTree>
    <p:extLst>
      <p:ext uri="{BB962C8B-B14F-4D97-AF65-F5344CB8AC3E}">
        <p14:creationId xmlns:p14="http://schemas.microsoft.com/office/powerpoint/2010/main" val="6798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a:t>
            </a:fld>
            <a:endParaRPr lang="en-GB" dirty="0"/>
          </a:p>
        </p:txBody>
      </p:sp>
    </p:spTree>
    <p:extLst>
      <p:ext uri="{BB962C8B-B14F-4D97-AF65-F5344CB8AC3E}">
        <p14:creationId xmlns:p14="http://schemas.microsoft.com/office/powerpoint/2010/main" val="103109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20</a:t>
            </a:fld>
            <a:endParaRPr lang="en-GB" dirty="0"/>
          </a:p>
        </p:txBody>
      </p:sp>
    </p:spTree>
    <p:extLst>
      <p:ext uri="{BB962C8B-B14F-4D97-AF65-F5344CB8AC3E}">
        <p14:creationId xmlns:p14="http://schemas.microsoft.com/office/powerpoint/2010/main" val="139802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21</a:t>
            </a:fld>
            <a:endParaRPr lang="en-GB" dirty="0"/>
          </a:p>
        </p:txBody>
      </p:sp>
    </p:spTree>
    <p:extLst>
      <p:ext uri="{BB962C8B-B14F-4D97-AF65-F5344CB8AC3E}">
        <p14:creationId xmlns:p14="http://schemas.microsoft.com/office/powerpoint/2010/main" val="1404401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22</a:t>
            </a:fld>
            <a:endParaRPr lang="en-GB" dirty="0"/>
          </a:p>
        </p:txBody>
      </p:sp>
    </p:spTree>
    <p:extLst>
      <p:ext uri="{BB962C8B-B14F-4D97-AF65-F5344CB8AC3E}">
        <p14:creationId xmlns:p14="http://schemas.microsoft.com/office/powerpoint/2010/main" val="1203420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23</a:t>
            </a:fld>
            <a:endParaRPr lang="en-GB" dirty="0"/>
          </a:p>
        </p:txBody>
      </p:sp>
    </p:spTree>
    <p:extLst>
      <p:ext uri="{BB962C8B-B14F-4D97-AF65-F5344CB8AC3E}">
        <p14:creationId xmlns:p14="http://schemas.microsoft.com/office/powerpoint/2010/main" val="2582155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24</a:t>
            </a:fld>
            <a:endParaRPr lang="en-GB" dirty="0"/>
          </a:p>
        </p:txBody>
      </p:sp>
    </p:spTree>
    <p:extLst>
      <p:ext uri="{BB962C8B-B14F-4D97-AF65-F5344CB8AC3E}">
        <p14:creationId xmlns:p14="http://schemas.microsoft.com/office/powerpoint/2010/main" val="2793831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25</a:t>
            </a:fld>
            <a:endParaRPr lang="en-GB" dirty="0"/>
          </a:p>
        </p:txBody>
      </p:sp>
    </p:spTree>
    <p:extLst>
      <p:ext uri="{BB962C8B-B14F-4D97-AF65-F5344CB8AC3E}">
        <p14:creationId xmlns:p14="http://schemas.microsoft.com/office/powerpoint/2010/main" val="3277993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26</a:t>
            </a:fld>
            <a:endParaRPr lang="en-GB" dirty="0"/>
          </a:p>
        </p:txBody>
      </p:sp>
    </p:spTree>
    <p:extLst>
      <p:ext uri="{BB962C8B-B14F-4D97-AF65-F5344CB8AC3E}">
        <p14:creationId xmlns:p14="http://schemas.microsoft.com/office/powerpoint/2010/main" val="310625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27</a:t>
            </a:fld>
            <a:endParaRPr lang="en-GB" dirty="0"/>
          </a:p>
        </p:txBody>
      </p:sp>
    </p:spTree>
    <p:extLst>
      <p:ext uri="{BB962C8B-B14F-4D97-AF65-F5344CB8AC3E}">
        <p14:creationId xmlns:p14="http://schemas.microsoft.com/office/powerpoint/2010/main" val="4137943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DCC215-27AE-4F7D-B958-A118DF7A16BF}" type="slidenum">
              <a:rPr lang="en-GB" smtClean="0"/>
              <a:pPr/>
              <a:t>28</a:t>
            </a:fld>
            <a:endParaRPr lang="en-GB" dirty="0"/>
          </a:p>
        </p:txBody>
      </p:sp>
    </p:spTree>
    <p:extLst>
      <p:ext uri="{BB962C8B-B14F-4D97-AF65-F5344CB8AC3E}">
        <p14:creationId xmlns:p14="http://schemas.microsoft.com/office/powerpoint/2010/main" val="1500837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29</a:t>
            </a:fld>
            <a:endParaRPr lang="en-GB" dirty="0"/>
          </a:p>
        </p:txBody>
      </p:sp>
    </p:spTree>
    <p:extLst>
      <p:ext uri="{BB962C8B-B14F-4D97-AF65-F5344CB8AC3E}">
        <p14:creationId xmlns:p14="http://schemas.microsoft.com/office/powerpoint/2010/main" val="308610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3</a:t>
            </a:fld>
            <a:endParaRPr lang="en-GB" dirty="0"/>
          </a:p>
        </p:txBody>
      </p:sp>
    </p:spTree>
    <p:extLst>
      <p:ext uri="{BB962C8B-B14F-4D97-AF65-F5344CB8AC3E}">
        <p14:creationId xmlns:p14="http://schemas.microsoft.com/office/powerpoint/2010/main" val="973580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30</a:t>
            </a:fld>
            <a:endParaRPr lang="en-GB" dirty="0"/>
          </a:p>
        </p:txBody>
      </p:sp>
    </p:spTree>
    <p:extLst>
      <p:ext uri="{BB962C8B-B14F-4D97-AF65-F5344CB8AC3E}">
        <p14:creationId xmlns:p14="http://schemas.microsoft.com/office/powerpoint/2010/main" val="3086103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31</a:t>
            </a:fld>
            <a:endParaRPr lang="en-GB" dirty="0"/>
          </a:p>
        </p:txBody>
      </p:sp>
    </p:spTree>
    <p:extLst>
      <p:ext uri="{BB962C8B-B14F-4D97-AF65-F5344CB8AC3E}">
        <p14:creationId xmlns:p14="http://schemas.microsoft.com/office/powerpoint/2010/main" val="1971447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32</a:t>
            </a:fld>
            <a:endParaRPr lang="en-GB" dirty="0"/>
          </a:p>
        </p:txBody>
      </p:sp>
    </p:spTree>
    <p:extLst>
      <p:ext uri="{BB962C8B-B14F-4D97-AF65-F5344CB8AC3E}">
        <p14:creationId xmlns:p14="http://schemas.microsoft.com/office/powerpoint/2010/main" val="1356215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33</a:t>
            </a:fld>
            <a:endParaRPr lang="en-GB" dirty="0"/>
          </a:p>
        </p:txBody>
      </p:sp>
    </p:spTree>
    <p:extLst>
      <p:ext uri="{BB962C8B-B14F-4D97-AF65-F5344CB8AC3E}">
        <p14:creationId xmlns:p14="http://schemas.microsoft.com/office/powerpoint/2010/main" val="1926251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Tx/>
              <a:buChar char="-"/>
            </a:pPr>
            <a:endParaRPr lang="pt-PT"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34</a:t>
            </a:fld>
            <a:endParaRPr lang="en-GB" dirty="0"/>
          </a:p>
        </p:txBody>
      </p:sp>
    </p:spTree>
    <p:extLst>
      <p:ext uri="{BB962C8B-B14F-4D97-AF65-F5344CB8AC3E}">
        <p14:creationId xmlns:p14="http://schemas.microsoft.com/office/powerpoint/2010/main" val="3365645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Tx/>
              <a:buChar char="-"/>
            </a:pPr>
            <a:endParaRPr lang="pt-PT"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35</a:t>
            </a:fld>
            <a:endParaRPr lang="en-GB" dirty="0"/>
          </a:p>
        </p:txBody>
      </p:sp>
    </p:spTree>
    <p:extLst>
      <p:ext uri="{BB962C8B-B14F-4D97-AF65-F5344CB8AC3E}">
        <p14:creationId xmlns:p14="http://schemas.microsoft.com/office/powerpoint/2010/main" val="3365645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4</a:t>
            </a:fld>
            <a:endParaRPr lang="en-GB" dirty="0"/>
          </a:p>
        </p:txBody>
      </p:sp>
    </p:spTree>
    <p:extLst>
      <p:ext uri="{BB962C8B-B14F-4D97-AF65-F5344CB8AC3E}">
        <p14:creationId xmlns:p14="http://schemas.microsoft.com/office/powerpoint/2010/main" val="114838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2213">
              <a:defRPr/>
            </a:pPr>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5</a:t>
            </a:fld>
            <a:endParaRPr lang="en-GB" dirty="0"/>
          </a:p>
        </p:txBody>
      </p:sp>
    </p:spTree>
    <p:extLst>
      <p:ext uri="{BB962C8B-B14F-4D97-AF65-F5344CB8AC3E}">
        <p14:creationId xmlns:p14="http://schemas.microsoft.com/office/powerpoint/2010/main" val="3101830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6</a:t>
            </a:fld>
            <a:endParaRPr lang="en-GB" dirty="0"/>
          </a:p>
        </p:txBody>
      </p:sp>
    </p:spTree>
    <p:extLst>
      <p:ext uri="{BB962C8B-B14F-4D97-AF65-F5344CB8AC3E}">
        <p14:creationId xmlns:p14="http://schemas.microsoft.com/office/powerpoint/2010/main" val="8662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7</a:t>
            </a:fld>
            <a:endParaRPr lang="en-GB" dirty="0"/>
          </a:p>
        </p:txBody>
      </p:sp>
    </p:spTree>
    <p:extLst>
      <p:ext uri="{BB962C8B-B14F-4D97-AF65-F5344CB8AC3E}">
        <p14:creationId xmlns:p14="http://schemas.microsoft.com/office/powerpoint/2010/main" val="2605583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DCC215-27AE-4F7D-B958-A118DF7A16BF}" type="slidenum">
              <a:rPr lang="en-GB" smtClean="0"/>
              <a:pPr/>
              <a:t>8</a:t>
            </a:fld>
            <a:endParaRPr lang="en-GB" dirty="0"/>
          </a:p>
        </p:txBody>
      </p:sp>
    </p:spTree>
    <p:extLst>
      <p:ext uri="{BB962C8B-B14F-4D97-AF65-F5344CB8AC3E}">
        <p14:creationId xmlns:p14="http://schemas.microsoft.com/office/powerpoint/2010/main" val="3722079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defTabSz="882213">
              <a:defRPr/>
            </a:pPr>
            <a:endParaRPr lang="pt-PT" dirty="0"/>
          </a:p>
        </p:txBody>
      </p:sp>
    </p:spTree>
    <p:extLst>
      <p:ext uri="{BB962C8B-B14F-4D97-AF65-F5344CB8AC3E}">
        <p14:creationId xmlns:p14="http://schemas.microsoft.com/office/powerpoint/2010/main" val="3504854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B46DB9E9-3110-48D7-8AE1-3A1DFD67A052}" type="datetimeFigureOut">
              <a:rPr lang="en-GB" smtClean="0"/>
              <a:pPr/>
              <a:t>10/02/2020</a:t>
            </a:fld>
            <a:endParaRPr lang="en-GB"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GB"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63F087EC-D667-486E-A88C-87EC7620112C}" type="slidenum">
              <a:rPr lang="en-GB" smtClean="0"/>
              <a:pPr/>
              <a:t>‹#›</a:t>
            </a:fld>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6DB9E9-3110-48D7-8AE1-3A1DFD67A052}" type="datetimeFigureOut">
              <a:rPr lang="en-GB" smtClean="0"/>
              <a:pPr/>
              <a:t>10/02/2020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3F087EC-D667-486E-A88C-87EC7620112C}"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6DB9E9-3110-48D7-8AE1-3A1DFD67A052}" type="datetimeFigureOut">
              <a:rPr lang="en-GB" smtClean="0"/>
              <a:pPr/>
              <a:t>10/02/2020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3F087EC-D667-486E-A88C-87EC7620112C}"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0"/>
            <a:ext cx="9144000" cy="6858000"/>
          </a:xfrm>
          <a:prstGeom prst="rect">
            <a:avLst/>
          </a:prstGeom>
          <a:noFill/>
          <a:ln cap="flat">
            <a:noFill/>
          </a:ln>
        </p:spPr>
      </p:pic>
      <p:pic>
        <p:nvPicPr>
          <p:cNvPr id="3" name="Image 4"/>
          <p:cNvPicPr>
            <a:picLocks noChangeAspect="1"/>
          </p:cNvPicPr>
          <p:nvPr/>
        </p:nvPicPr>
        <p:blipFill>
          <a:blip r:embed="rId3"/>
          <a:srcRect/>
          <a:stretch>
            <a:fillRect/>
          </a:stretch>
        </p:blipFill>
        <p:spPr>
          <a:xfrm>
            <a:off x="3081335" y="-752478"/>
            <a:ext cx="2981328" cy="3975097"/>
          </a:xfrm>
          <a:prstGeom prst="rect">
            <a:avLst/>
          </a:prstGeom>
          <a:noFill/>
          <a:ln cap="flat">
            <a:noFill/>
          </a:ln>
        </p:spPr>
      </p:pic>
      <p:sp>
        <p:nvSpPr>
          <p:cNvPr id="4" name="ZoneTexte 9"/>
          <p:cNvSpPr txBox="1"/>
          <p:nvPr/>
        </p:nvSpPr>
        <p:spPr>
          <a:xfrm>
            <a:off x="1570436" y="6257927"/>
            <a:ext cx="2920602" cy="43858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fr-FR" sz="600">
                <a:solidFill>
                  <a:srgbClr val="000000"/>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600">
                <a:solidFill>
                  <a:srgbClr val="000000"/>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5" name="Image 6"/>
          <p:cNvPicPr>
            <a:picLocks noChangeAspect="1"/>
          </p:cNvPicPr>
          <p:nvPr/>
        </p:nvPicPr>
        <p:blipFill>
          <a:blip r:embed="rId4"/>
          <a:srcRect/>
          <a:stretch>
            <a:fillRect/>
          </a:stretch>
        </p:blipFill>
        <p:spPr>
          <a:xfrm>
            <a:off x="60725" y="6330950"/>
            <a:ext cx="1525191" cy="449263"/>
          </a:xfrm>
          <a:prstGeom prst="rect">
            <a:avLst/>
          </a:prstGeom>
          <a:noFill/>
          <a:ln cap="flat">
            <a:noFill/>
          </a:ln>
        </p:spPr>
      </p:pic>
      <p:sp>
        <p:nvSpPr>
          <p:cNvPr id="6" name="Titre 1"/>
          <p:cNvSpPr txBox="1">
            <a:spLocks noGrp="1"/>
          </p:cNvSpPr>
          <p:nvPr>
            <p:ph type="ctrTitle"/>
          </p:nvPr>
        </p:nvSpPr>
        <p:spPr>
          <a:xfrm>
            <a:off x="1143000" y="2310727"/>
            <a:ext cx="6858000" cy="1823203"/>
          </a:xfrm>
        </p:spPr>
        <p:txBody>
          <a:bodyPr anchor="b" anchorCtr="1"/>
          <a:lstStyle>
            <a:lvl1pPr algn="ctr">
              <a:defRPr sz="4500">
                <a:solidFill>
                  <a:srgbClr val="FFFFFF"/>
                </a:solidFill>
              </a:defRPr>
            </a:lvl1pPr>
          </a:lstStyle>
          <a:p>
            <a:pPr lvl="0"/>
            <a:r>
              <a:rPr lang="fr-FR"/>
              <a:t>Cliquez et modifiez le titre</a:t>
            </a:r>
          </a:p>
        </p:txBody>
      </p:sp>
      <p:sp>
        <p:nvSpPr>
          <p:cNvPr id="7" name="Sous-titre 2"/>
          <p:cNvSpPr txBox="1">
            <a:spLocks noGrp="1"/>
          </p:cNvSpPr>
          <p:nvPr>
            <p:ph type="subTitle" idx="1"/>
          </p:nvPr>
        </p:nvSpPr>
        <p:spPr>
          <a:xfrm>
            <a:off x="1143000" y="4206726"/>
            <a:ext cx="6858000" cy="1360499"/>
          </a:xfrm>
        </p:spPr>
        <p:txBody>
          <a:bodyPr anchorCtr="1"/>
          <a:lstStyle>
            <a:lvl1pPr marL="0" indent="0" algn="ctr">
              <a:buNone/>
              <a:defRPr sz="1800">
                <a:solidFill>
                  <a:srgbClr val="FFFFFF"/>
                </a:solidFill>
              </a:defRPr>
            </a:lvl1pPr>
          </a:lstStyle>
          <a:p>
            <a:pPr lvl="0"/>
            <a:r>
              <a:rPr lang="fr-FR"/>
              <a:t>Cliquez pour modifier le style des sous-titres du masque</a:t>
            </a:r>
          </a:p>
        </p:txBody>
      </p:sp>
    </p:spTree>
    <p:extLst>
      <p:ext uri="{BB962C8B-B14F-4D97-AF65-F5344CB8AC3E}">
        <p14:creationId xmlns:p14="http://schemas.microsoft.com/office/powerpoint/2010/main" val="409130909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4766"/>
            <a:ext cx="9144000" cy="6853235"/>
          </a:xfrm>
          <a:prstGeom prst="rect">
            <a:avLst/>
          </a:prstGeom>
          <a:noFill/>
          <a:ln cap="flat">
            <a:noFill/>
          </a:ln>
        </p:spPr>
      </p:pic>
      <p:pic>
        <p:nvPicPr>
          <p:cNvPr id="3" name="Image 4"/>
          <p:cNvPicPr>
            <a:picLocks noChangeAspect="1"/>
          </p:cNvPicPr>
          <p:nvPr/>
        </p:nvPicPr>
        <p:blipFill>
          <a:blip r:embed="rId3"/>
          <a:srcRect/>
          <a:stretch>
            <a:fillRect/>
          </a:stretch>
        </p:blipFill>
        <p:spPr>
          <a:xfrm>
            <a:off x="3508772" y="-539752"/>
            <a:ext cx="2128842" cy="2838453"/>
          </a:xfrm>
          <a:prstGeom prst="rect">
            <a:avLst/>
          </a:prstGeom>
          <a:noFill/>
          <a:ln cap="flat">
            <a:noFill/>
          </a:ln>
        </p:spPr>
      </p:pic>
      <p:sp>
        <p:nvSpPr>
          <p:cNvPr id="4" name="ZoneTexte 8"/>
          <p:cNvSpPr txBox="1"/>
          <p:nvPr/>
        </p:nvSpPr>
        <p:spPr>
          <a:xfrm>
            <a:off x="5637615" y="2405064"/>
            <a:ext cx="3164683" cy="683392"/>
          </a:xfrm>
          <a:prstGeom prst="rect">
            <a:avLst/>
          </a:prstGeom>
          <a:noFill/>
          <a:ln cap="flat">
            <a:noFill/>
          </a:ln>
        </p:spPr>
        <p:txBody>
          <a:bodyPr vert="horz" wrap="square" lIns="68580" tIns="34290" rIns="68580" bIns="34290" anchor="t" anchorCtr="0" compatLnSpc="1">
            <a:spAutoFit/>
          </a:bodyPr>
          <a:lstStyle/>
          <a:p>
            <a:pPr>
              <a:lnSpc>
                <a:spcPct val="150000"/>
              </a:lnSpc>
              <a:defRPr sz="1800" b="0" i="0" u="none" strike="noStrike" kern="0" cap="none" spc="0" baseline="0">
                <a:solidFill>
                  <a:srgbClr val="000000"/>
                </a:solidFill>
                <a:uFillTx/>
              </a:defRPr>
            </a:pPr>
            <a:r>
              <a:rPr lang="it-IT" sz="1350">
                <a:solidFill>
                  <a:srgbClr val="FFFFFF"/>
                </a:solidFill>
                <a:cs typeface="Arial"/>
              </a:rPr>
              <a:t>info@plotina.eu 		</a:t>
            </a:r>
          </a:p>
          <a:p>
            <a:pPr>
              <a:lnSpc>
                <a:spcPct val="150000"/>
              </a:lnSpc>
              <a:defRPr sz="1800" b="0" i="0" u="none" strike="noStrike" kern="0" cap="none" spc="0" baseline="0">
                <a:solidFill>
                  <a:srgbClr val="000000"/>
                </a:solidFill>
                <a:uFillTx/>
              </a:defRPr>
            </a:pPr>
            <a:r>
              <a:rPr lang="it-IT" sz="1350">
                <a:solidFill>
                  <a:srgbClr val="FFFFFF"/>
                </a:solidFill>
                <a:cs typeface="Arial"/>
              </a:rPr>
              <a:t>www.plotina.eu</a:t>
            </a:r>
            <a:endParaRPr lang="fr-FR" sz="1350">
              <a:solidFill>
                <a:srgbClr val="FFFFFF"/>
              </a:solidFill>
              <a:cs typeface="Arial"/>
            </a:endParaRPr>
          </a:p>
        </p:txBody>
      </p:sp>
      <p:pic>
        <p:nvPicPr>
          <p:cNvPr id="5" name="Image 9"/>
          <p:cNvPicPr>
            <a:picLocks noChangeAspect="1"/>
          </p:cNvPicPr>
          <p:nvPr/>
        </p:nvPicPr>
        <p:blipFill>
          <a:blip r:embed="rId4"/>
          <a:srcRect/>
          <a:stretch>
            <a:fillRect/>
          </a:stretch>
        </p:blipFill>
        <p:spPr>
          <a:xfrm rot="20515957">
            <a:off x="5362574" y="2565395"/>
            <a:ext cx="227411" cy="304796"/>
          </a:xfrm>
          <a:prstGeom prst="rect">
            <a:avLst/>
          </a:prstGeom>
          <a:noFill/>
          <a:ln cap="flat">
            <a:noFill/>
          </a:ln>
        </p:spPr>
      </p:pic>
      <p:pic>
        <p:nvPicPr>
          <p:cNvPr id="6" name="Image 10"/>
          <p:cNvPicPr>
            <a:picLocks noChangeAspect="1"/>
          </p:cNvPicPr>
          <p:nvPr/>
        </p:nvPicPr>
        <p:blipFill>
          <a:blip r:embed="rId5"/>
          <a:srcRect/>
          <a:stretch>
            <a:fillRect/>
          </a:stretch>
        </p:blipFill>
        <p:spPr>
          <a:xfrm>
            <a:off x="5411392" y="3006722"/>
            <a:ext cx="196449" cy="260347"/>
          </a:xfrm>
          <a:prstGeom prst="rect">
            <a:avLst/>
          </a:prstGeom>
          <a:noFill/>
          <a:ln cap="flat">
            <a:noFill/>
          </a:ln>
        </p:spPr>
      </p:pic>
      <p:sp>
        <p:nvSpPr>
          <p:cNvPr id="7" name="ZoneTexte 11"/>
          <p:cNvSpPr txBox="1"/>
          <p:nvPr/>
        </p:nvSpPr>
        <p:spPr>
          <a:xfrm>
            <a:off x="1553767" y="2182810"/>
            <a:ext cx="2565797" cy="1015663"/>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fr-FR" sz="3750">
                <a:solidFill>
                  <a:srgbClr val="FFFFFF"/>
                </a:solidFill>
                <a:cs typeface="Arial"/>
              </a:rPr>
              <a:t>Thank you </a:t>
            </a:r>
          </a:p>
          <a:p>
            <a:pPr algn="ctr">
              <a:defRPr sz="1800" b="0" i="0" u="none" strike="noStrike" kern="0" cap="none" spc="0" baseline="0">
                <a:solidFill>
                  <a:srgbClr val="000000"/>
                </a:solidFill>
                <a:uFillTx/>
              </a:defRPr>
            </a:pPr>
            <a:r>
              <a:rPr lang="fr-FR" sz="2250">
                <a:solidFill>
                  <a:srgbClr val="FFFFFF"/>
                </a:solidFill>
                <a:cs typeface="Arial"/>
              </a:rPr>
              <a:t>for your attention</a:t>
            </a:r>
          </a:p>
        </p:txBody>
      </p:sp>
      <p:sp>
        <p:nvSpPr>
          <p:cNvPr id="8" name="ZoneTexte 1"/>
          <p:cNvSpPr txBox="1"/>
          <p:nvPr/>
        </p:nvSpPr>
        <p:spPr>
          <a:xfrm>
            <a:off x="2357442" y="4765680"/>
            <a:ext cx="4420794" cy="646331"/>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fr-FR" sz="900">
                <a:solidFill>
                  <a:srgbClr val="FFFFFF"/>
                </a:solidFill>
                <a:latin typeface="Arial"/>
                <a:ea typeface="Arial"/>
                <a:cs typeface="Arial"/>
              </a:rPr>
              <a:t>Plotina has received funding from the European Union’s Horizon 2020 research and innovation programme under grant agreement (G.A NO 666008). </a:t>
            </a:r>
          </a:p>
          <a:p>
            <a:pPr algn="ctr">
              <a:defRPr sz="1800" b="0" i="0" u="none" strike="noStrike" kern="0" cap="none" spc="0" baseline="0">
                <a:solidFill>
                  <a:srgbClr val="000000"/>
                </a:solidFill>
                <a:uFillTx/>
              </a:defRPr>
            </a:pPr>
            <a:r>
              <a:rPr lang="fr-FR" sz="900">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9" name="Image 5"/>
          <p:cNvPicPr>
            <a:picLocks noChangeAspect="1"/>
          </p:cNvPicPr>
          <p:nvPr/>
        </p:nvPicPr>
        <p:blipFill>
          <a:blip r:embed="rId6"/>
          <a:srcRect/>
          <a:stretch>
            <a:fillRect/>
          </a:stretch>
        </p:blipFill>
        <p:spPr>
          <a:xfrm>
            <a:off x="3924304" y="4213228"/>
            <a:ext cx="1287063" cy="381003"/>
          </a:xfrm>
          <a:prstGeom prst="rect">
            <a:avLst/>
          </a:prstGeom>
          <a:noFill/>
          <a:ln cap="flat">
            <a:noFill/>
          </a:ln>
        </p:spPr>
      </p:pic>
    </p:spTree>
    <p:extLst>
      <p:ext uri="{BB962C8B-B14F-4D97-AF65-F5344CB8AC3E}">
        <p14:creationId xmlns:p14="http://schemas.microsoft.com/office/powerpoint/2010/main" val="94186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628651" y="307979"/>
            <a:ext cx="1788319" cy="501648"/>
          </a:xfrm>
          <a:prstGeom prst="rect">
            <a:avLst/>
          </a:prstGeom>
          <a:noFill/>
          <a:ln cap="flat">
            <a:noFill/>
          </a:ln>
        </p:spPr>
      </p:pic>
      <p:sp>
        <p:nvSpPr>
          <p:cNvPr id="3" name="Espace réservé du contenu 2"/>
          <p:cNvSpPr txBox="1">
            <a:spLocks noGrp="1"/>
          </p:cNvSpPr>
          <p:nvPr>
            <p:ph idx="4294967295"/>
          </p:nvPr>
        </p:nvSpPr>
        <p:spPr>
          <a:xfrm>
            <a:off x="628650" y="1189608"/>
            <a:ext cx="7886700" cy="4413525"/>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44123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 tête de section">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3174203" y="-539752"/>
            <a:ext cx="2795585" cy="3727451"/>
          </a:xfrm>
          <a:prstGeom prst="rect">
            <a:avLst/>
          </a:prstGeom>
          <a:noFill/>
          <a:ln cap="flat">
            <a:noFill/>
          </a:ln>
        </p:spPr>
      </p:pic>
      <p:sp>
        <p:nvSpPr>
          <p:cNvPr id="3" name="Espace réservé du texte 2"/>
          <p:cNvSpPr txBox="1">
            <a:spLocks noGrp="1"/>
          </p:cNvSpPr>
          <p:nvPr>
            <p:ph type="body" idx="4294967295"/>
          </p:nvPr>
        </p:nvSpPr>
        <p:spPr>
          <a:xfrm>
            <a:off x="623885" y="4083618"/>
            <a:ext cx="7886700" cy="1500182"/>
          </a:xfrm>
        </p:spPr>
        <p:txBody>
          <a:bodyPr/>
          <a:lstStyle>
            <a:lvl1pPr marL="0" indent="0">
              <a:buNone/>
              <a:defRPr sz="1800">
                <a:solidFill>
                  <a:srgbClr val="898989"/>
                </a:solidFill>
              </a:defRPr>
            </a:lvl1pPr>
          </a:lstStyle>
          <a:p>
            <a:pPr lvl="0"/>
            <a:r>
              <a:rPr lang="fr-FR"/>
              <a:t>Cliquez pour modifier les styles du texte du masque</a:t>
            </a:r>
          </a:p>
        </p:txBody>
      </p:sp>
      <p:sp>
        <p:nvSpPr>
          <p:cNvPr id="4" name="Titre 6"/>
          <p:cNvSpPr txBox="1">
            <a:spLocks noGrp="1"/>
          </p:cNvSpPr>
          <p:nvPr>
            <p:ph type="title"/>
          </p:nvPr>
        </p:nvSpPr>
        <p:spPr>
          <a:xfrm>
            <a:off x="628650" y="2522292"/>
            <a:ext cx="7886700" cy="1437701"/>
          </a:xfrm>
        </p:spPr>
        <p:txBody>
          <a:bodyPr/>
          <a:lstStyle>
            <a:lvl1pPr>
              <a:defRPr/>
            </a:lvl1pPr>
          </a:lstStyle>
          <a:p>
            <a:pPr lvl="0"/>
            <a:r>
              <a:rPr lang="fr-FR"/>
              <a:t>Cliquez et modifiez le titre</a:t>
            </a:r>
          </a:p>
        </p:txBody>
      </p:sp>
    </p:spTree>
    <p:extLst>
      <p:ext uri="{BB962C8B-B14F-4D97-AF65-F5344CB8AC3E}">
        <p14:creationId xmlns:p14="http://schemas.microsoft.com/office/powerpoint/2010/main" val="771723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pic>
        <p:nvPicPr>
          <p:cNvPr id="2" name="Image 6"/>
          <p:cNvPicPr>
            <a:picLocks noChangeAspect="1"/>
          </p:cNvPicPr>
          <p:nvPr/>
        </p:nvPicPr>
        <p:blipFill>
          <a:blip r:embed="rId2"/>
          <a:srcRect/>
          <a:stretch>
            <a:fillRect/>
          </a:stretch>
        </p:blipFill>
        <p:spPr>
          <a:xfrm>
            <a:off x="628651" y="307979"/>
            <a:ext cx="1788319" cy="501648"/>
          </a:xfrm>
          <a:prstGeom prst="rect">
            <a:avLst/>
          </a:prstGeom>
          <a:noFill/>
          <a:ln cap="flat">
            <a:noFill/>
          </a:ln>
        </p:spPr>
      </p:pic>
      <p:sp>
        <p:nvSpPr>
          <p:cNvPr id="3" name="Espace réservé du contenu 2"/>
          <p:cNvSpPr txBox="1">
            <a:spLocks noGrp="1"/>
          </p:cNvSpPr>
          <p:nvPr>
            <p:ph idx="4294967295"/>
          </p:nvPr>
        </p:nvSpPr>
        <p:spPr>
          <a:xfrm>
            <a:off x="628650" y="1420236"/>
            <a:ext cx="3886200" cy="419262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txBox="1">
            <a:spLocks noGrp="1"/>
          </p:cNvSpPr>
          <p:nvPr>
            <p:ph idx="4294967295"/>
          </p:nvPr>
        </p:nvSpPr>
        <p:spPr>
          <a:xfrm>
            <a:off x="4629149" y="1420236"/>
            <a:ext cx="3886200" cy="419262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229416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pic>
        <p:nvPicPr>
          <p:cNvPr id="2" name="Image 8"/>
          <p:cNvPicPr>
            <a:picLocks noChangeAspect="1"/>
          </p:cNvPicPr>
          <p:nvPr/>
        </p:nvPicPr>
        <p:blipFill>
          <a:blip r:embed="rId2"/>
          <a:srcRect/>
          <a:stretch>
            <a:fillRect/>
          </a:stretch>
        </p:blipFill>
        <p:spPr>
          <a:xfrm>
            <a:off x="628651" y="307979"/>
            <a:ext cx="1788319" cy="501648"/>
          </a:xfrm>
          <a:prstGeom prst="rect">
            <a:avLst/>
          </a:prstGeom>
          <a:noFill/>
          <a:ln cap="flat">
            <a:noFill/>
          </a:ln>
        </p:spPr>
      </p:pic>
      <p:sp>
        <p:nvSpPr>
          <p:cNvPr id="3" name="Titre 6"/>
          <p:cNvSpPr txBox="1">
            <a:spLocks noGrp="1"/>
          </p:cNvSpPr>
          <p:nvPr>
            <p:ph type="title"/>
          </p:nvPr>
        </p:nvSpPr>
        <p:spPr>
          <a:xfrm>
            <a:off x="628650" y="987782"/>
            <a:ext cx="7886700" cy="1437701"/>
          </a:xfrm>
        </p:spPr>
        <p:txBody>
          <a:bodyPr/>
          <a:lstStyle>
            <a:lvl1pPr>
              <a:defRPr/>
            </a:lvl1pPr>
          </a:lstStyle>
          <a:p>
            <a:pPr lvl="0"/>
            <a:r>
              <a:rPr lang="fr-FR"/>
              <a:t>Cliquez et modifiez le titre</a:t>
            </a:r>
          </a:p>
        </p:txBody>
      </p:sp>
      <p:sp>
        <p:nvSpPr>
          <p:cNvPr id="4" name="Espace réservé du contenu 2"/>
          <p:cNvSpPr txBox="1">
            <a:spLocks noGrp="1"/>
          </p:cNvSpPr>
          <p:nvPr>
            <p:ph idx="4294967295"/>
          </p:nvPr>
        </p:nvSpPr>
        <p:spPr>
          <a:xfrm>
            <a:off x="628650" y="2603975"/>
            <a:ext cx="7886700" cy="3367021"/>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53130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pic>
        <p:nvPicPr>
          <p:cNvPr id="2" name="Image 4"/>
          <p:cNvPicPr>
            <a:picLocks noChangeAspect="1"/>
          </p:cNvPicPr>
          <p:nvPr/>
        </p:nvPicPr>
        <p:blipFill>
          <a:blip r:embed="rId2"/>
          <a:srcRect/>
          <a:stretch>
            <a:fillRect/>
          </a:stretch>
        </p:blipFill>
        <p:spPr>
          <a:xfrm>
            <a:off x="628651" y="307979"/>
            <a:ext cx="1788319" cy="501648"/>
          </a:xfrm>
          <a:prstGeom prst="rect">
            <a:avLst/>
          </a:prstGeom>
          <a:noFill/>
          <a:ln cap="flat">
            <a:noFill/>
          </a:ln>
        </p:spPr>
      </p:pic>
    </p:spTree>
    <p:extLst>
      <p:ext uri="{BB962C8B-B14F-4D97-AF65-F5344CB8AC3E}">
        <p14:creationId xmlns:p14="http://schemas.microsoft.com/office/powerpoint/2010/main" val="3726974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628651" y="307979"/>
            <a:ext cx="1788319" cy="501648"/>
          </a:xfrm>
          <a:prstGeom prst="rect">
            <a:avLst/>
          </a:prstGeom>
          <a:noFill/>
          <a:ln cap="flat">
            <a:noFill/>
          </a:ln>
        </p:spPr>
      </p:pic>
      <p:sp>
        <p:nvSpPr>
          <p:cNvPr id="3" name="Titre 1"/>
          <p:cNvSpPr txBox="1">
            <a:spLocks noGrp="1"/>
          </p:cNvSpPr>
          <p:nvPr>
            <p:ph type="title"/>
          </p:nvPr>
        </p:nvSpPr>
        <p:spPr>
          <a:xfrm>
            <a:off x="629839" y="1127464"/>
            <a:ext cx="2949177" cy="1029806"/>
          </a:xfrm>
        </p:spPr>
        <p:txBody>
          <a:bodyPr anchor="b"/>
          <a:lstStyle>
            <a:lvl1pPr>
              <a:defRPr sz="2400"/>
            </a:lvl1pPr>
          </a:lstStyle>
          <a:p>
            <a:pPr lvl="0"/>
            <a:r>
              <a:rPr lang="fr-FR"/>
              <a:t>Cliquez et modifiez le titre</a:t>
            </a:r>
          </a:p>
        </p:txBody>
      </p:sp>
      <p:sp>
        <p:nvSpPr>
          <p:cNvPr id="4" name="Espace réservé du contenu 2"/>
          <p:cNvSpPr txBox="1">
            <a:spLocks noGrp="1"/>
          </p:cNvSpPr>
          <p:nvPr>
            <p:ph idx="1"/>
          </p:nvPr>
        </p:nvSpPr>
        <p:spPr>
          <a:xfrm>
            <a:off x="3887389" y="1127466"/>
            <a:ext cx="4629149" cy="4485397"/>
          </a:xfrm>
        </p:spPr>
        <p:txBody>
          <a:bodyPr/>
          <a:lstStyle>
            <a:lvl1pPr>
              <a:defRPr sz="2400"/>
            </a:lvl1pPr>
            <a:lvl2pPr>
              <a:defRPr sz="2100"/>
            </a:lvl2pPr>
            <a:lvl3pPr>
              <a:defRPr sz="1800"/>
            </a:lvl3pPr>
            <a:lvl4pPr>
              <a:defRPr sz="1500"/>
            </a:lvl4pPr>
            <a:lvl5pPr>
              <a:defRPr sz="15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3"/>
          <p:cNvSpPr txBox="1">
            <a:spLocks noGrp="1"/>
          </p:cNvSpPr>
          <p:nvPr>
            <p:ph type="body" idx="2"/>
          </p:nvPr>
        </p:nvSpPr>
        <p:spPr>
          <a:xfrm>
            <a:off x="629839" y="2157270"/>
            <a:ext cx="2949177" cy="3455581"/>
          </a:xfrm>
        </p:spPr>
        <p:txBody>
          <a:bodyPr/>
          <a:lstStyle>
            <a:lvl1pPr marL="0" indent="0">
              <a:buNone/>
              <a:defRPr sz="1200"/>
            </a:lvl1pPr>
          </a:lstStyle>
          <a:p>
            <a:pPr lvl="0"/>
            <a:r>
              <a:rPr lang="fr-FR"/>
              <a:t>Cliquez pour modifier les styles du texte du masque</a:t>
            </a:r>
          </a:p>
        </p:txBody>
      </p:sp>
    </p:spTree>
    <p:extLst>
      <p:ext uri="{BB962C8B-B14F-4D97-AF65-F5344CB8AC3E}">
        <p14:creationId xmlns:p14="http://schemas.microsoft.com/office/powerpoint/2010/main" val="412116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B46DB9E9-3110-48D7-8AE1-3A1DFD67A052}" type="datetimeFigureOut">
              <a:rPr lang="en-GB" smtClean="0"/>
              <a:pPr/>
              <a:t>10/02/2020</a:t>
            </a:fld>
            <a:endParaRPr lang="en-GB" dirty="0"/>
          </a:p>
        </p:txBody>
      </p:sp>
      <p:sp>
        <p:nvSpPr>
          <p:cNvPr id="9" name="Slide Number Placeholder 8"/>
          <p:cNvSpPr>
            <a:spLocks noGrp="1"/>
          </p:cNvSpPr>
          <p:nvPr>
            <p:ph type="sldNum" sz="quarter" idx="15"/>
          </p:nvPr>
        </p:nvSpPr>
        <p:spPr/>
        <p:txBody>
          <a:bodyPr rtlCol="0"/>
          <a:lstStyle/>
          <a:p>
            <a:fld id="{63F087EC-D667-486E-A88C-87EC7620112C}" type="slidenum">
              <a:rPr lang="en-GB" smtClean="0"/>
              <a:pPr/>
              <a:t>‹#›</a:t>
            </a:fld>
            <a:endParaRPr lang="en-GB" dirty="0"/>
          </a:p>
        </p:txBody>
      </p:sp>
      <p:sp>
        <p:nvSpPr>
          <p:cNvPr id="10" name="Footer Placeholder 9"/>
          <p:cNvSpPr>
            <a:spLocks noGrp="1"/>
          </p:cNvSpPr>
          <p:nvPr>
            <p:ph type="ftr" sz="quarter" idx="16"/>
          </p:nvPr>
        </p:nvSpPr>
        <p:spPr/>
        <p:txBody>
          <a:bodyPr rtlCol="0"/>
          <a:lstStyle/>
          <a:p>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lang="it-IT"/>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lang="it-IT"/>
            </a:lvl1pPr>
            <a:lvl2pPr>
              <a:defRPr lang="it-IT"/>
            </a:lvl2pPr>
            <a:lvl3pPr>
              <a:defRPr lang="it-IT"/>
            </a:lvl3pPr>
            <a:lvl4pPr>
              <a:defRPr lang="it-IT"/>
            </a:lvl4pPr>
            <a:lvl5pPr>
              <a:defRPr lang="it-IT"/>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73076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B46DB9E9-3110-48D7-8AE1-3A1DFD67A052}" type="datetimeFigureOut">
              <a:rPr lang="en-GB" smtClean="0"/>
              <a:pPr/>
              <a:t>10/02/2020</a:t>
            </a:fld>
            <a:endParaRPr lang="en-GB"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GB"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Slide Number Placeholder 5"/>
          <p:cNvSpPr>
            <a:spLocks noGrp="1"/>
          </p:cNvSpPr>
          <p:nvPr>
            <p:ph type="sldNum" sz="quarter" idx="12"/>
          </p:nvPr>
        </p:nvSpPr>
        <p:spPr bwMode="auto">
          <a:xfrm>
            <a:off x="1340616" y="4928702"/>
            <a:ext cx="609600" cy="517524"/>
          </a:xfrm>
        </p:spPr>
        <p:txBody>
          <a:bodyPr/>
          <a:lstStyle/>
          <a:p>
            <a:fld id="{63F087EC-D667-486E-A88C-87EC7620112C}" type="slidenum">
              <a:rPr lang="en-GB" smtClean="0"/>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B46DB9E9-3110-48D7-8AE1-3A1DFD67A052}" type="datetimeFigureOut">
              <a:rPr lang="en-GB" smtClean="0"/>
              <a:pPr/>
              <a:t>10/02/2020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3F087EC-D667-486E-A88C-87EC7620112C}" type="slidenum">
              <a:rPr lang="en-GB" smtClean="0"/>
              <a:pPr/>
              <a:t>‹#›</a:t>
            </a:fld>
            <a:endParaRPr lang="en-GB"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B46DB9E9-3110-48D7-8AE1-3A1DFD67A052}" type="datetimeFigureOut">
              <a:rPr lang="en-GB" smtClean="0"/>
              <a:pPr/>
              <a:t>10/02/2020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3F087EC-D667-486E-A88C-87EC7620112C}" type="slidenum">
              <a:rPr lang="en-GB" smtClean="0"/>
              <a:pPr/>
              <a:t>‹#›</a:t>
            </a:fld>
            <a:endParaRPr lang="en-GB"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B46DB9E9-3110-48D7-8AE1-3A1DFD67A052}" type="datetimeFigureOut">
              <a:rPr lang="en-GB" smtClean="0"/>
              <a:pPr/>
              <a:t>10/02/2020</a:t>
            </a:fld>
            <a:endParaRPr lang="en-GB" dirty="0"/>
          </a:p>
        </p:txBody>
      </p:sp>
      <p:sp>
        <p:nvSpPr>
          <p:cNvPr id="7" name="Slide Number Placeholder 6"/>
          <p:cNvSpPr>
            <a:spLocks noGrp="1"/>
          </p:cNvSpPr>
          <p:nvPr>
            <p:ph type="sldNum" sz="quarter" idx="11"/>
          </p:nvPr>
        </p:nvSpPr>
        <p:spPr/>
        <p:txBody>
          <a:bodyPr rtlCol="0"/>
          <a:lstStyle/>
          <a:p>
            <a:fld id="{63F087EC-D667-486E-A88C-87EC7620112C}" type="slidenum">
              <a:rPr lang="en-GB" smtClean="0"/>
              <a:pPr/>
              <a:t>‹#›</a:t>
            </a:fld>
            <a:endParaRPr lang="en-GB" dirty="0"/>
          </a:p>
        </p:txBody>
      </p:sp>
      <p:sp>
        <p:nvSpPr>
          <p:cNvPr id="8" name="Footer Placeholder 7"/>
          <p:cNvSpPr>
            <a:spLocks noGrp="1"/>
          </p:cNvSpPr>
          <p:nvPr>
            <p:ph type="ftr" sz="quarter" idx="12"/>
          </p:nvPr>
        </p:nvSpPr>
        <p:spPr/>
        <p:txBody>
          <a:bodyPr rtlCol="0"/>
          <a:lstStyle/>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DB9E9-3110-48D7-8AE1-3A1DFD67A052}" type="datetimeFigureOut">
              <a:rPr lang="en-GB" smtClean="0"/>
              <a:pPr/>
              <a:t>10/02/2020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3F087EC-D667-486E-A88C-87EC7620112C}"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B46DB9E9-3110-48D7-8AE1-3A1DFD67A052}" type="datetimeFigureOut">
              <a:rPr lang="en-GB" smtClean="0"/>
              <a:pPr/>
              <a:t>10/02/2020</a:t>
            </a:fld>
            <a:endParaRPr lang="en-GB" dirty="0"/>
          </a:p>
        </p:txBody>
      </p:sp>
      <p:sp>
        <p:nvSpPr>
          <p:cNvPr id="22" name="Slide Number Placeholder 21"/>
          <p:cNvSpPr>
            <a:spLocks noGrp="1"/>
          </p:cNvSpPr>
          <p:nvPr>
            <p:ph type="sldNum" sz="quarter" idx="15"/>
          </p:nvPr>
        </p:nvSpPr>
        <p:spPr/>
        <p:txBody>
          <a:bodyPr rtlCol="0"/>
          <a:lstStyle/>
          <a:p>
            <a:fld id="{63F087EC-D667-486E-A88C-87EC7620112C}" type="slidenum">
              <a:rPr lang="en-GB" smtClean="0"/>
              <a:pPr/>
              <a:t>‹#›</a:t>
            </a:fld>
            <a:endParaRPr lang="en-GB" dirty="0"/>
          </a:p>
        </p:txBody>
      </p:sp>
      <p:sp>
        <p:nvSpPr>
          <p:cNvPr id="23" name="Footer Placeholder 22"/>
          <p:cNvSpPr>
            <a:spLocks noGrp="1"/>
          </p:cNvSpPr>
          <p:nvPr>
            <p:ph type="ftr" sz="quarter" idx="16"/>
          </p:nvPr>
        </p:nvSpPr>
        <p:spPr/>
        <p:txBody>
          <a:bodyPr rtlCol="0"/>
          <a:lstStyle/>
          <a:p>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5796136"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a:t>Click icon to add picture</a:t>
            </a:r>
          </a:p>
        </p:txBody>
      </p:sp>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Straight Connector 18"/>
          <p:cNvSpPr>
            <a:spLocks noChangeShapeType="1"/>
          </p:cNvSpPr>
          <p:nvPr/>
        </p:nvSpPr>
        <p:spPr bwMode="auto">
          <a:xfrm>
            <a:off x="5868144"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579613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B46DB9E9-3110-48D7-8AE1-3A1DFD67A052}" type="datetimeFigureOut">
              <a:rPr lang="en-GB" smtClean="0"/>
              <a:pPr/>
              <a:t>10/02/2020</a:t>
            </a:fld>
            <a:endParaRPr lang="en-GB" dirty="0"/>
          </a:p>
        </p:txBody>
      </p:sp>
      <p:sp>
        <p:nvSpPr>
          <p:cNvPr id="18" name="Slide Number Placeholder 17"/>
          <p:cNvSpPr>
            <a:spLocks noGrp="1"/>
          </p:cNvSpPr>
          <p:nvPr>
            <p:ph type="sldNum" sz="quarter" idx="11"/>
          </p:nvPr>
        </p:nvSpPr>
        <p:spPr/>
        <p:txBody>
          <a:bodyPr rtlCol="0"/>
          <a:lstStyle/>
          <a:p>
            <a:fld id="{63F087EC-D667-486E-A88C-87EC7620112C}" type="slidenum">
              <a:rPr lang="en-GB" smtClean="0"/>
              <a:pPr/>
              <a:t>‹#›</a:t>
            </a:fld>
            <a:endParaRPr lang="en-GB" dirty="0"/>
          </a:p>
        </p:txBody>
      </p:sp>
      <p:sp>
        <p:nvSpPr>
          <p:cNvPr id="21" name="Footer Placeholder 20"/>
          <p:cNvSpPr>
            <a:spLocks noGrp="1"/>
          </p:cNvSpPr>
          <p:nvPr>
            <p:ph type="ftr" sz="quarter" idx="12"/>
          </p:nvPr>
        </p:nvSpPr>
        <p:spPr/>
        <p:txBody>
          <a:bodyPr rtlCol="0"/>
          <a:lstStyle/>
          <a:p>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46DB9E9-3110-48D7-8AE1-3A1DFD67A052}" type="datetimeFigureOut">
              <a:rPr lang="en-GB" smtClean="0"/>
              <a:pPr/>
              <a:t>10/02/2020</a:t>
            </a:fld>
            <a:endParaRPr lang="en-GB"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GB"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3F087EC-D667-486E-A88C-87EC7620112C}"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3"/>
          <p:cNvPicPr>
            <a:picLocks noChangeAspect="1"/>
          </p:cNvPicPr>
          <p:nvPr/>
        </p:nvPicPr>
        <p:blipFill>
          <a:blip r:embed="rId11"/>
          <a:srcRect/>
          <a:stretch>
            <a:fillRect/>
          </a:stretch>
        </p:blipFill>
        <p:spPr>
          <a:xfrm>
            <a:off x="0" y="3370270"/>
            <a:ext cx="9144000" cy="3487741"/>
          </a:xfrm>
          <a:prstGeom prst="rect">
            <a:avLst/>
          </a:prstGeom>
          <a:noFill/>
          <a:ln cap="flat">
            <a:noFill/>
          </a:ln>
        </p:spPr>
      </p:pic>
      <p:sp>
        <p:nvSpPr>
          <p:cNvPr id="3" name="Espace réservé du titre 1"/>
          <p:cNvSpPr txBox="1">
            <a:spLocks noGrp="1"/>
          </p:cNvSpPr>
          <p:nvPr>
            <p:ph type="title"/>
          </p:nvPr>
        </p:nvSpPr>
        <p:spPr>
          <a:xfrm>
            <a:off x="628650" y="365131"/>
            <a:ext cx="7886700" cy="1325559"/>
          </a:xfrm>
          <a:prstGeom prst="rect">
            <a:avLst/>
          </a:prstGeom>
          <a:noFill/>
          <a:ln>
            <a:noFill/>
          </a:ln>
        </p:spPr>
        <p:txBody>
          <a:bodyPr vert="horz" wrap="square" lIns="91440" tIns="45720" rIns="91440" bIns="45720" anchor="ctr" anchorCtr="0" compatLnSpc="1">
            <a:noAutofit/>
          </a:bodyPr>
          <a:lstStyle/>
          <a:p>
            <a:pPr lvl="0"/>
            <a:r>
              <a:rPr lang="fr-FR"/>
              <a:t>Cliquez et modifiez le titre</a:t>
            </a:r>
          </a:p>
        </p:txBody>
      </p:sp>
      <p:sp>
        <p:nvSpPr>
          <p:cNvPr id="4" name="Espace réservé du texte 2"/>
          <p:cNvSpPr txBox="1">
            <a:spLocks noGrp="1"/>
          </p:cNvSpPr>
          <p:nvPr>
            <p:ph type="body" idx="1"/>
          </p:nvPr>
        </p:nvSpPr>
        <p:spPr>
          <a:xfrm>
            <a:off x="628650" y="1825627"/>
            <a:ext cx="7886700" cy="380682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ZoneTexte 6"/>
          <p:cNvSpPr txBox="1"/>
          <p:nvPr/>
        </p:nvSpPr>
        <p:spPr>
          <a:xfrm>
            <a:off x="1394223" y="6323012"/>
            <a:ext cx="2803925" cy="392415"/>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fr-FR" sz="525">
                <a:solidFill>
                  <a:srgbClr val="FFFFFF"/>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525">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6" name="Image 5"/>
          <p:cNvPicPr>
            <a:picLocks noChangeAspect="1"/>
          </p:cNvPicPr>
          <p:nvPr/>
        </p:nvPicPr>
        <p:blipFill>
          <a:blip r:embed="rId12"/>
          <a:srcRect/>
          <a:stretch>
            <a:fillRect/>
          </a:stretch>
        </p:blipFill>
        <p:spPr>
          <a:xfrm>
            <a:off x="159545" y="6402391"/>
            <a:ext cx="1234677" cy="363538"/>
          </a:xfrm>
          <a:prstGeom prst="rect">
            <a:avLst/>
          </a:prstGeom>
          <a:noFill/>
          <a:ln cap="flat">
            <a:noFill/>
          </a:ln>
        </p:spPr>
      </p:pic>
    </p:spTree>
    <p:extLst>
      <p:ext uri="{BB962C8B-B14F-4D97-AF65-F5344CB8AC3E}">
        <p14:creationId xmlns:p14="http://schemas.microsoft.com/office/powerpoint/2010/main" val="30938331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marL="0" marR="0" lvl="0" indent="0" algn="l" defTabSz="685800" rtl="0" fontAlgn="auto" hangingPunct="1">
        <a:lnSpc>
          <a:spcPct val="90000"/>
        </a:lnSpc>
        <a:spcBef>
          <a:spcPts val="0"/>
        </a:spcBef>
        <a:spcAft>
          <a:spcPts val="0"/>
        </a:spcAft>
        <a:buNone/>
        <a:tabLst/>
        <a:defRPr lang="fr-FR"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a:buChar char="•"/>
        <a:tabLst/>
        <a:defRPr lang="fr-FR"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a:buChar char="•"/>
        <a:tabLst/>
        <a:defRPr lang="fr-FR"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a:buChar char="•"/>
        <a:tabLst/>
        <a:defRPr lang="fr-FR"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a:buChar char="•"/>
        <a:tabLst/>
        <a:defRPr lang="fr-FR"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a:buChar char="•"/>
        <a:tabLst/>
        <a:defRPr lang="fr-FR" sz="1350" b="0" i="0" u="none" strike="noStrike" kern="1200" cap="none" spc="0" baseline="0">
          <a:solidFill>
            <a:srgbClr val="000000"/>
          </a:solidFill>
          <a:uFillTx/>
          <a:latin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www.facebook.com/fusionmedianetwork/videos/1626256187400353/" TargetMode="External"/><Relationship Id="rId3" Type="http://schemas.openxmlformats.org/officeDocument/2006/relationships/audio" Target="../media/media11.m4a"/><Relationship Id="rId7" Type="http://schemas.openxmlformats.org/officeDocument/2006/relationships/hyperlink" Target="http://www.theatlantic.com/health/archive/2016/11/the-different-stakes-of-male-and-female-birth-control/506120/?utm_source=atlfb" TargetMode="External"/><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hyperlink" Target="https://broadly.vice.com/en_us/article/the-racist-and-sexist-history-of-keeping-birth-control-side-effects-secret" TargetMode="External"/><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0.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0.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18.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4.m4a"/><Relationship Id="rId7" Type="http://schemas.openxmlformats.org/officeDocument/2006/relationships/image" Target="../media/image20.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5.m4a"/><Relationship Id="rId7" Type="http://schemas.openxmlformats.org/officeDocument/2006/relationships/hyperlink" Target="http://neomam.com/interactive/13reasons/" TargetMode="External"/><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0.png"/><Relationship Id="rId2" Type="http://schemas.microsoft.com/office/2007/relationships/media" Target="../media/media17.m4a"/><Relationship Id="rId1" Type="http://schemas.openxmlformats.org/officeDocument/2006/relationships/tags" Target="../tags/tag14.xml"/><Relationship Id="rId6" Type="http://schemas.openxmlformats.org/officeDocument/2006/relationships/image" Target="../media/image23.gif"/><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0.m4a"/><Relationship Id="rId7" Type="http://schemas.openxmlformats.org/officeDocument/2006/relationships/image" Target="../media/image25.jpeg"/><Relationship Id="rId2" Type="http://schemas.microsoft.com/office/2007/relationships/media" Target="../media/media20.m4a"/><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0.png"/><Relationship Id="rId2" Type="http://schemas.microsoft.com/office/2007/relationships/media" Target="../media/media21.m4a"/><Relationship Id="rId1" Type="http://schemas.openxmlformats.org/officeDocument/2006/relationships/tags" Target="../tags/tag17.xml"/><Relationship Id="rId6" Type="http://schemas.openxmlformats.org/officeDocument/2006/relationships/image" Target="../media/image26.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2.m4a"/><Relationship Id="rId7" Type="http://schemas.openxmlformats.org/officeDocument/2006/relationships/image" Target="../media/image27.jpg"/><Relationship Id="rId2" Type="http://schemas.microsoft.com/office/2007/relationships/media" Target="../media/media22.m4a"/><Relationship Id="rId1" Type="http://schemas.openxmlformats.org/officeDocument/2006/relationships/tags" Target="../tags/tag18.xml"/><Relationship Id="rId6" Type="http://schemas.openxmlformats.org/officeDocument/2006/relationships/hyperlink" Target="https://www.youtube.com/watch?v=ZEgqJe2QxAo" TargetMode="Externa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3.m4a"/><Relationship Id="rId7" Type="http://schemas.openxmlformats.org/officeDocument/2006/relationships/image" Target="../media/image29.jpeg"/><Relationship Id="rId2" Type="http://schemas.microsoft.com/office/2007/relationships/media" Target="../media/media23.m4a"/><Relationship Id="rId1" Type="http://schemas.openxmlformats.org/officeDocument/2006/relationships/tags" Target="../tags/tag19.xml"/><Relationship Id="rId6" Type="http://schemas.openxmlformats.org/officeDocument/2006/relationships/image" Target="../media/image28.jpe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4.m4a"/><Relationship Id="rId7" Type="http://schemas.openxmlformats.org/officeDocument/2006/relationships/image" Target="../media/image31.png"/><Relationship Id="rId2" Type="http://schemas.microsoft.com/office/2007/relationships/media" Target="../media/media24.m4a"/><Relationship Id="rId1" Type="http://schemas.openxmlformats.org/officeDocument/2006/relationships/tags" Target="../tags/tag20.xml"/><Relationship Id="rId6" Type="http://schemas.openxmlformats.org/officeDocument/2006/relationships/image" Target="../media/image30.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6.m4a"/><Relationship Id="rId7" Type="http://schemas.openxmlformats.org/officeDocument/2006/relationships/image" Target="../media/image32.jpeg"/><Relationship Id="rId2" Type="http://schemas.microsoft.com/office/2007/relationships/media" Target="../media/media26.m4a"/><Relationship Id="rId1" Type="http://schemas.openxmlformats.org/officeDocument/2006/relationships/video" Target="https://www.youtube.com/embed/zj--FFzngUk" TargetMode="External"/><Relationship Id="rId6" Type="http://schemas.openxmlformats.org/officeDocument/2006/relationships/hyperlink" Target="https://www.youtube.com/watch?v=zj--FFzngUk" TargetMode="External"/><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ciencegrrl.co.uk/about/" TargetMode="External"/><Relationship Id="rId5" Type="http://schemas.openxmlformats.org/officeDocument/2006/relationships/image" Target="../media/image3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hyperlink" Target="http://content.onlinejacc.org/article.aspx?articleid=1139146&amp;issueno=8"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content.onlinejacc.org/article.aspx?articleid=1139146&amp;issueno=8" TargetMode="External"/><Relationship Id="rId5" Type="http://schemas.openxmlformats.org/officeDocument/2006/relationships/hyperlink" Target="http://www.cardiff.ac.uk/jomec/research/researchgroups/riskscienceandhealth/fundedprojects/womenscientists.html"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warwick.ac.uk/fac/soc/sociology/staff/mariadomarpereira/" TargetMode="External"/><Relationship Id="rId5" Type="http://schemas.openxmlformats.org/officeDocument/2006/relationships/hyperlink" Target="https://warwick.ac.uk/services/aro/dar/quality/modules/postgraduate/so/so9b0/" TargetMode="External"/><Relationship Id="rId4" Type="http://schemas.openxmlformats.org/officeDocument/2006/relationships/hyperlink" Target="https://warwick.ac.uk/fac/cross_fac/iatl/study/pgmodules/waysofknowin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1.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forbes.com/sites/quora/2016/09/21/bonobos-are-peaceful-female-dominated-and-closely-related-to-humans-why-do-we-ignore-the-link/#204543b213ae" TargetMode="External"/><Relationship Id="rId3" Type="http://schemas.openxmlformats.org/officeDocument/2006/relationships/audio" Target="../media/media6.m4a"/><Relationship Id="rId7" Type="http://schemas.openxmlformats.org/officeDocument/2006/relationships/image" Target="../media/image13.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4.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8.m4a"/><Relationship Id="rId7" Type="http://schemas.openxmlformats.org/officeDocument/2006/relationships/image" Target="../media/image16.jpe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5.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p:cNvSpPr txBox="1">
            <a:spLocks noGrp="1"/>
          </p:cNvSpPr>
          <p:nvPr>
            <p:ph type="subTitle" idx="1"/>
          </p:nvPr>
        </p:nvSpPr>
        <p:spPr>
          <a:xfrm>
            <a:off x="892480" y="2715514"/>
            <a:ext cx="7205597" cy="1523111"/>
          </a:xfrm>
        </p:spPr>
        <p:txBody>
          <a:bodyPr/>
          <a:lstStyle/>
          <a:p>
            <a:pPr>
              <a:lnSpc>
                <a:spcPct val="110000"/>
              </a:lnSpc>
              <a:spcBef>
                <a:spcPts val="0"/>
              </a:spcBef>
            </a:pPr>
            <a:endParaRPr lang="en-GB" sz="2400" b="1" dirty="0">
              <a:solidFill>
                <a:srgbClr val="FFFF00"/>
              </a:solidFill>
            </a:endParaRPr>
          </a:p>
          <a:p>
            <a:pPr>
              <a:lnSpc>
                <a:spcPct val="110000"/>
              </a:lnSpc>
              <a:spcBef>
                <a:spcPts val="0"/>
              </a:spcBef>
            </a:pPr>
            <a:endParaRPr lang="en-GB" sz="150" b="1" dirty="0"/>
          </a:p>
          <a:p>
            <a:pPr>
              <a:lnSpc>
                <a:spcPct val="110000"/>
              </a:lnSpc>
              <a:spcBef>
                <a:spcPts val="0"/>
              </a:spcBef>
            </a:pPr>
            <a:endParaRPr lang="en-GB" sz="1350" b="1" dirty="0">
              <a:solidFill>
                <a:schemeClr val="bg1"/>
              </a:solidFill>
            </a:endParaRPr>
          </a:p>
          <a:p>
            <a:pPr>
              <a:lnSpc>
                <a:spcPct val="110000"/>
              </a:lnSpc>
              <a:spcBef>
                <a:spcPts val="0"/>
              </a:spcBef>
            </a:pPr>
            <a:r>
              <a:rPr lang="en-GB" sz="1500" b="1" dirty="0"/>
              <a:t>The following podcast (Title: Gender and Science: </a:t>
            </a:r>
            <a:r>
              <a:rPr lang="en-US" sz="1500" b="1" dirty="0"/>
              <a:t>Scientific Facts and Fictions of Gender) </a:t>
            </a:r>
            <a:r>
              <a:rPr lang="en-GB" sz="1500" b="1" dirty="0"/>
              <a:t>has been developed as part of the PLOTINA project</a:t>
            </a:r>
          </a:p>
        </p:txBody>
      </p:sp>
      <p:sp>
        <p:nvSpPr>
          <p:cNvPr id="3" name="Sous-titre 2"/>
          <p:cNvSpPr txBox="1"/>
          <p:nvPr/>
        </p:nvSpPr>
        <p:spPr>
          <a:xfrm>
            <a:off x="5631952" y="5420912"/>
            <a:ext cx="2369048" cy="571497"/>
          </a:xfrm>
          <a:prstGeom prst="rect">
            <a:avLst/>
          </a:prstGeom>
          <a:noFill/>
          <a:ln cap="flat">
            <a:noFill/>
          </a:ln>
        </p:spPr>
        <p:txBody>
          <a:bodyPr vert="horz" wrap="square" lIns="68580" tIns="34290" rIns="68580" bIns="34290" anchor="t" anchorCtr="0" compatLnSpc="1">
            <a:noAutofit/>
          </a:bodyPr>
          <a:lstStyle/>
          <a:p>
            <a:pPr algn="r" defTabSz="685800">
              <a:lnSpc>
                <a:spcPct val="70000"/>
              </a:lnSpc>
              <a:spcBef>
                <a:spcPts val="750"/>
              </a:spcBef>
              <a:defRPr sz="900" b="0" i="0" u="none" strike="noStrike" kern="0" cap="none" spc="0" baseline="0">
                <a:solidFill>
                  <a:srgbClr val="000000"/>
                </a:solidFill>
                <a:uFillTx/>
              </a:defRPr>
            </a:pPr>
            <a:endParaRPr lang="en-GB" sz="300" kern="0">
              <a:solidFill>
                <a:srgbClr val="000000"/>
              </a:solidFill>
              <a:latin typeface="Calibri" panose="020F0502020204030204"/>
            </a:endParaRPr>
          </a:p>
          <a:p>
            <a:pPr algn="r" defTabSz="685800">
              <a:lnSpc>
                <a:spcPct val="80000"/>
              </a:lnSpc>
              <a:defRPr sz="900" b="0" i="0" u="none" strike="noStrike" kern="0" cap="none" spc="0" baseline="0">
                <a:solidFill>
                  <a:srgbClr val="000000"/>
                </a:solidFill>
                <a:uFillTx/>
              </a:defRPr>
            </a:pPr>
            <a:r>
              <a:rPr lang="en-GB" sz="750" kern="0">
                <a:solidFill>
                  <a:srgbClr val="000000"/>
                </a:solidFill>
                <a:latin typeface="Calibri" panose="020F0502020204030204"/>
              </a:rPr>
              <a:t>Project H2020 (2015-2020) GA n° 666008 Coordinated by </a:t>
            </a:r>
          </a:p>
          <a:p>
            <a:pPr algn="r" defTabSz="685800">
              <a:lnSpc>
                <a:spcPct val="80000"/>
              </a:lnSpc>
              <a:defRPr sz="900" b="0" i="0" u="none" strike="noStrike" kern="0" cap="none" spc="0" baseline="0">
                <a:solidFill>
                  <a:srgbClr val="000000"/>
                </a:solidFill>
                <a:uFillTx/>
              </a:defRPr>
            </a:pPr>
            <a:r>
              <a:rPr lang="en-GB" sz="750" kern="0">
                <a:solidFill>
                  <a:srgbClr val="000000"/>
                </a:solidFill>
                <a:latin typeface="Calibri" panose="020F0502020204030204"/>
              </a:rPr>
              <a:t>Alma Mater Studiorum – Università di Bologna</a:t>
            </a:r>
          </a:p>
          <a:p>
            <a:pPr algn="r" defTabSz="685800">
              <a:lnSpc>
                <a:spcPct val="80000"/>
              </a:lnSpc>
              <a:defRPr sz="900" b="0" i="0" u="none" strike="noStrike" kern="0" cap="none" spc="0" baseline="0">
                <a:solidFill>
                  <a:srgbClr val="000000"/>
                </a:solidFill>
                <a:uFillTx/>
              </a:defRPr>
            </a:pPr>
            <a:r>
              <a:rPr lang="en-GB" sz="750" kern="0">
                <a:solidFill>
                  <a:srgbClr val="000000"/>
                </a:solidFill>
                <a:latin typeface="Calibri" panose="020F0502020204030204"/>
              </a:rPr>
              <a:t>Prof. Tullia Gallina Toschi</a:t>
            </a:r>
          </a:p>
        </p:txBody>
      </p:sp>
    </p:spTree>
    <p:extLst>
      <p:ext uri="{BB962C8B-B14F-4D97-AF65-F5344CB8AC3E}">
        <p14:creationId xmlns:p14="http://schemas.microsoft.com/office/powerpoint/2010/main" val="4291666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384"/>
            <a:ext cx="8003232" cy="1143000"/>
          </a:xfrm>
        </p:spPr>
        <p:txBody>
          <a:bodyPr>
            <a:normAutofit/>
          </a:bodyPr>
          <a:lstStyle/>
          <a:p>
            <a:r>
              <a:rPr lang="en-GB" b="1" dirty="0"/>
              <a:t>Science as a Cultural System</a:t>
            </a:r>
          </a:p>
        </p:txBody>
      </p:sp>
      <p:sp>
        <p:nvSpPr>
          <p:cNvPr id="9" name="TextBox 8"/>
          <p:cNvSpPr txBox="1"/>
          <p:nvPr/>
        </p:nvSpPr>
        <p:spPr>
          <a:xfrm>
            <a:off x="467544" y="1412776"/>
            <a:ext cx="8064896" cy="4819781"/>
          </a:xfrm>
          <a:prstGeom prst="rect">
            <a:avLst/>
          </a:prstGeom>
          <a:noFill/>
        </p:spPr>
        <p:txBody>
          <a:bodyPr wrap="square" rtlCol="0">
            <a:spAutoFit/>
          </a:bodyPr>
          <a:lstStyle/>
          <a:p>
            <a:pPr>
              <a:lnSpc>
                <a:spcPct val="120000"/>
              </a:lnSpc>
            </a:pPr>
            <a:r>
              <a:rPr lang="pt-PT" dirty="0" err="1"/>
              <a:t>However</a:t>
            </a:r>
            <a:r>
              <a:rPr lang="pt-PT" dirty="0"/>
              <a:t>, </a:t>
            </a:r>
            <a:r>
              <a:rPr lang="pt-PT" dirty="0" err="1"/>
              <a:t>philosophers</a:t>
            </a:r>
            <a:r>
              <a:rPr lang="pt-PT" dirty="0"/>
              <a:t>, </a:t>
            </a:r>
            <a:r>
              <a:rPr lang="pt-PT" dirty="0" err="1"/>
              <a:t>sociologists</a:t>
            </a:r>
            <a:r>
              <a:rPr lang="pt-PT" dirty="0"/>
              <a:t> </a:t>
            </a:r>
            <a:r>
              <a:rPr lang="pt-PT" dirty="0" err="1"/>
              <a:t>and</a:t>
            </a:r>
            <a:r>
              <a:rPr lang="pt-PT" dirty="0"/>
              <a:t> </a:t>
            </a:r>
            <a:r>
              <a:rPr lang="pt-PT" dirty="0" err="1"/>
              <a:t>other</a:t>
            </a:r>
            <a:r>
              <a:rPr lang="pt-PT" dirty="0"/>
              <a:t> </a:t>
            </a:r>
            <a:r>
              <a:rPr lang="pt-PT" dirty="0" err="1"/>
              <a:t>scholars</a:t>
            </a:r>
            <a:r>
              <a:rPr lang="pt-PT" dirty="0"/>
              <a:t> (</a:t>
            </a:r>
            <a:r>
              <a:rPr lang="pt-PT" dirty="0" err="1"/>
              <a:t>including</a:t>
            </a:r>
            <a:r>
              <a:rPr lang="pt-PT" dirty="0"/>
              <a:t> </a:t>
            </a:r>
            <a:r>
              <a:rPr lang="pt-PT" dirty="0" err="1"/>
              <a:t>gender</a:t>
            </a:r>
            <a:r>
              <a:rPr lang="pt-PT" dirty="0"/>
              <a:t> </a:t>
            </a:r>
            <a:r>
              <a:rPr lang="pt-PT" dirty="0" err="1"/>
              <a:t>theorists</a:t>
            </a:r>
            <a:r>
              <a:rPr lang="pt-PT" dirty="0"/>
              <a:t> </a:t>
            </a:r>
            <a:r>
              <a:rPr lang="pt-PT" dirty="0" err="1"/>
              <a:t>such</a:t>
            </a:r>
            <a:r>
              <a:rPr lang="pt-PT" dirty="0"/>
              <a:t> as </a:t>
            </a:r>
            <a:r>
              <a:rPr lang="pt-PT" dirty="0" err="1">
                <a:solidFill>
                  <a:schemeClr val="accent1"/>
                </a:solidFill>
              </a:rPr>
              <a:t>Donna</a:t>
            </a:r>
            <a:r>
              <a:rPr lang="pt-PT" dirty="0">
                <a:solidFill>
                  <a:schemeClr val="accent1"/>
                </a:solidFill>
              </a:rPr>
              <a:t> </a:t>
            </a:r>
            <a:r>
              <a:rPr lang="pt-PT" dirty="0" err="1">
                <a:solidFill>
                  <a:schemeClr val="accent1"/>
                </a:solidFill>
              </a:rPr>
              <a:t>Haraway</a:t>
            </a:r>
            <a:r>
              <a:rPr lang="pt-PT" dirty="0"/>
              <a:t> </a:t>
            </a:r>
            <a:r>
              <a:rPr lang="pt-PT" dirty="0" err="1"/>
              <a:t>and</a:t>
            </a:r>
            <a:r>
              <a:rPr lang="pt-PT" dirty="0"/>
              <a:t> </a:t>
            </a:r>
            <a:r>
              <a:rPr lang="pt-PT" dirty="0">
                <a:solidFill>
                  <a:schemeClr val="accent1"/>
                </a:solidFill>
              </a:rPr>
              <a:t>Sandra Harding</a:t>
            </a:r>
            <a:r>
              <a:rPr lang="pt-PT" dirty="0"/>
              <a:t>) </a:t>
            </a:r>
            <a:r>
              <a:rPr lang="pt-PT" dirty="0" err="1"/>
              <a:t>have</a:t>
            </a:r>
            <a:r>
              <a:rPr lang="pt-PT" dirty="0"/>
              <a:t> </a:t>
            </a:r>
            <a:r>
              <a:rPr lang="pt-PT" dirty="0" err="1"/>
              <a:t>argued</a:t>
            </a:r>
            <a:r>
              <a:rPr lang="pt-PT" dirty="0"/>
              <a:t> </a:t>
            </a:r>
            <a:r>
              <a:rPr lang="pt-PT" dirty="0" err="1"/>
              <a:t>that</a:t>
            </a:r>
            <a:r>
              <a:rPr lang="pt-PT" dirty="0"/>
              <a:t> </a:t>
            </a:r>
            <a:r>
              <a:rPr lang="pt-PT" dirty="0" err="1"/>
              <a:t>science</a:t>
            </a:r>
            <a:r>
              <a:rPr lang="pt-PT" dirty="0"/>
              <a:t> does </a:t>
            </a:r>
            <a:r>
              <a:rPr lang="pt-PT" dirty="0" err="1"/>
              <a:t>not</a:t>
            </a:r>
            <a:r>
              <a:rPr lang="pt-PT" dirty="0"/>
              <a:t>, </a:t>
            </a:r>
            <a:r>
              <a:rPr lang="pt-PT" dirty="0" err="1"/>
              <a:t>and</a:t>
            </a:r>
            <a:r>
              <a:rPr lang="pt-PT" dirty="0"/>
              <a:t> </a:t>
            </a:r>
            <a:r>
              <a:rPr lang="pt-PT" dirty="0" err="1"/>
              <a:t>cannot</a:t>
            </a:r>
            <a:r>
              <a:rPr lang="pt-PT" dirty="0"/>
              <a:t>, </a:t>
            </a:r>
            <a:r>
              <a:rPr lang="pt-PT" dirty="0" err="1"/>
              <a:t>actually</a:t>
            </a:r>
            <a:r>
              <a:rPr lang="pt-PT" dirty="0"/>
              <a:t> </a:t>
            </a:r>
            <a:r>
              <a:rPr lang="pt-PT" dirty="0" err="1"/>
              <a:t>provide</a:t>
            </a:r>
            <a:r>
              <a:rPr lang="pt-PT" dirty="0"/>
              <a:t> </a:t>
            </a:r>
            <a:r>
              <a:rPr lang="pt-PT" dirty="0" err="1"/>
              <a:t>us</a:t>
            </a:r>
            <a:r>
              <a:rPr lang="pt-PT" dirty="0"/>
              <a:t> </a:t>
            </a:r>
            <a:r>
              <a:rPr lang="pt-PT" dirty="0" err="1"/>
              <a:t>with</a:t>
            </a:r>
            <a:r>
              <a:rPr lang="pt-PT" dirty="0"/>
              <a:t> objective </a:t>
            </a:r>
            <a:r>
              <a:rPr lang="pt-PT" dirty="0" err="1"/>
              <a:t>and</a:t>
            </a:r>
            <a:r>
              <a:rPr lang="pt-PT" dirty="0"/>
              <a:t> </a:t>
            </a:r>
            <a:r>
              <a:rPr lang="pt-PT" dirty="0" err="1"/>
              <a:t>transparent</a:t>
            </a:r>
            <a:r>
              <a:rPr lang="pt-PT" dirty="0"/>
              <a:t> </a:t>
            </a:r>
            <a:r>
              <a:rPr lang="pt-PT" dirty="0" err="1"/>
              <a:t>access</a:t>
            </a:r>
            <a:r>
              <a:rPr lang="pt-PT" dirty="0"/>
              <a:t> to </a:t>
            </a:r>
            <a:r>
              <a:rPr lang="pt-PT" dirty="0" err="1"/>
              <a:t>the</a:t>
            </a:r>
            <a:r>
              <a:rPr lang="pt-PT" dirty="0"/>
              <a:t> </a:t>
            </a:r>
            <a:r>
              <a:rPr lang="pt-PT" dirty="0" err="1"/>
              <a:t>reality</a:t>
            </a:r>
            <a:r>
              <a:rPr lang="pt-PT" dirty="0"/>
              <a:t> </a:t>
            </a:r>
            <a:r>
              <a:rPr lang="pt-PT" dirty="0" err="1"/>
              <a:t>of</a:t>
            </a:r>
            <a:r>
              <a:rPr lang="pt-PT" dirty="0"/>
              <a:t> </a:t>
            </a:r>
            <a:r>
              <a:rPr lang="pt-PT" dirty="0" err="1"/>
              <a:t>the</a:t>
            </a:r>
            <a:r>
              <a:rPr lang="pt-PT" dirty="0"/>
              <a:t> material </a:t>
            </a:r>
            <a:r>
              <a:rPr lang="pt-PT" dirty="0" err="1"/>
              <a:t>world</a:t>
            </a:r>
            <a:r>
              <a:rPr lang="pt-PT" dirty="0"/>
              <a:t>. </a:t>
            </a:r>
          </a:p>
          <a:p>
            <a:pPr>
              <a:lnSpc>
                <a:spcPct val="120000"/>
              </a:lnSpc>
            </a:pPr>
            <a:endParaRPr lang="pt-PT" dirty="0"/>
          </a:p>
          <a:p>
            <a:pPr>
              <a:lnSpc>
                <a:spcPct val="120000"/>
              </a:lnSpc>
            </a:pPr>
            <a:r>
              <a:rPr lang="en-US" dirty="0"/>
              <a:t>Science is a cultural system </a:t>
            </a:r>
            <a:r>
              <a:rPr lang="en-US" dirty="0">
                <a:solidFill>
                  <a:schemeClr val="accent1"/>
                </a:solidFill>
              </a:rPr>
              <a:t>(Franklin, 1995)</a:t>
            </a:r>
            <a:r>
              <a:rPr lang="en-US" dirty="0"/>
              <a:t>, shaped by social norms, ideals and ideologies, and historically specific priorities and preoccupations. It is inextricable from the social, political and economic context in which it is produced, and to some extent </a:t>
            </a:r>
            <a:r>
              <a:rPr lang="en-US" u="sng" dirty="0"/>
              <a:t>reflects the particular worldviews, values and attitudes of those who carry it out and control it, </a:t>
            </a:r>
            <a:r>
              <a:rPr lang="en-US" dirty="0"/>
              <a:t>including their representations of gender (and ‘race’, sexuality, etc.). </a:t>
            </a:r>
          </a:p>
          <a:p>
            <a:pPr>
              <a:lnSpc>
                <a:spcPct val="120000"/>
              </a:lnSpc>
            </a:pPr>
            <a:endParaRPr lang="en-US" sz="1000" dirty="0"/>
          </a:p>
          <a:p>
            <a:pPr marL="1080000">
              <a:lnSpc>
                <a:spcPct val="120000"/>
              </a:lnSpc>
            </a:pPr>
            <a:r>
              <a:rPr lang="en-US" sz="1600" dirty="0">
                <a:solidFill>
                  <a:schemeClr val="accent1"/>
                </a:solidFill>
                <a:sym typeface="Wingdings" pitchFamily="2" charset="2"/>
              </a:rPr>
              <a:t> </a:t>
            </a:r>
            <a:r>
              <a:rPr lang="en-US" sz="1600" u="sng" dirty="0">
                <a:solidFill>
                  <a:schemeClr val="accent1"/>
                </a:solidFill>
              </a:rPr>
              <a:t>See for example:</a:t>
            </a:r>
            <a:r>
              <a:rPr lang="en-US" sz="1600" dirty="0">
                <a:solidFill>
                  <a:schemeClr val="accent1"/>
                </a:solidFill>
              </a:rPr>
              <a:t> </a:t>
            </a:r>
            <a:r>
              <a:rPr lang="en-US" sz="1600" dirty="0" err="1"/>
              <a:t>Laqueur’s</a:t>
            </a:r>
            <a:r>
              <a:rPr lang="en-US" sz="1600" dirty="0"/>
              <a:t> (1990) discussion of the scientific transition from a one-sex to a two-sex model and the role of science </a:t>
            </a:r>
            <a:br>
              <a:rPr lang="en-US" sz="1600" dirty="0"/>
            </a:br>
            <a:r>
              <a:rPr lang="en-US" sz="1600" dirty="0"/>
              <a:t>in forcing intersex bodies to conform to social norms</a:t>
            </a:r>
            <a:endParaRPr lang="pt-PT" sz="1600" u="sng" dirty="0">
              <a:solidFill>
                <a:schemeClr val="accent1"/>
              </a:solidFill>
            </a:endParaRPr>
          </a:p>
        </p:txBody>
      </p:sp>
      <p:pic>
        <p:nvPicPr>
          <p:cNvPr id="2" name="Audio 1">
            <a:hlinkClick r:id="" action="ppaction://media"/>
            <a:extLst>
              <a:ext uri="{FF2B5EF4-FFF2-40B4-BE49-F238E27FC236}">
                <a16:creationId xmlns:a16="http://schemas.microsoft.com/office/drawing/2014/main" id="{391F2270-B674-4D53-B26A-1F13E7C1EC2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507364764"/>
      </p:ext>
    </p:extLst>
  </p:cSld>
  <p:clrMapOvr>
    <a:masterClrMapping/>
  </p:clrMapOvr>
  <mc:AlternateContent xmlns:mc="http://schemas.openxmlformats.org/markup-compatibility/2006" xmlns:p14="http://schemas.microsoft.com/office/powerpoint/2010/main">
    <mc:Choice Requires="p14">
      <p:transition spd="slow" p14:dur="2000" advTm="68325"/>
    </mc:Choice>
    <mc:Fallback xmlns="">
      <p:transition spd="slow" advTm="68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167498"/>
            <a:ext cx="6984776" cy="2053590"/>
          </a:xfrm>
        </p:spPr>
        <p:txBody>
          <a:bodyPr>
            <a:normAutofit/>
          </a:bodyPr>
          <a:lstStyle/>
          <a:p>
            <a:r>
              <a:rPr lang="en-GB" sz="2700" dirty="0"/>
              <a:t>The Scientific Research Process</a:t>
            </a:r>
          </a:p>
        </p:txBody>
      </p:sp>
      <p:pic>
        <p:nvPicPr>
          <p:cNvPr id="3" name="Audio 2">
            <a:hlinkClick r:id="" action="ppaction://media"/>
            <a:extLst>
              <a:ext uri="{FF2B5EF4-FFF2-40B4-BE49-F238E27FC236}">
                <a16:creationId xmlns:a16="http://schemas.microsoft.com/office/drawing/2014/main" id="{65EE8C28-124A-4ED0-A640-0D86D51915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67141790"/>
      </p:ext>
    </p:extLst>
  </p:cSld>
  <p:clrMapOvr>
    <a:masterClrMapping/>
  </p:clrMapOvr>
  <mc:AlternateContent xmlns:mc="http://schemas.openxmlformats.org/markup-compatibility/2006" xmlns:p14="http://schemas.microsoft.com/office/powerpoint/2010/main">
    <mc:Choice Requires="p14">
      <p:transition spd="slow" p14:dur="2000" advTm="24654"/>
    </mc:Choice>
    <mc:Fallback xmlns="">
      <p:transition spd="slow" advTm="2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9552" y="1080120"/>
            <a:ext cx="8208912" cy="5661248"/>
          </a:xfrm>
        </p:spPr>
        <p:txBody>
          <a:bodyPr>
            <a:normAutofit fontScale="70000" lnSpcReduction="20000"/>
          </a:bodyPr>
          <a:lstStyle/>
          <a:p>
            <a:pPr marL="0" indent="0">
              <a:lnSpc>
                <a:spcPct val="130000"/>
              </a:lnSpc>
              <a:spcBef>
                <a:spcPts val="3000"/>
              </a:spcBef>
              <a:buNone/>
            </a:pPr>
            <a:r>
              <a:rPr lang="en-GB" sz="2500" dirty="0"/>
              <a:t>Cultural norms shape the practices of scientific research on many levels:</a:t>
            </a:r>
          </a:p>
          <a:p>
            <a:pPr marL="0" indent="0">
              <a:lnSpc>
                <a:spcPct val="130000"/>
              </a:lnSpc>
              <a:spcBef>
                <a:spcPts val="1200"/>
              </a:spcBef>
            </a:pPr>
            <a:r>
              <a:rPr lang="en-GB" sz="2500" dirty="0"/>
              <a:t> </a:t>
            </a:r>
            <a:r>
              <a:rPr lang="en-GB" sz="2500" b="1" dirty="0"/>
              <a:t>topics studied</a:t>
            </a:r>
            <a:r>
              <a:rPr lang="en-GB" sz="2500" dirty="0"/>
              <a:t>: e.g. historically, much more research on female, than male, contraceptives (in line with notion that reproduction is a female responsibility) </a:t>
            </a:r>
            <a:r>
              <a:rPr lang="en-GB" sz="2500" dirty="0">
                <a:solidFill>
                  <a:schemeClr val="accent1"/>
                </a:solidFill>
              </a:rPr>
              <a:t>(</a:t>
            </a:r>
            <a:r>
              <a:rPr lang="en-GB" sz="2500" dirty="0" err="1">
                <a:solidFill>
                  <a:schemeClr val="accent1"/>
                </a:solidFill>
              </a:rPr>
              <a:t>Hanmer</a:t>
            </a:r>
            <a:r>
              <a:rPr lang="en-GB" sz="2500" dirty="0">
                <a:solidFill>
                  <a:schemeClr val="accent1"/>
                </a:solidFill>
              </a:rPr>
              <a:t>, 1997) </a:t>
            </a:r>
            <a:r>
              <a:rPr lang="en-GB" sz="2500" dirty="0">
                <a:sym typeface="Wingdings" panose="05000000000000000000" pitchFamily="2" charset="2"/>
              </a:rPr>
              <a:t> the </a:t>
            </a:r>
            <a:r>
              <a:rPr lang="en-GB" sz="2500" dirty="0">
                <a:sym typeface="Wingdings" panose="05000000000000000000" pitchFamily="2" charset="2"/>
                <a:hlinkClick r:id="rId6"/>
              </a:rPr>
              <a:t>sexist (and racist) history of contraception</a:t>
            </a:r>
            <a:r>
              <a:rPr lang="en-GB" sz="2500" dirty="0">
                <a:sym typeface="Wingdings" panose="05000000000000000000" pitchFamily="2" charset="2"/>
              </a:rPr>
              <a:t> (for examples, see </a:t>
            </a:r>
            <a:r>
              <a:rPr lang="en-GB" sz="2500" dirty="0">
                <a:sym typeface="Wingdings" panose="05000000000000000000" pitchFamily="2" charset="2"/>
                <a:hlinkClick r:id="rId7"/>
              </a:rPr>
              <a:t>this article</a:t>
            </a:r>
            <a:r>
              <a:rPr lang="en-GB" sz="2500" dirty="0">
                <a:sym typeface="Wingdings" panose="05000000000000000000" pitchFamily="2" charset="2"/>
              </a:rPr>
              <a:t> and </a:t>
            </a:r>
            <a:r>
              <a:rPr lang="en-GB" sz="2500" dirty="0">
                <a:sym typeface="Wingdings" panose="05000000000000000000" pitchFamily="2" charset="2"/>
                <a:hlinkClick r:id="rId8"/>
              </a:rPr>
              <a:t>https://www.facebook.com/</a:t>
            </a:r>
            <a:br>
              <a:rPr lang="en-GB" sz="2500" dirty="0">
                <a:sym typeface="Wingdings" panose="05000000000000000000" pitchFamily="2" charset="2"/>
                <a:hlinkClick r:id="rId8"/>
              </a:rPr>
            </a:br>
            <a:r>
              <a:rPr lang="en-GB" sz="2500" dirty="0" err="1">
                <a:sym typeface="Wingdings" panose="05000000000000000000" pitchFamily="2" charset="2"/>
                <a:hlinkClick r:id="rId8"/>
              </a:rPr>
              <a:t>fusionmedianetwork</a:t>
            </a:r>
            <a:r>
              <a:rPr lang="en-GB" sz="2500" dirty="0">
                <a:sym typeface="Wingdings" panose="05000000000000000000" pitchFamily="2" charset="2"/>
                <a:hlinkClick r:id="rId8"/>
              </a:rPr>
              <a:t>/videos/1626256187400353/</a:t>
            </a:r>
            <a:r>
              <a:rPr lang="en-GB" sz="2500" dirty="0">
                <a:sym typeface="Wingdings" panose="05000000000000000000" pitchFamily="2" charset="2"/>
              </a:rPr>
              <a:t> )</a:t>
            </a:r>
            <a:endParaRPr lang="en-GB" sz="2500" dirty="0">
              <a:solidFill>
                <a:schemeClr val="accent1"/>
              </a:solidFill>
            </a:endParaRPr>
          </a:p>
          <a:p>
            <a:pPr marL="0" indent="0">
              <a:lnSpc>
                <a:spcPct val="130000"/>
              </a:lnSpc>
              <a:spcBef>
                <a:spcPts val="1200"/>
              </a:spcBef>
            </a:pPr>
            <a:r>
              <a:rPr lang="en-GB" sz="2500" dirty="0">
                <a:solidFill>
                  <a:schemeClr val="accent1"/>
                </a:solidFill>
              </a:rPr>
              <a:t> </a:t>
            </a:r>
            <a:r>
              <a:rPr lang="en-GB" sz="2500" b="1" dirty="0"/>
              <a:t>questions asked: </a:t>
            </a:r>
            <a:r>
              <a:rPr lang="en-GB" sz="2500" dirty="0"/>
              <a:t>e.g. sociological studies which ask people if they believe there exist differences between women and men, but do not ask about similarities; mainstream psychological research which explicitly focuses on identifying differences between women and men - </a:t>
            </a:r>
            <a:r>
              <a:rPr lang="en-GB" sz="2500" b="1" dirty="0">
                <a:solidFill>
                  <a:schemeClr val="accent1"/>
                </a:solidFill>
              </a:rPr>
              <a:t>‘sex-difference research’</a:t>
            </a:r>
            <a:r>
              <a:rPr lang="en-GB" sz="2500" dirty="0"/>
              <a:t> </a:t>
            </a:r>
            <a:r>
              <a:rPr lang="en-GB" sz="2500" dirty="0">
                <a:solidFill>
                  <a:schemeClr val="accent1"/>
                </a:solidFill>
              </a:rPr>
              <a:t>(</a:t>
            </a:r>
            <a:r>
              <a:rPr lang="en-GB" sz="2500" dirty="0" err="1">
                <a:solidFill>
                  <a:schemeClr val="accent1"/>
                </a:solidFill>
              </a:rPr>
              <a:t>Eagly</a:t>
            </a:r>
            <a:r>
              <a:rPr lang="en-GB" sz="2500" dirty="0">
                <a:solidFill>
                  <a:schemeClr val="accent1"/>
                </a:solidFill>
              </a:rPr>
              <a:t>, 1995)</a:t>
            </a:r>
          </a:p>
          <a:p>
            <a:pPr marL="365760" lvl="1" indent="0">
              <a:lnSpc>
                <a:spcPct val="130000"/>
              </a:lnSpc>
              <a:spcBef>
                <a:spcPts val="1200"/>
              </a:spcBef>
            </a:pPr>
            <a:r>
              <a:rPr lang="en-GB" dirty="0"/>
              <a:t>  </a:t>
            </a:r>
            <a:r>
              <a:rPr lang="en-GB" sz="2300" dirty="0"/>
              <a:t>according to </a:t>
            </a:r>
            <a:r>
              <a:rPr lang="en-US" sz="2300" dirty="0" err="1"/>
              <a:t>Rodino</a:t>
            </a:r>
            <a:r>
              <a:rPr lang="en-US" sz="2300" dirty="0"/>
              <a:t>, this is ‘the “question of questions”: why do we ask questions that strengthen the male – female dichotomy?’ </a:t>
            </a:r>
            <a:r>
              <a:rPr lang="en-US" sz="2300" dirty="0">
                <a:solidFill>
                  <a:schemeClr val="accent1"/>
                </a:solidFill>
              </a:rPr>
              <a:t>(1997: 2)</a:t>
            </a:r>
          </a:p>
          <a:p>
            <a:pPr marL="365760" lvl="1" indent="0">
              <a:lnSpc>
                <a:spcPct val="130000"/>
              </a:lnSpc>
              <a:spcBef>
                <a:spcPts val="1200"/>
              </a:spcBef>
            </a:pPr>
            <a:r>
              <a:rPr lang="en-US" sz="2300" dirty="0"/>
              <a:t> ‘when researchers (and others) think about sex and gender, what they </a:t>
            </a:r>
            <a:br>
              <a:rPr lang="en-US" sz="2300" dirty="0"/>
            </a:br>
            <a:r>
              <a:rPr lang="en-US" sz="2300" dirty="0"/>
              <a:t>“see” is difference. Within our usual mindset and our usual research de-</a:t>
            </a:r>
            <a:br>
              <a:rPr lang="en-US" sz="2300" dirty="0"/>
            </a:br>
            <a:r>
              <a:rPr lang="en-US" sz="2300" dirty="0"/>
              <a:t>sign, gender similarity is not a positive state; it is merely the absence of </a:t>
            </a:r>
            <a:br>
              <a:rPr lang="en-US" sz="2300" dirty="0"/>
            </a:br>
            <a:r>
              <a:rPr lang="en-US" sz="2300" dirty="0"/>
              <a:t>proven difference (literally, the null hypothesis)’ </a:t>
            </a:r>
            <a:r>
              <a:rPr lang="en-US" sz="2300" dirty="0">
                <a:solidFill>
                  <a:schemeClr val="accent1"/>
                </a:solidFill>
              </a:rPr>
              <a:t>(Connell 2002: 42)</a:t>
            </a:r>
            <a:r>
              <a:rPr lang="en-US" sz="2300" dirty="0"/>
              <a:t> </a:t>
            </a:r>
          </a:p>
        </p:txBody>
      </p:sp>
      <p:sp>
        <p:nvSpPr>
          <p:cNvPr id="4" name="Title 1"/>
          <p:cNvSpPr>
            <a:spLocks noGrp="1"/>
          </p:cNvSpPr>
          <p:nvPr>
            <p:ph type="title"/>
          </p:nvPr>
        </p:nvSpPr>
        <p:spPr>
          <a:xfrm>
            <a:off x="539552" y="-243408"/>
            <a:ext cx="7992888" cy="1143000"/>
          </a:xfrm>
        </p:spPr>
        <p:txBody>
          <a:bodyPr>
            <a:normAutofit/>
          </a:bodyPr>
          <a:lstStyle/>
          <a:p>
            <a:r>
              <a:rPr lang="en-GB" sz="2800" b="1" dirty="0"/>
              <a:t>Biases in the Research Process</a:t>
            </a:r>
            <a:endParaRPr lang="en-GB" sz="2800" cap="none" dirty="0">
              <a:solidFill>
                <a:schemeClr val="accent1"/>
              </a:solidFill>
            </a:endParaRPr>
          </a:p>
        </p:txBody>
      </p:sp>
      <p:pic>
        <p:nvPicPr>
          <p:cNvPr id="2" name="Audio 1">
            <a:hlinkClick r:id="" action="ppaction://media"/>
            <a:extLst>
              <a:ext uri="{FF2B5EF4-FFF2-40B4-BE49-F238E27FC236}">
                <a16:creationId xmlns:a16="http://schemas.microsoft.com/office/drawing/2014/main" id="{300F7A9E-D991-4037-AA74-CF68B05A99C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884266135"/>
      </p:ext>
    </p:extLst>
  </p:cSld>
  <p:clrMapOvr>
    <a:masterClrMapping/>
  </p:clrMapOvr>
  <mc:AlternateContent xmlns:mc="http://schemas.openxmlformats.org/markup-compatibility/2006" xmlns:p14="http://schemas.microsoft.com/office/powerpoint/2010/main">
    <mc:Choice Requires="p14">
      <p:transition spd="slow" p14:dur="2000" advTm="79211"/>
    </mc:Choice>
    <mc:Fallback xmlns="">
      <p:transition spd="slow" advTm="7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4230" y="1340768"/>
            <a:ext cx="3674194" cy="3528392"/>
          </a:xfrm>
          <a:prstGeom prst="rect">
            <a:avLst/>
          </a:prstGeom>
        </p:spPr>
      </p:pic>
      <p:sp>
        <p:nvSpPr>
          <p:cNvPr id="3" name="Content Placeholder 2"/>
          <p:cNvSpPr>
            <a:spLocks noGrp="1"/>
          </p:cNvSpPr>
          <p:nvPr>
            <p:ph sz="quarter" idx="1"/>
          </p:nvPr>
        </p:nvSpPr>
        <p:spPr>
          <a:xfrm>
            <a:off x="539552" y="764704"/>
            <a:ext cx="7776864" cy="5760640"/>
          </a:xfrm>
        </p:spPr>
        <p:txBody>
          <a:bodyPr>
            <a:normAutofit lnSpcReduction="10000"/>
          </a:bodyPr>
          <a:lstStyle/>
          <a:p>
            <a:pPr marL="0" indent="0">
              <a:spcBef>
                <a:spcPts val="3000"/>
              </a:spcBef>
              <a:buNone/>
            </a:pPr>
            <a:r>
              <a:rPr lang="en-GB" dirty="0">
                <a:solidFill>
                  <a:schemeClr val="accent1"/>
                </a:solidFill>
              </a:rPr>
              <a:t> </a:t>
            </a:r>
          </a:p>
          <a:p>
            <a:pPr marL="0" indent="0">
              <a:lnSpc>
                <a:spcPct val="120000"/>
              </a:lnSpc>
              <a:spcBef>
                <a:spcPts val="1800"/>
              </a:spcBef>
            </a:pPr>
            <a:r>
              <a:rPr lang="en-GB" sz="2000" b="1" dirty="0"/>
              <a:t> research design and study </a:t>
            </a:r>
            <a:br>
              <a:rPr lang="en-GB" sz="2000" b="1" dirty="0"/>
            </a:br>
            <a:r>
              <a:rPr lang="en-GB" sz="2000" b="1" dirty="0"/>
              <a:t>participants: </a:t>
            </a:r>
            <a:r>
              <a:rPr lang="en-GB" sz="2000" dirty="0"/>
              <a:t>e.g. sociological </a:t>
            </a:r>
            <a:br>
              <a:rPr lang="en-GB" sz="2000" dirty="0"/>
            </a:br>
            <a:r>
              <a:rPr lang="en-GB" sz="2000" dirty="0"/>
              <a:t>studies of class focusing only on </a:t>
            </a:r>
            <a:br>
              <a:rPr lang="en-GB" sz="2000" dirty="0"/>
            </a:br>
            <a:r>
              <a:rPr lang="en-GB" sz="2000" dirty="0"/>
              <a:t>men </a:t>
            </a:r>
            <a:r>
              <a:rPr lang="en-GB" sz="2000" dirty="0">
                <a:solidFill>
                  <a:schemeClr val="accent1"/>
                </a:solidFill>
              </a:rPr>
              <a:t>(Abbott </a:t>
            </a:r>
            <a:r>
              <a:rPr lang="en-GB" sz="2000" i="1" dirty="0">
                <a:solidFill>
                  <a:schemeClr val="accent1"/>
                </a:solidFill>
              </a:rPr>
              <a:t>et al</a:t>
            </a:r>
            <a:r>
              <a:rPr lang="en-GB" sz="2000" dirty="0">
                <a:solidFill>
                  <a:schemeClr val="accent1"/>
                </a:solidFill>
              </a:rPr>
              <a:t>, 2005)</a:t>
            </a:r>
            <a:r>
              <a:rPr lang="en-GB" sz="2000" dirty="0"/>
              <a:t>; </a:t>
            </a:r>
            <a:br>
              <a:rPr lang="en-GB" sz="2000" dirty="0"/>
            </a:br>
            <a:r>
              <a:rPr lang="en-GB" sz="2000" dirty="0"/>
              <a:t>participants usually categorised </a:t>
            </a:r>
            <a:br>
              <a:rPr lang="en-GB" sz="2000" dirty="0"/>
            </a:br>
            <a:r>
              <a:rPr lang="en-GB" sz="2000" dirty="0"/>
              <a:t>in </a:t>
            </a:r>
            <a:r>
              <a:rPr lang="en-GB" sz="2000" dirty="0">
                <a:solidFill>
                  <a:schemeClr val="accent1"/>
                </a:solidFill>
              </a:rPr>
              <a:t>binary</a:t>
            </a:r>
            <a:r>
              <a:rPr lang="en-GB" sz="2000" dirty="0"/>
              <a:t> ways; </a:t>
            </a:r>
            <a:r>
              <a:rPr lang="en-US" sz="2000" dirty="0"/>
              <a:t>decades-long sex </a:t>
            </a:r>
            <a:br>
              <a:rPr lang="en-US" sz="2000" dirty="0"/>
            </a:br>
            <a:r>
              <a:rPr lang="en-US" sz="2000" dirty="0"/>
              <a:t>bias in research: researchers </a:t>
            </a:r>
            <a:br>
              <a:rPr lang="en-US" sz="2000" dirty="0"/>
            </a:br>
            <a:r>
              <a:rPr lang="en-US" sz="2000" dirty="0"/>
              <a:t>preferentially study diseases and </a:t>
            </a:r>
            <a:br>
              <a:rPr lang="en-US" sz="2000" dirty="0"/>
            </a:br>
            <a:r>
              <a:rPr lang="en-US" sz="2000" dirty="0"/>
              <a:t>test drugs in males </a:t>
            </a:r>
            <a:r>
              <a:rPr lang="en-US" sz="1800" dirty="0">
                <a:solidFill>
                  <a:schemeClr val="accent1"/>
                </a:solidFill>
              </a:rPr>
              <a:t>(Corrigan, 2002; </a:t>
            </a:r>
            <a:br>
              <a:rPr lang="en-US" sz="1800" dirty="0">
                <a:solidFill>
                  <a:schemeClr val="accent1"/>
                </a:solidFill>
              </a:rPr>
            </a:br>
            <a:r>
              <a:rPr lang="en-US" sz="1800" dirty="0" err="1">
                <a:solidFill>
                  <a:schemeClr val="accent1"/>
                </a:solidFill>
              </a:rPr>
              <a:t>Herz</a:t>
            </a:r>
            <a:r>
              <a:rPr lang="en-US" sz="1800" dirty="0">
                <a:solidFill>
                  <a:schemeClr val="accent1"/>
                </a:solidFill>
              </a:rPr>
              <a:t>, 1997; Kim </a:t>
            </a:r>
            <a:r>
              <a:rPr lang="en-US" sz="1800" i="1" dirty="0">
                <a:solidFill>
                  <a:schemeClr val="accent1"/>
                </a:solidFill>
              </a:rPr>
              <a:t>et al</a:t>
            </a:r>
            <a:r>
              <a:rPr lang="en-US" sz="1800" dirty="0">
                <a:solidFill>
                  <a:schemeClr val="accent1"/>
                </a:solidFill>
              </a:rPr>
              <a:t>, 2010; Rosser, </a:t>
            </a:r>
            <a:br>
              <a:rPr lang="en-US" sz="1800" dirty="0">
                <a:solidFill>
                  <a:schemeClr val="accent1"/>
                </a:solidFill>
              </a:rPr>
            </a:br>
            <a:r>
              <a:rPr lang="en-US" sz="1800" dirty="0">
                <a:solidFill>
                  <a:schemeClr val="accent1"/>
                </a:solidFill>
              </a:rPr>
              <a:t>1989; </a:t>
            </a:r>
            <a:r>
              <a:rPr lang="en-US" sz="1800" dirty="0" err="1">
                <a:solidFill>
                  <a:schemeClr val="accent1"/>
                </a:solidFill>
              </a:rPr>
              <a:t>Zucker</a:t>
            </a:r>
            <a:r>
              <a:rPr lang="en-US" sz="1800" dirty="0">
                <a:solidFill>
                  <a:schemeClr val="accent1"/>
                </a:solidFill>
              </a:rPr>
              <a:t> and Beery, 2010)</a:t>
            </a:r>
          </a:p>
          <a:p>
            <a:pPr marL="365760" lvl="1" indent="0">
              <a:lnSpc>
                <a:spcPct val="120000"/>
              </a:lnSpc>
              <a:spcBef>
                <a:spcPts val="1200"/>
              </a:spcBef>
            </a:pPr>
            <a:r>
              <a:rPr lang="en-US" sz="2000" dirty="0"/>
              <a:t> e.g. although more women than men die from heart disease each year, women comprise only 10 % - 47 % of the subject pool in 19 heart-related trials in the US </a:t>
            </a:r>
            <a:r>
              <a:rPr lang="en-US" sz="2000" dirty="0">
                <a:solidFill>
                  <a:schemeClr val="accent1"/>
                </a:solidFill>
              </a:rPr>
              <a:t>(Kim </a:t>
            </a:r>
            <a:r>
              <a:rPr lang="en-US" sz="2000" i="1" dirty="0">
                <a:solidFill>
                  <a:schemeClr val="accent1"/>
                </a:solidFill>
              </a:rPr>
              <a:t>et al</a:t>
            </a:r>
            <a:r>
              <a:rPr lang="en-US" sz="2000" dirty="0">
                <a:solidFill>
                  <a:schemeClr val="accent1"/>
                </a:solidFill>
              </a:rPr>
              <a:t>, 2008)</a:t>
            </a:r>
            <a:r>
              <a:rPr lang="en-US" sz="2000" dirty="0"/>
              <a:t>. </a:t>
            </a:r>
            <a:endParaRPr lang="en-GB" sz="2000" dirty="0"/>
          </a:p>
        </p:txBody>
      </p:sp>
      <p:sp>
        <p:nvSpPr>
          <p:cNvPr id="4" name="Title 1"/>
          <p:cNvSpPr>
            <a:spLocks noGrp="1"/>
          </p:cNvSpPr>
          <p:nvPr>
            <p:ph type="title"/>
          </p:nvPr>
        </p:nvSpPr>
        <p:spPr>
          <a:xfrm>
            <a:off x="539552" y="-99392"/>
            <a:ext cx="7992888" cy="1143000"/>
          </a:xfrm>
        </p:spPr>
        <p:txBody>
          <a:bodyPr>
            <a:normAutofit/>
          </a:bodyPr>
          <a:lstStyle/>
          <a:p>
            <a:r>
              <a:rPr lang="en-GB" sz="2800" b="1" dirty="0"/>
              <a:t>Biases in the Research Process</a:t>
            </a:r>
            <a:endParaRPr lang="en-GB" sz="2800" cap="none" dirty="0">
              <a:solidFill>
                <a:schemeClr val="accent1"/>
              </a:solidFill>
            </a:endParaRPr>
          </a:p>
        </p:txBody>
      </p:sp>
      <p:pic>
        <p:nvPicPr>
          <p:cNvPr id="5" name="Audio 4">
            <a:hlinkClick r:id="" action="ppaction://media"/>
            <a:extLst>
              <a:ext uri="{FF2B5EF4-FFF2-40B4-BE49-F238E27FC236}">
                <a16:creationId xmlns:a16="http://schemas.microsoft.com/office/drawing/2014/main" id="{FBEFB6B8-00DB-498C-A22A-1536DA909F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965840022"/>
      </p:ext>
    </p:extLst>
  </p:cSld>
  <p:clrMapOvr>
    <a:masterClrMapping/>
  </p:clrMapOvr>
  <mc:AlternateContent xmlns:mc="http://schemas.openxmlformats.org/markup-compatibility/2006" xmlns:p14="http://schemas.microsoft.com/office/powerpoint/2010/main">
    <mc:Choice Requires="p14">
      <p:transition spd="slow" p14:dur="2000" advTm="23723"/>
    </mc:Choice>
    <mc:Fallback xmlns="">
      <p:transition spd="slow" advTm="2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9552" y="764704"/>
            <a:ext cx="7776864" cy="5976664"/>
          </a:xfrm>
        </p:spPr>
        <p:txBody>
          <a:bodyPr>
            <a:normAutofit/>
          </a:bodyPr>
          <a:lstStyle/>
          <a:p>
            <a:pPr marL="0" indent="0">
              <a:spcBef>
                <a:spcPts val="3000"/>
              </a:spcBef>
              <a:buNone/>
            </a:pPr>
            <a:r>
              <a:rPr lang="en-GB" dirty="0">
                <a:solidFill>
                  <a:schemeClr val="accent1"/>
                </a:solidFill>
              </a:rPr>
              <a:t> </a:t>
            </a:r>
          </a:p>
          <a:p>
            <a:pPr marL="0" indent="0">
              <a:lnSpc>
                <a:spcPct val="120000"/>
              </a:lnSpc>
            </a:pPr>
            <a:r>
              <a:rPr lang="en-GB" sz="2000" b="1" dirty="0"/>
              <a:t> findings highlighted and published: </a:t>
            </a:r>
            <a:r>
              <a:rPr lang="en-GB" sz="2000" dirty="0"/>
              <a:t>across fields, there exists a systematic and widespread </a:t>
            </a:r>
            <a:r>
              <a:rPr lang="en-GB" sz="2000" b="1" dirty="0">
                <a:solidFill>
                  <a:schemeClr val="accent1"/>
                </a:solidFill>
              </a:rPr>
              <a:t>publication bias</a:t>
            </a:r>
            <a:r>
              <a:rPr lang="en-GB" sz="2000" dirty="0"/>
              <a:t>. </a:t>
            </a:r>
            <a:r>
              <a:rPr lang="en-US" sz="2000" dirty="0"/>
              <a:t> Researchers and editors tend to value results that are positive (i.e. showing a significant finding) more highly than results that are negative (i.e. supporting the null hypothesis) or inconclusive. </a:t>
            </a:r>
          </a:p>
          <a:p>
            <a:pPr marL="365760" lvl="1" indent="0">
              <a:lnSpc>
                <a:spcPct val="120000"/>
              </a:lnSpc>
              <a:spcBef>
                <a:spcPts val="1200"/>
              </a:spcBef>
            </a:pPr>
            <a:r>
              <a:rPr lang="en-US" sz="2000" dirty="0"/>
              <a:t> as a result, positive </a:t>
            </a:r>
            <a:r>
              <a:rPr lang="en-US" sz="2000" dirty="0" err="1"/>
              <a:t>statis</a:t>
            </a:r>
            <a:r>
              <a:rPr lang="en-US" sz="2000" dirty="0"/>
              <a:t>-</a:t>
            </a:r>
            <a:br>
              <a:rPr lang="en-US" sz="2000" dirty="0"/>
            </a:br>
            <a:r>
              <a:rPr lang="en-US" sz="2000" dirty="0" err="1"/>
              <a:t>tically</a:t>
            </a:r>
            <a:r>
              <a:rPr lang="en-US" sz="2000" dirty="0"/>
              <a:t> significant results are </a:t>
            </a:r>
            <a:br>
              <a:rPr lang="en-US" sz="2000" dirty="0"/>
            </a:br>
            <a:r>
              <a:rPr lang="en-US" sz="2000" dirty="0"/>
              <a:t>three times more likely to be </a:t>
            </a:r>
            <a:br>
              <a:rPr lang="en-US" sz="2000" dirty="0"/>
            </a:br>
            <a:r>
              <a:rPr lang="en-US" sz="2000" dirty="0"/>
              <a:t>published </a:t>
            </a:r>
            <a:r>
              <a:rPr lang="en-US" sz="2000" dirty="0">
                <a:solidFill>
                  <a:schemeClr val="accent1"/>
                </a:solidFill>
              </a:rPr>
              <a:t>(</a:t>
            </a:r>
            <a:r>
              <a:rPr lang="en-US" sz="2000" dirty="0" err="1">
                <a:solidFill>
                  <a:schemeClr val="accent1"/>
                </a:solidFill>
              </a:rPr>
              <a:t>Dickersin</a:t>
            </a:r>
            <a:r>
              <a:rPr lang="en-US" sz="2000" dirty="0">
                <a:solidFill>
                  <a:schemeClr val="accent1"/>
                </a:solidFill>
              </a:rPr>
              <a:t> </a:t>
            </a:r>
            <a:r>
              <a:rPr lang="en-US" sz="2000" i="1" dirty="0">
                <a:solidFill>
                  <a:schemeClr val="accent1"/>
                </a:solidFill>
              </a:rPr>
              <a:t>et al</a:t>
            </a:r>
            <a:r>
              <a:rPr lang="en-US" sz="2000" dirty="0">
                <a:solidFill>
                  <a:schemeClr val="accent1"/>
                </a:solidFill>
              </a:rPr>
              <a:t>, </a:t>
            </a:r>
            <a:br>
              <a:rPr lang="en-US" sz="2000" dirty="0">
                <a:solidFill>
                  <a:schemeClr val="accent1"/>
                </a:solidFill>
              </a:rPr>
            </a:br>
            <a:r>
              <a:rPr lang="en-US" sz="2000" dirty="0">
                <a:solidFill>
                  <a:schemeClr val="accent1"/>
                </a:solidFill>
              </a:rPr>
              <a:t>1987)</a:t>
            </a:r>
            <a:endParaRPr lang="en-US" sz="2000" dirty="0"/>
          </a:p>
          <a:p>
            <a:pPr marL="365760" lvl="1" indent="0">
              <a:lnSpc>
                <a:spcPct val="120000"/>
              </a:lnSpc>
              <a:spcBef>
                <a:spcPts val="1200"/>
              </a:spcBef>
            </a:pPr>
            <a:r>
              <a:rPr lang="en-US" sz="2000" dirty="0"/>
              <a:t> positive results are also </a:t>
            </a:r>
            <a:br>
              <a:rPr lang="en-US" sz="2000" dirty="0"/>
            </a:br>
            <a:r>
              <a:rPr lang="en-US" sz="2000" dirty="0"/>
              <a:t>much more likely to be co-</a:t>
            </a:r>
            <a:br>
              <a:rPr lang="en-US" sz="2000" dirty="0"/>
            </a:br>
            <a:r>
              <a:rPr lang="en-US" sz="2000" dirty="0" err="1"/>
              <a:t>vered</a:t>
            </a:r>
            <a:r>
              <a:rPr lang="en-US" sz="2000" dirty="0"/>
              <a:t> by the media</a:t>
            </a:r>
            <a:endParaRPr lang="en-US" sz="2000" dirty="0">
              <a:solidFill>
                <a:schemeClr val="accent1"/>
              </a:solidFill>
            </a:endParaRPr>
          </a:p>
        </p:txBody>
      </p:sp>
      <p:sp>
        <p:nvSpPr>
          <p:cNvPr id="4" name="Title 1"/>
          <p:cNvSpPr>
            <a:spLocks noGrp="1"/>
          </p:cNvSpPr>
          <p:nvPr>
            <p:ph type="title"/>
          </p:nvPr>
        </p:nvSpPr>
        <p:spPr>
          <a:xfrm>
            <a:off x="539552" y="-99392"/>
            <a:ext cx="7992888" cy="1143000"/>
          </a:xfrm>
        </p:spPr>
        <p:txBody>
          <a:bodyPr>
            <a:normAutofit/>
          </a:bodyPr>
          <a:lstStyle/>
          <a:p>
            <a:r>
              <a:rPr lang="en-GB" sz="2800" b="1" dirty="0"/>
              <a:t>Biases in the Research Process</a:t>
            </a:r>
            <a:endParaRPr lang="en-GB" sz="2800" cap="none" dirty="0">
              <a:solidFill>
                <a:schemeClr val="accent1"/>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338549"/>
            <a:ext cx="4148201" cy="3114787"/>
          </a:xfrm>
          <a:prstGeom prst="rect">
            <a:avLst/>
          </a:prstGeom>
        </p:spPr>
      </p:pic>
      <p:pic>
        <p:nvPicPr>
          <p:cNvPr id="2" name="Audio 1">
            <a:hlinkClick r:id="" action="ppaction://media"/>
            <a:extLst>
              <a:ext uri="{FF2B5EF4-FFF2-40B4-BE49-F238E27FC236}">
                <a16:creationId xmlns:a16="http://schemas.microsoft.com/office/drawing/2014/main" id="{3785C050-D7E6-442D-A755-782A6148580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334252051"/>
      </p:ext>
    </p:extLst>
  </p:cSld>
  <p:clrMapOvr>
    <a:masterClrMapping/>
  </p:clrMapOvr>
  <mc:AlternateContent xmlns:mc="http://schemas.openxmlformats.org/markup-compatibility/2006" xmlns:p14="http://schemas.microsoft.com/office/powerpoint/2010/main">
    <mc:Choice Requires="p14">
      <p:transition spd="slow" p14:dur="2000" advTm="43819"/>
    </mc:Choice>
    <mc:Fallback xmlns="">
      <p:transition spd="slow" advTm="4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179" t="11111" r="31518" b="61464"/>
          <a:stretch/>
        </p:blipFill>
        <p:spPr bwMode="auto">
          <a:xfrm>
            <a:off x="734800" y="3933056"/>
            <a:ext cx="7098335" cy="226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732" t="22539" r="41072" b="30794"/>
          <a:stretch/>
        </p:blipFill>
        <p:spPr bwMode="auto">
          <a:xfrm>
            <a:off x="4139952" y="1865588"/>
            <a:ext cx="4320481"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08893" y="188640"/>
            <a:ext cx="7171417"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9F7F129D-21D3-4AF9-8987-7AB817439B2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118053515"/>
      </p:ext>
    </p:extLst>
  </p:cSld>
  <p:clrMapOvr>
    <a:masterClrMapping/>
  </p:clrMapOvr>
  <mc:AlternateContent xmlns:mc="http://schemas.openxmlformats.org/markup-compatibility/2006" xmlns:p14="http://schemas.microsoft.com/office/powerpoint/2010/main">
    <mc:Choice Requires="p14">
      <p:transition spd="slow" p14:dur="2000" advTm="32147"/>
    </mc:Choice>
    <mc:Fallback xmlns="">
      <p:transition spd="slow" advTm="3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9552" y="1052736"/>
            <a:ext cx="7776864" cy="5400600"/>
          </a:xfrm>
        </p:spPr>
        <p:txBody>
          <a:bodyPr>
            <a:normAutofit/>
          </a:bodyPr>
          <a:lstStyle/>
          <a:p>
            <a:pPr marL="0" indent="0">
              <a:spcBef>
                <a:spcPts val="3000"/>
              </a:spcBef>
              <a:buNone/>
            </a:pPr>
            <a:r>
              <a:rPr lang="en-GB" dirty="0">
                <a:solidFill>
                  <a:schemeClr val="accent1"/>
                </a:solidFill>
              </a:rPr>
              <a:t> </a:t>
            </a:r>
          </a:p>
          <a:p>
            <a:pPr marL="0" indent="0">
              <a:lnSpc>
                <a:spcPct val="120000"/>
              </a:lnSpc>
            </a:pPr>
            <a:r>
              <a:rPr lang="en-GB" sz="1700" b="1" dirty="0"/>
              <a:t> </a:t>
            </a:r>
            <a:r>
              <a:rPr lang="en-US" sz="1750" b="1" dirty="0"/>
              <a:t>positive results are much more likely to be covered by the </a:t>
            </a:r>
            <a:r>
              <a:rPr lang="en-US" sz="1750" dirty="0"/>
              <a:t>media and become part of </a:t>
            </a:r>
            <a:r>
              <a:rPr lang="en-US" sz="1750" dirty="0">
                <a:solidFill>
                  <a:schemeClr val="accent1"/>
                </a:solidFill>
              </a:rPr>
              <a:t>hegemonic discourses </a:t>
            </a:r>
            <a:r>
              <a:rPr lang="en-US" sz="1750" dirty="0"/>
              <a:t>about gender.</a:t>
            </a:r>
          </a:p>
          <a:p>
            <a:pPr marL="0" indent="0">
              <a:lnSpc>
                <a:spcPct val="120000"/>
              </a:lnSpc>
              <a:spcBef>
                <a:spcPts val="1200"/>
              </a:spcBef>
              <a:buNone/>
            </a:pPr>
            <a:r>
              <a:rPr lang="en-US" sz="1800" b="1" dirty="0"/>
              <a:t>This is very significant </a:t>
            </a:r>
            <a:r>
              <a:rPr lang="en-US" sz="1800" dirty="0"/>
              <a:t>for the social construction of gender because there is evidence that media reports of gender that </a:t>
            </a:r>
            <a:r>
              <a:rPr lang="en-US" sz="1800" dirty="0" err="1"/>
              <a:t>emphasise</a:t>
            </a:r>
            <a:r>
              <a:rPr lang="en-US" sz="1800" dirty="0"/>
              <a:t> biological and neurological factors make us more inclined to:</a:t>
            </a:r>
          </a:p>
          <a:p>
            <a:pPr marL="500400" indent="-285750">
              <a:lnSpc>
                <a:spcPct val="120000"/>
              </a:lnSpc>
              <a:buFont typeface="Arial" panose="020B0604020202020204" pitchFamily="34" charset="0"/>
              <a:buChar char="•"/>
            </a:pPr>
            <a:r>
              <a:rPr lang="en-US" sz="1800" dirty="0"/>
              <a:t>agree with gender </a:t>
            </a:r>
            <a:br>
              <a:rPr lang="en-US" sz="1800" dirty="0"/>
            </a:br>
            <a:r>
              <a:rPr lang="en-US" sz="1800" dirty="0"/>
              <a:t>stereotypes;</a:t>
            </a:r>
          </a:p>
          <a:p>
            <a:pPr marL="500400" indent="-285750">
              <a:lnSpc>
                <a:spcPct val="120000"/>
              </a:lnSpc>
              <a:buFont typeface="Arial" panose="020B0604020202020204" pitchFamily="34" charset="0"/>
              <a:buChar char="•"/>
            </a:pPr>
            <a:r>
              <a:rPr lang="en-US" sz="1800" dirty="0"/>
              <a:t>to self-stereotype </a:t>
            </a:r>
            <a:br>
              <a:rPr lang="en-US" sz="1800" dirty="0"/>
            </a:br>
            <a:r>
              <a:rPr lang="en-US" sz="1800" dirty="0"/>
              <a:t>ourselves; </a:t>
            </a:r>
          </a:p>
          <a:p>
            <a:pPr marL="500400" indent="-285750">
              <a:lnSpc>
                <a:spcPct val="120000"/>
              </a:lnSpc>
              <a:buFont typeface="Arial" panose="020B0604020202020204" pitchFamily="34" charset="0"/>
              <a:buChar char="•"/>
            </a:pPr>
            <a:r>
              <a:rPr lang="en-US" sz="1800" dirty="0"/>
              <a:t>and to align our </a:t>
            </a:r>
            <a:br>
              <a:rPr lang="en-US" sz="1800" dirty="0"/>
            </a:br>
            <a:r>
              <a:rPr lang="en-US" sz="1800" dirty="0"/>
              <a:t>performance with </a:t>
            </a:r>
            <a:br>
              <a:rPr lang="en-US" sz="1800" dirty="0"/>
            </a:br>
            <a:r>
              <a:rPr lang="en-US" sz="1800" dirty="0"/>
              <a:t>those stereotypes </a:t>
            </a:r>
            <a:br>
              <a:rPr lang="en-US" sz="1800" dirty="0"/>
            </a:br>
            <a:r>
              <a:rPr lang="en-US" sz="1800" dirty="0">
                <a:solidFill>
                  <a:schemeClr val="accent1"/>
                </a:solidFill>
              </a:rPr>
              <a:t>(Fine, 2010)</a:t>
            </a:r>
          </a:p>
        </p:txBody>
      </p:sp>
      <p:sp>
        <p:nvSpPr>
          <p:cNvPr id="4" name="Title 1"/>
          <p:cNvSpPr>
            <a:spLocks noGrp="1"/>
          </p:cNvSpPr>
          <p:nvPr>
            <p:ph type="title"/>
          </p:nvPr>
        </p:nvSpPr>
        <p:spPr>
          <a:xfrm>
            <a:off x="467544" y="116632"/>
            <a:ext cx="7992888" cy="1143000"/>
          </a:xfrm>
        </p:spPr>
        <p:txBody>
          <a:bodyPr>
            <a:normAutofit/>
          </a:bodyPr>
          <a:lstStyle/>
          <a:p>
            <a:r>
              <a:rPr lang="en-GB" sz="2800" b="1" dirty="0"/>
              <a:t>The Effects of Publication Bias on Hegemonic Discourses of Gender</a:t>
            </a:r>
            <a:endParaRPr lang="en-GB" sz="2800" cap="none" dirty="0">
              <a:solidFill>
                <a:schemeClr val="accent1"/>
              </a:solidFill>
            </a:endParaRPr>
          </a:p>
        </p:txBody>
      </p:sp>
      <p:pic>
        <p:nvPicPr>
          <p:cNvPr id="6" name="Picture 5"/>
          <p:cNvPicPr/>
          <p:nvPr/>
        </p:nvPicPr>
        <p:blipFill rotWithShape="1">
          <a:blip r:embed="rId6" cstate="print"/>
          <a:srcRect l="25715" t="42551" r="25094" b="10108"/>
          <a:stretch/>
        </p:blipFill>
        <p:spPr>
          <a:xfrm>
            <a:off x="3347864" y="3501008"/>
            <a:ext cx="4536433" cy="2439888"/>
          </a:xfrm>
          <a:prstGeom prst="rect">
            <a:avLst/>
          </a:prstGeom>
        </p:spPr>
      </p:pic>
      <p:sp>
        <p:nvSpPr>
          <p:cNvPr id="7" name="TextBox 6"/>
          <p:cNvSpPr txBox="1"/>
          <p:nvPr/>
        </p:nvSpPr>
        <p:spPr>
          <a:xfrm>
            <a:off x="3535152" y="6021288"/>
            <a:ext cx="4277208" cy="492443"/>
          </a:xfrm>
          <a:prstGeom prst="rect">
            <a:avLst/>
          </a:prstGeom>
          <a:noFill/>
        </p:spPr>
        <p:txBody>
          <a:bodyPr wrap="square" rtlCol="0">
            <a:spAutoFit/>
          </a:bodyPr>
          <a:lstStyle/>
          <a:p>
            <a:pPr algn="ctr"/>
            <a:r>
              <a:rPr lang="pt-PT" sz="1300" dirty="0"/>
              <a:t>(</a:t>
            </a:r>
            <a:r>
              <a:rPr lang="pt-PT" sz="1300" dirty="0" err="1"/>
              <a:t>see</a:t>
            </a:r>
            <a:r>
              <a:rPr lang="pt-PT" sz="1300" dirty="0"/>
              <a:t> </a:t>
            </a:r>
            <a:r>
              <a:rPr lang="pt-PT" sz="1300" dirty="0" err="1"/>
              <a:t>McCabe</a:t>
            </a:r>
            <a:r>
              <a:rPr lang="pt-PT" sz="1300" dirty="0"/>
              <a:t> </a:t>
            </a:r>
            <a:r>
              <a:rPr lang="pt-PT" sz="1300" dirty="0" err="1"/>
              <a:t>and</a:t>
            </a:r>
            <a:r>
              <a:rPr lang="pt-PT" sz="1300" dirty="0"/>
              <a:t> Castel, 2008; </a:t>
            </a:r>
            <a:br>
              <a:rPr lang="pt-PT" sz="1300" dirty="0"/>
            </a:br>
            <a:r>
              <a:rPr lang="pt-PT" sz="1300" dirty="0">
                <a:hlinkClick r:id="rId7"/>
              </a:rPr>
              <a:t>http://neomam.com/interactive/13reasons/</a:t>
            </a:r>
            <a:r>
              <a:rPr lang="pt-PT" sz="1300" dirty="0"/>
              <a:t>) </a:t>
            </a:r>
          </a:p>
        </p:txBody>
      </p:sp>
      <p:pic>
        <p:nvPicPr>
          <p:cNvPr id="2" name="Audio 1">
            <a:hlinkClick r:id="" action="ppaction://media"/>
            <a:extLst>
              <a:ext uri="{FF2B5EF4-FFF2-40B4-BE49-F238E27FC236}">
                <a16:creationId xmlns:a16="http://schemas.microsoft.com/office/drawing/2014/main" id="{C2C0347C-1CB6-416F-95D4-13F689E59B1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034824095"/>
      </p:ext>
    </p:extLst>
  </p:cSld>
  <p:clrMapOvr>
    <a:masterClrMapping/>
  </p:clrMapOvr>
  <mc:AlternateContent xmlns:mc="http://schemas.openxmlformats.org/markup-compatibility/2006" xmlns:p14="http://schemas.microsoft.com/office/powerpoint/2010/main">
    <mc:Choice Requires="p14">
      <p:transition spd="slow" p14:dur="2000" advTm="32300"/>
    </mc:Choice>
    <mc:Fallback xmlns="">
      <p:transition spd="slow" advTm="3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348880"/>
            <a:ext cx="6984776" cy="2053590"/>
          </a:xfrm>
        </p:spPr>
        <p:txBody>
          <a:bodyPr>
            <a:normAutofit/>
          </a:bodyPr>
          <a:lstStyle/>
          <a:p>
            <a:r>
              <a:rPr lang="en-GB" sz="2700" dirty="0"/>
              <a:t>Social and Political Effects of Scientific Research</a:t>
            </a:r>
          </a:p>
        </p:txBody>
      </p:sp>
      <p:pic>
        <p:nvPicPr>
          <p:cNvPr id="3" name="Audio 2">
            <a:hlinkClick r:id="" action="ppaction://media"/>
            <a:extLst>
              <a:ext uri="{FF2B5EF4-FFF2-40B4-BE49-F238E27FC236}">
                <a16:creationId xmlns:a16="http://schemas.microsoft.com/office/drawing/2014/main" id="{E67FC2EA-4E0E-4263-B4FE-7F5B72DFAB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09860045"/>
      </p:ext>
    </p:extLst>
  </p:cSld>
  <p:clrMapOvr>
    <a:masterClrMapping/>
  </p:clrMapOvr>
  <mc:AlternateContent xmlns:mc="http://schemas.openxmlformats.org/markup-compatibility/2006" xmlns:p14="http://schemas.microsoft.com/office/powerpoint/2010/main">
    <mc:Choice Requires="p14">
      <p:transition spd="slow" p14:dur="2000" advTm="25935"/>
    </mc:Choice>
    <mc:Fallback xmlns="">
      <p:transition spd="slow" advTm="2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124744"/>
            <a:ext cx="8208912" cy="5616624"/>
          </a:xfrm>
        </p:spPr>
        <p:txBody>
          <a:bodyPr>
            <a:normAutofit fontScale="92500" lnSpcReduction="20000"/>
          </a:bodyPr>
          <a:lstStyle/>
          <a:p>
            <a:pPr marL="0" indent="0">
              <a:lnSpc>
                <a:spcPct val="140000"/>
              </a:lnSpc>
              <a:spcBef>
                <a:spcPts val="1800"/>
              </a:spcBef>
              <a:buNone/>
            </a:pPr>
            <a:r>
              <a:rPr lang="en-GB" sz="1800" dirty="0"/>
              <a:t>Although they suffer from significant empirical, methodological and conceptual problems which raise doubts about their results,</a:t>
            </a:r>
            <a:br>
              <a:rPr lang="en-GB" sz="1800" dirty="0"/>
            </a:br>
            <a:r>
              <a:rPr lang="en-GB" sz="1800" dirty="0"/>
              <a:t>scientific studies which claim to show that there </a:t>
            </a:r>
            <a:br>
              <a:rPr lang="en-GB" sz="1800" dirty="0"/>
            </a:br>
            <a:r>
              <a:rPr lang="en-GB" sz="1800" dirty="0"/>
              <a:t>exist ‘hardwired’ neurological sex differences </a:t>
            </a:r>
            <a:br>
              <a:rPr lang="en-GB" sz="1800" dirty="0"/>
            </a:br>
            <a:r>
              <a:rPr lang="en-GB" sz="1800" dirty="0"/>
              <a:t>receive considerable media coverage and exercise a</a:t>
            </a:r>
            <a:br>
              <a:rPr lang="en-GB" sz="1800" dirty="0"/>
            </a:br>
            <a:r>
              <a:rPr lang="en-GB" sz="1800" dirty="0"/>
              <a:t>growing influence over policy and practice (</a:t>
            </a:r>
            <a:r>
              <a:rPr lang="en-GB" sz="1800" dirty="0" err="1"/>
              <a:t>parti</a:t>
            </a:r>
            <a:r>
              <a:rPr lang="en-GB" sz="1800" dirty="0"/>
              <a:t>-</a:t>
            </a:r>
            <a:br>
              <a:rPr lang="en-GB" sz="1800" dirty="0"/>
            </a:br>
            <a:r>
              <a:rPr lang="en-GB" sz="1800" dirty="0" err="1"/>
              <a:t>cularly</a:t>
            </a:r>
            <a:r>
              <a:rPr lang="en-GB" sz="1800" dirty="0"/>
              <a:t> in education and business). </a:t>
            </a:r>
            <a:r>
              <a:rPr lang="en-GB" sz="1800" dirty="0">
                <a:solidFill>
                  <a:schemeClr val="accent1"/>
                </a:solidFill>
              </a:rPr>
              <a:t>(Fine 2010, </a:t>
            </a:r>
            <a:br>
              <a:rPr lang="en-GB" sz="1800" dirty="0">
                <a:solidFill>
                  <a:schemeClr val="accent1"/>
                </a:solidFill>
              </a:rPr>
            </a:br>
            <a:r>
              <a:rPr lang="en-GB" sz="1800" dirty="0">
                <a:solidFill>
                  <a:schemeClr val="accent1"/>
                </a:solidFill>
              </a:rPr>
              <a:t>2012; Jordan-Young, 2010)</a:t>
            </a:r>
          </a:p>
          <a:p>
            <a:pPr marL="0" indent="0">
              <a:lnSpc>
                <a:spcPct val="140000"/>
              </a:lnSpc>
              <a:spcBef>
                <a:spcPts val="1800"/>
              </a:spcBef>
              <a:buNone/>
            </a:pPr>
            <a:r>
              <a:rPr lang="en-US" sz="1800" dirty="0"/>
              <a:t>‘[Neurological explanations for inequality] </a:t>
            </a:r>
            <a:r>
              <a:rPr lang="en-US" sz="1800" dirty="0" err="1"/>
              <a:t>permi</a:t>
            </a:r>
            <a:r>
              <a:rPr lang="en-US" sz="1800" dirty="0"/>
              <a:t>[t] </a:t>
            </a:r>
            <a:br>
              <a:rPr lang="en-US" sz="1800" dirty="0"/>
            </a:br>
            <a:r>
              <a:rPr lang="en-US" sz="1800" dirty="0"/>
              <a:t>us to sit back and relax, with [their] seemingly neat</a:t>
            </a:r>
            <a:br>
              <a:rPr lang="en-US" sz="1800" dirty="0"/>
            </a:br>
            <a:r>
              <a:rPr lang="en-US" sz="1800" dirty="0"/>
              <a:t>explanation of our social structure and personal </a:t>
            </a:r>
            <a:br>
              <a:rPr lang="en-US" sz="1800" dirty="0"/>
            </a:br>
            <a:r>
              <a:rPr lang="en-US" sz="1800" dirty="0"/>
              <a:t>lives. The answer, ‘Oh, it’s the brain,’ offers a tidy</a:t>
            </a:r>
            <a:br>
              <a:rPr lang="en-US" sz="1800" dirty="0"/>
            </a:br>
            <a:r>
              <a:rPr lang="en-US" sz="1800" dirty="0"/>
              <a:t>justification for accepting the </a:t>
            </a:r>
            <a:r>
              <a:rPr lang="en-US" sz="1800" i="1" dirty="0"/>
              <a:t>status quo</a:t>
            </a:r>
            <a:r>
              <a:rPr lang="en-US" sz="1800" dirty="0"/>
              <a:t> with clear </a:t>
            </a:r>
            <a:br>
              <a:rPr lang="en-US" sz="1800" dirty="0"/>
            </a:br>
            <a:r>
              <a:rPr lang="en-US" sz="1800" dirty="0"/>
              <a:t>conscience.’ </a:t>
            </a:r>
            <a:r>
              <a:rPr lang="en-US" sz="1800" dirty="0">
                <a:solidFill>
                  <a:schemeClr val="accent1"/>
                </a:solidFill>
              </a:rPr>
              <a:t>(Fine, 2008) </a:t>
            </a:r>
            <a:r>
              <a:rPr lang="en-US" sz="2100" dirty="0"/>
              <a:t>	</a:t>
            </a:r>
          </a:p>
          <a:p>
            <a:pPr marL="0" indent="0" algn="ctr">
              <a:lnSpc>
                <a:spcPct val="140000"/>
              </a:lnSpc>
              <a:spcBef>
                <a:spcPts val="1800"/>
              </a:spcBef>
              <a:buNone/>
            </a:pPr>
            <a:r>
              <a:rPr lang="en-US" sz="1700" dirty="0"/>
              <a:t>(A similar phenomenon occurs in relation to ‘race’, for example in claims</a:t>
            </a:r>
            <a:br>
              <a:rPr lang="en-US" sz="1700" dirty="0"/>
            </a:br>
            <a:r>
              <a:rPr lang="en-US" sz="1700" dirty="0"/>
              <a:t>about IQ – see </a:t>
            </a:r>
            <a:r>
              <a:rPr lang="en-US" sz="1700" dirty="0" err="1">
                <a:solidFill>
                  <a:srgbClr val="C00000"/>
                </a:solidFill>
              </a:rPr>
              <a:t>Mirza</a:t>
            </a:r>
            <a:r>
              <a:rPr lang="en-US" sz="1700" dirty="0">
                <a:solidFill>
                  <a:srgbClr val="C00000"/>
                </a:solidFill>
              </a:rPr>
              <a:t>, 1998</a:t>
            </a:r>
            <a:r>
              <a:rPr lang="en-US" sz="1700" dirty="0"/>
              <a:t>)</a:t>
            </a:r>
          </a:p>
          <a:p>
            <a:pPr marL="0" indent="0">
              <a:lnSpc>
                <a:spcPct val="140000"/>
              </a:lnSpc>
              <a:spcBef>
                <a:spcPts val="1800"/>
              </a:spcBef>
              <a:buNone/>
            </a:pPr>
            <a:endParaRPr lang="en-US" dirty="0"/>
          </a:p>
        </p:txBody>
      </p:sp>
      <p:sp>
        <p:nvSpPr>
          <p:cNvPr id="4" name="Title 1"/>
          <p:cNvSpPr>
            <a:spLocks noGrp="1"/>
          </p:cNvSpPr>
          <p:nvPr>
            <p:ph type="title"/>
          </p:nvPr>
        </p:nvSpPr>
        <p:spPr>
          <a:xfrm>
            <a:off x="416442" y="44624"/>
            <a:ext cx="8260014" cy="864096"/>
          </a:xfrm>
        </p:spPr>
        <p:txBody>
          <a:bodyPr>
            <a:normAutofit/>
          </a:bodyPr>
          <a:lstStyle/>
          <a:p>
            <a:r>
              <a:rPr lang="en-GB" sz="2600" b="1" dirty="0"/>
              <a:t>The Growth of Modern ‘</a:t>
            </a:r>
            <a:r>
              <a:rPr lang="en-GB" sz="2600" b="1" dirty="0" err="1"/>
              <a:t>Neurosexism</a:t>
            </a:r>
            <a:r>
              <a:rPr lang="en-GB" sz="2600" b="1" dirty="0"/>
              <a:t>’</a:t>
            </a:r>
            <a:endParaRPr lang="en-GB" sz="2600" cap="none" dirty="0">
              <a:solidFill>
                <a:schemeClr val="accent1"/>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1700808"/>
            <a:ext cx="2994093" cy="3888432"/>
          </a:xfrm>
          <a:prstGeom prst="rect">
            <a:avLst/>
          </a:prstGeom>
        </p:spPr>
      </p:pic>
      <p:pic>
        <p:nvPicPr>
          <p:cNvPr id="2" name="Audio 1">
            <a:hlinkClick r:id="" action="ppaction://media"/>
            <a:extLst>
              <a:ext uri="{FF2B5EF4-FFF2-40B4-BE49-F238E27FC236}">
                <a16:creationId xmlns:a16="http://schemas.microsoft.com/office/drawing/2014/main" id="{EB9A19F0-ECFA-4988-B172-A4AA4E1179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331006448"/>
      </p:ext>
    </p:extLst>
  </p:cSld>
  <p:clrMapOvr>
    <a:masterClrMapping/>
  </p:clrMapOvr>
  <mc:AlternateContent xmlns:mc="http://schemas.openxmlformats.org/markup-compatibility/2006" xmlns:p14="http://schemas.microsoft.com/office/powerpoint/2010/main">
    <mc:Choice Requires="p14">
      <p:transition spd="slow" p14:dur="2000" advTm="18134"/>
    </mc:Choice>
    <mc:Fallback xmlns="">
      <p:transition spd="slow" advTm="1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95536" y="1484784"/>
            <a:ext cx="8280920" cy="5472608"/>
          </a:xfrm>
        </p:spPr>
        <p:txBody>
          <a:bodyPr>
            <a:normAutofit fontScale="62500" lnSpcReduction="20000"/>
          </a:bodyPr>
          <a:lstStyle/>
          <a:p>
            <a:pPr marL="0" indent="0">
              <a:lnSpc>
                <a:spcPct val="130000"/>
              </a:lnSpc>
              <a:spcBef>
                <a:spcPts val="3000"/>
              </a:spcBef>
            </a:pPr>
            <a:r>
              <a:rPr lang="en-GB" dirty="0"/>
              <a:t> </a:t>
            </a:r>
            <a:r>
              <a:rPr lang="en-GB" sz="2900" dirty="0"/>
              <a:t>Historically, science played a key role in </a:t>
            </a:r>
            <a:r>
              <a:rPr lang="en-GB" sz="2900" b="1" dirty="0">
                <a:solidFill>
                  <a:schemeClr val="accent1"/>
                </a:solidFill>
              </a:rPr>
              <a:t>reifying,</a:t>
            </a:r>
            <a:r>
              <a:rPr lang="en-GB" sz="2900" dirty="0"/>
              <a:t> reproducing and legitimating social inequalities. </a:t>
            </a:r>
            <a:r>
              <a:rPr lang="en-GB" sz="2900" dirty="0">
                <a:solidFill>
                  <a:schemeClr val="accent1"/>
                </a:solidFill>
              </a:rPr>
              <a:t>(</a:t>
            </a:r>
            <a:r>
              <a:rPr lang="en-GB" sz="2900" dirty="0" err="1">
                <a:solidFill>
                  <a:schemeClr val="accent1"/>
                </a:solidFill>
              </a:rPr>
              <a:t>Fausto</a:t>
            </a:r>
            <a:r>
              <a:rPr lang="en-GB" sz="2900" dirty="0">
                <a:solidFill>
                  <a:schemeClr val="accent1"/>
                </a:solidFill>
              </a:rPr>
              <a:t>-Sterling, 1992; Fine, 2010; Jacobus </a:t>
            </a:r>
            <a:r>
              <a:rPr lang="en-GB" sz="2900" i="1" dirty="0">
                <a:solidFill>
                  <a:schemeClr val="accent1"/>
                </a:solidFill>
              </a:rPr>
              <a:t>et </a:t>
            </a:r>
            <a:r>
              <a:rPr lang="en-GB" sz="2900" dirty="0">
                <a:solidFill>
                  <a:schemeClr val="accent1"/>
                </a:solidFill>
              </a:rPr>
              <a:t>al, 1990; Martin, 1992; </a:t>
            </a:r>
            <a:r>
              <a:rPr lang="en-GB" sz="2900" dirty="0" err="1">
                <a:solidFill>
                  <a:schemeClr val="accent1"/>
                </a:solidFill>
              </a:rPr>
              <a:t>Stepan</a:t>
            </a:r>
            <a:r>
              <a:rPr lang="en-GB" sz="2900" dirty="0">
                <a:solidFill>
                  <a:schemeClr val="accent1"/>
                </a:solidFill>
              </a:rPr>
              <a:t>, 1986)</a:t>
            </a:r>
          </a:p>
          <a:p>
            <a:pPr marL="324000" lvl="1" indent="0">
              <a:lnSpc>
                <a:spcPct val="130000"/>
              </a:lnSpc>
              <a:spcBef>
                <a:spcPts val="1200"/>
              </a:spcBef>
            </a:pPr>
            <a:r>
              <a:rPr lang="en-GB" sz="2600" dirty="0"/>
              <a:t> </a:t>
            </a:r>
            <a:r>
              <a:rPr lang="en-GB" sz="2700" dirty="0">
                <a:solidFill>
                  <a:schemeClr val="accent1"/>
                </a:solidFill>
              </a:rPr>
              <a:t>Gender</a:t>
            </a:r>
            <a:r>
              <a:rPr lang="en-GB" sz="2700" dirty="0"/>
              <a:t>: e.g. in Victorian Britain, scientists researched women’s brains to demonstrate their inferiority; studies of the uterus and of women’s psychological states used to argue that they should not be educated, vote or lead active public lives. </a:t>
            </a:r>
          </a:p>
          <a:p>
            <a:pPr marL="324000" lvl="1" indent="0">
              <a:lnSpc>
                <a:spcPct val="130000"/>
              </a:lnSpc>
              <a:spcBef>
                <a:spcPts val="600"/>
              </a:spcBef>
            </a:pPr>
            <a:r>
              <a:rPr lang="en-GB" sz="2700" dirty="0"/>
              <a:t> </a:t>
            </a:r>
            <a:r>
              <a:rPr lang="en-GB" sz="2700" dirty="0">
                <a:solidFill>
                  <a:schemeClr val="accent1"/>
                </a:solidFill>
              </a:rPr>
              <a:t>‘Race’</a:t>
            </a:r>
            <a:r>
              <a:rPr lang="en-GB" sz="2700" dirty="0"/>
              <a:t>: e.g. studies of brains and bodies sought to demonstrate black people’s greater closeness to primates and hence less ‘evolved’ nature relative to white people </a:t>
            </a:r>
            <a:r>
              <a:rPr lang="en-GB" sz="2700" dirty="0">
                <a:sym typeface="Wingdings" pitchFamily="2" charset="2"/>
              </a:rPr>
              <a:t> this made it possible to legitimate colonialism, slavery, racial segregation, etc.</a:t>
            </a:r>
          </a:p>
          <a:p>
            <a:pPr marL="324000" lvl="1" indent="0">
              <a:lnSpc>
                <a:spcPct val="130000"/>
              </a:lnSpc>
              <a:spcBef>
                <a:spcPts val="600"/>
              </a:spcBef>
            </a:pPr>
            <a:r>
              <a:rPr lang="en-GB" sz="2700" dirty="0"/>
              <a:t> similar uses of science in relation to sexuality, class, etc.</a:t>
            </a:r>
          </a:p>
          <a:p>
            <a:pPr marL="0" indent="0">
              <a:lnSpc>
                <a:spcPct val="130000"/>
              </a:lnSpc>
              <a:spcBef>
                <a:spcPts val="1800"/>
              </a:spcBef>
            </a:pPr>
            <a:r>
              <a:rPr lang="en-GB" sz="2900" dirty="0"/>
              <a:t> In contemporary Western societies, this emphasis on the brain as </a:t>
            </a:r>
            <a:br>
              <a:rPr lang="en-GB" sz="2900" dirty="0"/>
            </a:br>
            <a:r>
              <a:rPr lang="en-GB" sz="2900" dirty="0"/>
              <a:t>site and evidence of difference, and hence as a justification for </a:t>
            </a:r>
            <a:r>
              <a:rPr lang="en-GB" sz="2900" dirty="0" err="1"/>
              <a:t>inequa</a:t>
            </a:r>
            <a:r>
              <a:rPr lang="en-GB" sz="2900" dirty="0"/>
              <a:t>-</a:t>
            </a:r>
            <a:br>
              <a:rPr lang="en-GB" sz="2900" dirty="0"/>
            </a:br>
            <a:r>
              <a:rPr lang="en-GB" sz="2900" dirty="0" err="1"/>
              <a:t>lity</a:t>
            </a:r>
            <a:r>
              <a:rPr lang="en-GB" sz="2900" dirty="0"/>
              <a:t>, is still present. </a:t>
            </a:r>
            <a:r>
              <a:rPr lang="en-GB" sz="2900" dirty="0">
                <a:solidFill>
                  <a:schemeClr val="accent1"/>
                </a:solidFill>
              </a:rPr>
              <a:t>(Fine, 2010; Jordan-Young, 2010; </a:t>
            </a:r>
            <a:r>
              <a:rPr lang="en-GB" sz="2900" dirty="0" err="1">
                <a:solidFill>
                  <a:schemeClr val="accent1"/>
                </a:solidFill>
              </a:rPr>
              <a:t>Mirza</a:t>
            </a:r>
            <a:r>
              <a:rPr lang="en-GB" sz="2900" dirty="0">
                <a:solidFill>
                  <a:schemeClr val="accent1"/>
                </a:solidFill>
              </a:rPr>
              <a:t>, 1998)</a:t>
            </a:r>
          </a:p>
          <a:p>
            <a:pPr marL="1440000" algn="r">
              <a:lnSpc>
                <a:spcPct val="120000"/>
              </a:lnSpc>
              <a:buNone/>
            </a:pPr>
            <a:r>
              <a:rPr lang="en-US" sz="2100" dirty="0"/>
              <a:t>	</a:t>
            </a:r>
            <a:endParaRPr lang="en-US" dirty="0"/>
          </a:p>
        </p:txBody>
      </p:sp>
      <p:sp>
        <p:nvSpPr>
          <p:cNvPr id="4" name="Title 1"/>
          <p:cNvSpPr>
            <a:spLocks noGrp="1"/>
          </p:cNvSpPr>
          <p:nvPr>
            <p:ph type="title"/>
          </p:nvPr>
        </p:nvSpPr>
        <p:spPr>
          <a:xfrm>
            <a:off x="416442" y="116632"/>
            <a:ext cx="8260014" cy="1143000"/>
          </a:xfrm>
        </p:spPr>
        <p:txBody>
          <a:bodyPr>
            <a:normAutofit/>
          </a:bodyPr>
          <a:lstStyle/>
          <a:p>
            <a:r>
              <a:rPr lang="en-GB" sz="2600" b="1" dirty="0"/>
              <a:t>Science and the (Re)Production of Social Inequalities</a:t>
            </a:r>
            <a:endParaRPr lang="en-GB" sz="2600" cap="none" dirty="0">
              <a:solidFill>
                <a:schemeClr val="accent1"/>
              </a:solidFill>
            </a:endParaRPr>
          </a:p>
        </p:txBody>
      </p:sp>
      <p:pic>
        <p:nvPicPr>
          <p:cNvPr id="2" name="Audio 1">
            <a:hlinkClick r:id="" action="ppaction://media"/>
            <a:extLst>
              <a:ext uri="{FF2B5EF4-FFF2-40B4-BE49-F238E27FC236}">
                <a16:creationId xmlns:a16="http://schemas.microsoft.com/office/drawing/2014/main" id="{E8FF2761-02FC-4CC3-83C7-D840ADEC68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465636629"/>
      </p:ext>
    </p:extLst>
  </p:cSld>
  <p:clrMapOvr>
    <a:masterClrMapping/>
  </p:clrMapOvr>
  <mc:AlternateContent xmlns:mc="http://schemas.openxmlformats.org/markup-compatibility/2006" xmlns:p14="http://schemas.microsoft.com/office/powerpoint/2010/main">
    <mc:Choice Requires="p14">
      <p:transition spd="slow" p14:dur="2000" advTm="53700"/>
    </mc:Choice>
    <mc:Fallback xmlns="">
      <p:transition spd="slow" advTm="5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4207" y="1556792"/>
            <a:ext cx="6082917" cy="653458"/>
          </a:xfrm>
          <a:prstGeom prst="rect">
            <a:avLst/>
          </a:prstGeom>
        </p:spPr>
        <p:txBody>
          <a:bodyPr vert="horz" anchor="b">
            <a:norm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r>
              <a:rPr lang="en-GB" sz="3300" dirty="0">
                <a:solidFill>
                  <a:schemeClr val="tx1"/>
                </a:solidFill>
              </a:rPr>
              <a:t>Gender and science:</a:t>
            </a:r>
          </a:p>
        </p:txBody>
      </p:sp>
      <p:sp>
        <p:nvSpPr>
          <p:cNvPr id="8" name="Subtitle 2"/>
          <p:cNvSpPr txBox="1">
            <a:spLocks/>
          </p:cNvSpPr>
          <p:nvPr/>
        </p:nvSpPr>
        <p:spPr>
          <a:xfrm>
            <a:off x="2243297" y="2466412"/>
            <a:ext cx="6624736" cy="2664296"/>
          </a:xfrm>
          <a:prstGeom prst="rect">
            <a:avLst/>
          </a:prstGeom>
        </p:spPr>
        <p:txBody>
          <a:bodyPr vert="horz">
            <a:normAutofit/>
          </a:bodyPr>
          <a:lstStyle>
            <a:lvl1pPr marL="0" indent="0" algn="l" rtl="0" eaLnBrk="1" latinLnBrk="0" hangingPunct="1">
              <a:spcBef>
                <a:spcPts val="600"/>
              </a:spcBef>
              <a:buClr>
                <a:schemeClr val="accent1"/>
              </a:buClr>
              <a:buSzPct val="70000"/>
              <a:buFont typeface="Wingdings"/>
              <a:buNone/>
              <a:defRPr kumimoji="0"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pPr algn="ctr">
              <a:lnSpc>
                <a:spcPct val="120000"/>
              </a:lnSpc>
              <a:spcAft>
                <a:spcPts val="1200"/>
              </a:spcAft>
            </a:pPr>
            <a:endParaRPr lang="en-GB" sz="200" dirty="0">
              <a:solidFill>
                <a:schemeClr val="accent1"/>
              </a:solidFill>
            </a:endParaRPr>
          </a:p>
          <a:p>
            <a:pPr algn="ctr">
              <a:lnSpc>
                <a:spcPct val="120000"/>
              </a:lnSpc>
              <a:spcBef>
                <a:spcPts val="0"/>
              </a:spcBef>
              <a:spcAft>
                <a:spcPts val="1800"/>
              </a:spcAft>
            </a:pPr>
            <a:r>
              <a:rPr lang="en-US" sz="2600" dirty="0">
                <a:solidFill>
                  <a:schemeClr val="accent1"/>
                </a:solidFill>
              </a:rPr>
              <a:t>Scientific Facts and </a:t>
            </a:r>
            <a:br>
              <a:rPr lang="en-US" sz="2600" dirty="0">
                <a:solidFill>
                  <a:schemeClr val="accent1"/>
                </a:solidFill>
              </a:rPr>
            </a:br>
            <a:r>
              <a:rPr lang="en-US" sz="2600" dirty="0">
                <a:solidFill>
                  <a:schemeClr val="accent1"/>
                </a:solidFill>
              </a:rPr>
              <a:t>Fictions of Gender</a:t>
            </a:r>
            <a:endParaRPr lang="en-GB" sz="2600" dirty="0">
              <a:solidFill>
                <a:schemeClr val="accent1"/>
              </a:solidFill>
            </a:endParaRPr>
          </a:p>
        </p:txBody>
      </p:sp>
      <p:pic>
        <p:nvPicPr>
          <p:cNvPr id="10" name="Audio 9">
            <a:hlinkClick r:id="" action="ppaction://media"/>
            <a:extLst>
              <a:ext uri="{FF2B5EF4-FFF2-40B4-BE49-F238E27FC236}">
                <a16:creationId xmlns:a16="http://schemas.microsoft.com/office/drawing/2014/main" id="{5F017F34-6346-4DC0-A157-31A05D9B3F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659"/>
    </mc:Choice>
    <mc:Fallback xmlns="">
      <p:transition spd="slow" advTm="85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239506"/>
            <a:ext cx="6984776" cy="2053590"/>
          </a:xfrm>
        </p:spPr>
        <p:txBody>
          <a:bodyPr>
            <a:normAutofit/>
          </a:bodyPr>
          <a:lstStyle/>
          <a:p>
            <a:r>
              <a:rPr lang="en-GB" sz="2700" dirty="0"/>
              <a:t>The Institutions and Protagonists of Science</a:t>
            </a:r>
          </a:p>
        </p:txBody>
      </p:sp>
      <p:pic>
        <p:nvPicPr>
          <p:cNvPr id="3" name="Audio 2">
            <a:hlinkClick r:id="" action="ppaction://media"/>
            <a:extLst>
              <a:ext uri="{FF2B5EF4-FFF2-40B4-BE49-F238E27FC236}">
                <a16:creationId xmlns:a16="http://schemas.microsoft.com/office/drawing/2014/main" id="{66A92E20-E0EF-4381-8BCD-5090D96E4E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17981946"/>
      </p:ext>
    </p:extLst>
  </p:cSld>
  <p:clrMapOvr>
    <a:masterClrMapping/>
  </p:clrMapOvr>
  <mc:AlternateContent xmlns:mc="http://schemas.openxmlformats.org/markup-compatibility/2006" xmlns:p14="http://schemas.microsoft.com/office/powerpoint/2010/main">
    <mc:Choice Requires="p14">
      <p:transition spd="slow" p14:dur="2000" advTm="12871"/>
    </mc:Choice>
    <mc:Fallback xmlns="">
      <p:transition spd="slow" advTm="1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95535" y="1396038"/>
            <a:ext cx="6336705" cy="2897058"/>
          </a:xfrm>
        </p:spPr>
        <p:txBody>
          <a:bodyPr>
            <a:normAutofit/>
          </a:bodyPr>
          <a:lstStyle/>
          <a:p>
            <a:pPr marL="0" indent="0">
              <a:lnSpc>
                <a:spcPct val="110000"/>
              </a:lnSpc>
              <a:spcBef>
                <a:spcPts val="1200"/>
              </a:spcBef>
            </a:pPr>
            <a:r>
              <a:rPr lang="en-GB" dirty="0"/>
              <a:t> </a:t>
            </a:r>
            <a:r>
              <a:rPr lang="en-GB" sz="1900" dirty="0"/>
              <a:t>For many decades, women were actively excluded from scientific work and scientific societies. </a:t>
            </a:r>
          </a:p>
          <a:p>
            <a:pPr marL="365760" lvl="1" indent="0">
              <a:lnSpc>
                <a:spcPct val="110000"/>
              </a:lnSpc>
              <a:spcBef>
                <a:spcPts val="600"/>
              </a:spcBef>
            </a:pPr>
            <a:r>
              <a:rPr lang="en-GB" sz="1700" dirty="0"/>
              <a:t> e.g. </a:t>
            </a:r>
            <a:r>
              <a:rPr lang="pt-PT" sz="1700" dirty="0"/>
              <a:t>Lise </a:t>
            </a:r>
            <a:r>
              <a:rPr lang="pt-PT" sz="1700" dirty="0" err="1"/>
              <a:t>Meitner</a:t>
            </a:r>
            <a:r>
              <a:rPr lang="pt-PT" sz="1700" dirty="0"/>
              <a:t> (1878 – 1968), </a:t>
            </a:r>
            <a:r>
              <a:rPr lang="pt-PT" sz="1700" dirty="0" err="1"/>
              <a:t>who</a:t>
            </a:r>
            <a:r>
              <a:rPr lang="pt-PT" sz="1700" dirty="0"/>
              <a:t> </a:t>
            </a:r>
            <a:r>
              <a:rPr lang="pt-PT" sz="1700" dirty="0" err="1"/>
              <a:t>played</a:t>
            </a:r>
            <a:r>
              <a:rPr lang="pt-PT" sz="1700" dirty="0"/>
              <a:t> a </a:t>
            </a:r>
            <a:r>
              <a:rPr lang="pt-PT" sz="1700" dirty="0" err="1"/>
              <a:t>leading</a:t>
            </a:r>
            <a:r>
              <a:rPr lang="pt-PT" sz="1700" dirty="0"/>
              <a:t> role in </a:t>
            </a:r>
            <a:r>
              <a:rPr lang="pt-PT" sz="1700" dirty="0" err="1"/>
              <a:t>the</a:t>
            </a:r>
            <a:r>
              <a:rPr lang="pt-PT" sz="1700" dirty="0"/>
              <a:t> </a:t>
            </a:r>
            <a:r>
              <a:rPr lang="pt-PT" sz="1700" dirty="0" err="1"/>
              <a:t>advancement</a:t>
            </a:r>
            <a:r>
              <a:rPr lang="pt-PT" sz="1700" dirty="0"/>
              <a:t> </a:t>
            </a:r>
            <a:r>
              <a:rPr lang="pt-PT" sz="1700" dirty="0" err="1"/>
              <a:t>of</a:t>
            </a:r>
            <a:r>
              <a:rPr lang="pt-PT" sz="1700" dirty="0"/>
              <a:t> </a:t>
            </a:r>
            <a:r>
              <a:rPr lang="pt-PT" sz="1700" dirty="0" err="1"/>
              <a:t>knowledge</a:t>
            </a:r>
            <a:r>
              <a:rPr lang="pt-PT" sz="1700" dirty="0"/>
              <a:t> </a:t>
            </a:r>
            <a:r>
              <a:rPr lang="pt-PT" sz="1700" dirty="0" err="1"/>
              <a:t>on</a:t>
            </a:r>
            <a:r>
              <a:rPr lang="pt-PT" sz="1700" dirty="0"/>
              <a:t> </a:t>
            </a:r>
            <a:r>
              <a:rPr lang="pt-PT" sz="1700" dirty="0" err="1"/>
              <a:t>radioactivity</a:t>
            </a:r>
            <a:r>
              <a:rPr lang="pt-PT" sz="1700" dirty="0"/>
              <a:t> </a:t>
            </a:r>
            <a:r>
              <a:rPr lang="pt-PT" sz="1700" dirty="0" err="1"/>
              <a:t>and</a:t>
            </a:r>
            <a:r>
              <a:rPr lang="pt-PT" sz="1700" dirty="0"/>
              <a:t> nuclear </a:t>
            </a:r>
            <a:r>
              <a:rPr lang="pt-PT" sz="1700" dirty="0" err="1"/>
              <a:t>fission</a:t>
            </a:r>
            <a:r>
              <a:rPr lang="pt-PT" sz="1700" dirty="0"/>
              <a:t>, </a:t>
            </a:r>
            <a:r>
              <a:rPr lang="pt-PT" sz="1700" dirty="0" err="1"/>
              <a:t>was</a:t>
            </a:r>
            <a:r>
              <a:rPr lang="pt-PT" sz="1700" dirty="0"/>
              <a:t> </a:t>
            </a:r>
            <a:r>
              <a:rPr lang="pt-PT" sz="1700" dirty="0" err="1"/>
              <a:t>not</a:t>
            </a:r>
            <a:r>
              <a:rPr lang="pt-PT" sz="1700" dirty="0"/>
              <a:t> </a:t>
            </a:r>
            <a:r>
              <a:rPr lang="pt-PT" sz="1700" dirty="0" err="1"/>
              <a:t>allowed</a:t>
            </a:r>
            <a:r>
              <a:rPr lang="pt-PT" sz="1700" dirty="0"/>
              <a:t> to </a:t>
            </a:r>
            <a:r>
              <a:rPr lang="pt-PT" sz="1700" dirty="0" err="1"/>
              <a:t>enter</a:t>
            </a:r>
            <a:r>
              <a:rPr lang="pt-PT" sz="1700" dirty="0"/>
              <a:t> </a:t>
            </a:r>
            <a:r>
              <a:rPr lang="pt-PT" sz="1700" dirty="0" err="1"/>
              <a:t>the</a:t>
            </a:r>
            <a:r>
              <a:rPr lang="pt-PT" sz="1700" dirty="0"/>
              <a:t> </a:t>
            </a:r>
            <a:r>
              <a:rPr lang="pt-PT" sz="1700" dirty="0" err="1"/>
              <a:t>laboratories</a:t>
            </a:r>
            <a:r>
              <a:rPr lang="pt-PT" sz="1700" dirty="0"/>
              <a:t> </a:t>
            </a:r>
            <a:r>
              <a:rPr lang="pt-PT" sz="1700" dirty="0" err="1"/>
              <a:t>where</a:t>
            </a:r>
            <a:r>
              <a:rPr lang="pt-PT" sz="1700" dirty="0"/>
              <a:t> </a:t>
            </a:r>
            <a:r>
              <a:rPr lang="pt-PT" sz="1700" dirty="0" err="1"/>
              <a:t>the</a:t>
            </a:r>
            <a:r>
              <a:rPr lang="pt-PT" sz="1700" dirty="0"/>
              <a:t> male </a:t>
            </a:r>
            <a:r>
              <a:rPr lang="pt-PT" sz="1700" dirty="0" err="1"/>
              <a:t>students</a:t>
            </a:r>
            <a:r>
              <a:rPr lang="pt-PT" sz="1700" dirty="0"/>
              <a:t> </a:t>
            </a:r>
            <a:r>
              <a:rPr lang="pt-PT" sz="1700" dirty="0" err="1"/>
              <a:t>worked</a:t>
            </a:r>
            <a:r>
              <a:rPr lang="pt-PT" sz="1700" dirty="0"/>
              <a:t>; </a:t>
            </a:r>
            <a:r>
              <a:rPr lang="pt-PT" sz="1700" dirty="0" err="1"/>
              <a:t>she</a:t>
            </a:r>
            <a:r>
              <a:rPr lang="pt-PT" sz="1700" dirty="0"/>
              <a:t> </a:t>
            </a:r>
            <a:r>
              <a:rPr lang="pt-PT" sz="1700" dirty="0" err="1"/>
              <a:t>was</a:t>
            </a:r>
            <a:r>
              <a:rPr lang="pt-PT" sz="1700" dirty="0"/>
              <a:t> </a:t>
            </a:r>
            <a:r>
              <a:rPr lang="pt-PT" sz="1700" dirty="0" err="1"/>
              <a:t>forced</a:t>
            </a:r>
            <a:r>
              <a:rPr lang="pt-PT" sz="1700" dirty="0"/>
              <a:t> to </a:t>
            </a:r>
            <a:r>
              <a:rPr lang="pt-PT" sz="1700" dirty="0" err="1"/>
              <a:t>work</a:t>
            </a:r>
            <a:r>
              <a:rPr lang="pt-PT" sz="1700" dirty="0"/>
              <a:t> in a </a:t>
            </a:r>
            <a:r>
              <a:rPr lang="pt-PT" sz="1700" dirty="0" err="1"/>
              <a:t>shed</a:t>
            </a:r>
            <a:r>
              <a:rPr lang="pt-PT" sz="1700" dirty="0"/>
              <a:t> </a:t>
            </a:r>
            <a:r>
              <a:rPr lang="pt-PT" sz="1700" dirty="0" err="1"/>
              <a:t>outside</a:t>
            </a:r>
            <a:r>
              <a:rPr lang="pt-PT" sz="1700" dirty="0"/>
              <a:t>.</a:t>
            </a:r>
            <a:endParaRPr lang="en-GB" sz="1700" dirty="0"/>
          </a:p>
        </p:txBody>
      </p:sp>
      <p:sp>
        <p:nvSpPr>
          <p:cNvPr id="4" name="Title 1"/>
          <p:cNvSpPr>
            <a:spLocks noGrp="1"/>
          </p:cNvSpPr>
          <p:nvPr>
            <p:ph type="title"/>
          </p:nvPr>
        </p:nvSpPr>
        <p:spPr>
          <a:xfrm>
            <a:off x="323528" y="-171400"/>
            <a:ext cx="8280920" cy="1143000"/>
          </a:xfrm>
        </p:spPr>
        <p:txBody>
          <a:bodyPr>
            <a:normAutofit/>
          </a:bodyPr>
          <a:lstStyle/>
          <a:p>
            <a:r>
              <a:rPr lang="en-GB" sz="2600" b="1" dirty="0"/>
              <a:t>The Historical Erasure of Women Scientists</a:t>
            </a:r>
            <a:endParaRPr lang="en-GB" sz="2600" cap="none" dirty="0">
              <a:solidFill>
                <a:schemeClr val="accent1"/>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52" y="4055411"/>
            <a:ext cx="2304256" cy="2397925"/>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660232" y="1294656"/>
            <a:ext cx="1800200" cy="2633166"/>
          </a:xfrm>
          <a:prstGeom prst="rect">
            <a:avLst/>
          </a:prstGeom>
        </p:spPr>
      </p:pic>
      <p:sp>
        <p:nvSpPr>
          <p:cNvPr id="9" name="Content Placeholder 2"/>
          <p:cNvSpPr txBox="1">
            <a:spLocks/>
          </p:cNvSpPr>
          <p:nvPr/>
        </p:nvSpPr>
        <p:spPr>
          <a:xfrm>
            <a:off x="2915816" y="4055411"/>
            <a:ext cx="5760640" cy="2397925"/>
          </a:xfrm>
          <a:prstGeom prst="rect">
            <a:avLst/>
          </a:prstGeom>
        </p:spPr>
        <p:txBody>
          <a:bodyPr vert="horz">
            <a:normAutofit fontScale="850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nSpc>
                <a:spcPct val="120000"/>
              </a:lnSpc>
              <a:spcBef>
                <a:spcPts val="3000"/>
              </a:spcBef>
            </a:pPr>
            <a:r>
              <a:rPr lang="en-GB" sz="2200" dirty="0"/>
              <a:t> When they were able to overcome obstacles to make decisive contributions to award-winning scientific breakthroughs, their contributions were often not acknowledged or rewarded.   </a:t>
            </a:r>
          </a:p>
          <a:p>
            <a:pPr marL="365760" lvl="1" indent="0">
              <a:lnSpc>
                <a:spcPct val="120000"/>
              </a:lnSpc>
              <a:spcBef>
                <a:spcPts val="1200"/>
              </a:spcBef>
            </a:pPr>
            <a:r>
              <a:rPr lang="en-GB" sz="2000" dirty="0"/>
              <a:t> e.g. </a:t>
            </a:r>
            <a:r>
              <a:rPr lang="pt-PT" sz="2000" dirty="0" err="1"/>
              <a:t>Rosalind</a:t>
            </a:r>
            <a:r>
              <a:rPr lang="pt-PT" sz="2000" dirty="0"/>
              <a:t> Franklin (1920 – 1958), </a:t>
            </a:r>
            <a:r>
              <a:rPr lang="pt-PT" sz="2000" dirty="0" err="1"/>
              <a:t>who</a:t>
            </a:r>
            <a:r>
              <a:rPr lang="pt-PT" sz="2000" dirty="0"/>
              <a:t> </a:t>
            </a:r>
            <a:br>
              <a:rPr lang="pt-PT" sz="2000" dirty="0"/>
            </a:br>
            <a:r>
              <a:rPr lang="pt-PT" sz="2000" dirty="0" err="1"/>
              <a:t>played</a:t>
            </a:r>
            <a:r>
              <a:rPr lang="pt-PT" sz="2000" dirty="0"/>
              <a:t> a </a:t>
            </a:r>
            <a:r>
              <a:rPr lang="pt-PT" sz="2000" dirty="0" err="1"/>
              <a:t>decisive</a:t>
            </a:r>
            <a:r>
              <a:rPr lang="pt-PT" sz="2000" dirty="0"/>
              <a:t> role in </a:t>
            </a:r>
            <a:r>
              <a:rPr lang="pt-PT" sz="2000" dirty="0" err="1"/>
              <a:t>the</a:t>
            </a:r>
            <a:r>
              <a:rPr lang="pt-PT" sz="2000" dirty="0"/>
              <a:t> </a:t>
            </a:r>
            <a:r>
              <a:rPr lang="pt-PT" sz="2000" dirty="0" err="1"/>
              <a:t>discovery</a:t>
            </a:r>
            <a:r>
              <a:rPr lang="pt-PT" sz="2000" dirty="0"/>
              <a:t> </a:t>
            </a:r>
            <a:r>
              <a:rPr lang="pt-PT" sz="2000" dirty="0" err="1"/>
              <a:t>of</a:t>
            </a:r>
            <a:r>
              <a:rPr lang="pt-PT" sz="2000" dirty="0"/>
              <a:t> </a:t>
            </a:r>
            <a:r>
              <a:rPr lang="pt-PT" sz="2000" dirty="0" err="1"/>
              <a:t>the</a:t>
            </a:r>
            <a:r>
              <a:rPr lang="pt-PT" sz="2000" dirty="0"/>
              <a:t> </a:t>
            </a:r>
            <a:br>
              <a:rPr lang="pt-PT" sz="2000" dirty="0"/>
            </a:br>
            <a:r>
              <a:rPr lang="pt-PT" sz="2000" dirty="0"/>
              <a:t>‘</a:t>
            </a:r>
            <a:r>
              <a:rPr lang="pt-PT" sz="2000" dirty="0" err="1"/>
              <a:t>double</a:t>
            </a:r>
            <a:r>
              <a:rPr lang="pt-PT" sz="2000" dirty="0"/>
              <a:t> </a:t>
            </a:r>
            <a:r>
              <a:rPr lang="pt-PT" sz="2000" dirty="0" err="1"/>
              <a:t>helix</a:t>
            </a:r>
            <a:r>
              <a:rPr lang="pt-PT" sz="2000" dirty="0"/>
              <a:t>’ in DNA</a:t>
            </a:r>
            <a:endParaRPr lang="en-GB" sz="2000" dirty="0">
              <a:solidFill>
                <a:schemeClr val="accent1"/>
              </a:solidFill>
            </a:endParaRPr>
          </a:p>
        </p:txBody>
      </p:sp>
      <p:pic>
        <p:nvPicPr>
          <p:cNvPr id="6" name="Audio 5">
            <a:hlinkClick r:id="" action="ppaction://media"/>
            <a:extLst>
              <a:ext uri="{FF2B5EF4-FFF2-40B4-BE49-F238E27FC236}">
                <a16:creationId xmlns:a16="http://schemas.microsoft.com/office/drawing/2014/main" id="{C1CE5BBB-68BF-44EB-9426-F111C2D1A9A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76464319"/>
      </p:ext>
    </p:extLst>
  </p:cSld>
  <p:clrMapOvr>
    <a:masterClrMapping/>
  </p:clrMapOvr>
  <mc:AlternateContent xmlns:mc="http://schemas.openxmlformats.org/markup-compatibility/2006" xmlns:p14="http://schemas.microsoft.com/office/powerpoint/2010/main">
    <mc:Choice Requires="p14">
      <p:transition spd="slow" p14:dur="2000" advTm="14157"/>
    </mc:Choice>
    <mc:Fallback xmlns="">
      <p:transition spd="slow" advTm="1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95537" y="1124744"/>
            <a:ext cx="8309536" cy="5544616"/>
          </a:xfrm>
        </p:spPr>
        <p:txBody>
          <a:bodyPr>
            <a:normAutofit fontScale="77500" lnSpcReduction="20000"/>
          </a:bodyPr>
          <a:lstStyle/>
          <a:p>
            <a:pPr marL="0" indent="0">
              <a:lnSpc>
                <a:spcPct val="120000"/>
              </a:lnSpc>
              <a:buSzPct val="80000"/>
            </a:pPr>
            <a:r>
              <a:rPr lang="en-GB" dirty="0"/>
              <a:t> Female and male scientists are portrayed differently in the media</a:t>
            </a:r>
          </a:p>
          <a:p>
            <a:pPr marL="468000" lvl="1">
              <a:lnSpc>
                <a:spcPct val="120000"/>
              </a:lnSpc>
              <a:spcBef>
                <a:spcPts val="1200"/>
              </a:spcBef>
            </a:pPr>
            <a:r>
              <a:rPr lang="en-US" dirty="0"/>
              <a:t>Men much more often cited as expert scientific sources than women: 5 men quoted for every 1 woman. </a:t>
            </a:r>
          </a:p>
          <a:p>
            <a:pPr marL="468000" lvl="1">
              <a:lnSpc>
                <a:spcPct val="120000"/>
              </a:lnSpc>
              <a:spcBef>
                <a:spcPts val="600"/>
              </a:spcBef>
            </a:pPr>
            <a:r>
              <a:rPr lang="en-US" dirty="0"/>
              <a:t>Journalists more likely to comment on appearance</a:t>
            </a:r>
            <a:br>
              <a:rPr lang="en-US" dirty="0"/>
            </a:br>
            <a:r>
              <a:rPr lang="en-US" dirty="0"/>
              <a:t>when writing about women: 50% of the profiles of</a:t>
            </a:r>
            <a:br>
              <a:rPr lang="en-US" dirty="0"/>
            </a:br>
            <a:r>
              <a:rPr lang="en-US" dirty="0"/>
              <a:t>female scientists mentioned clothing, physique or </a:t>
            </a:r>
            <a:br>
              <a:rPr lang="en-US" dirty="0"/>
            </a:br>
            <a:r>
              <a:rPr lang="en-US" dirty="0"/>
              <a:t>hairstyle; 20% for male scientists</a:t>
            </a:r>
            <a:r>
              <a:rPr lang="pt-PT" dirty="0"/>
              <a:t>.</a:t>
            </a:r>
          </a:p>
          <a:p>
            <a:pPr marL="468000" lvl="1">
              <a:lnSpc>
                <a:spcPct val="120000"/>
              </a:lnSpc>
              <a:spcBef>
                <a:spcPts val="600"/>
              </a:spcBef>
            </a:pPr>
            <a:r>
              <a:rPr lang="en-US" dirty="0"/>
              <a:t>Many descriptions of women imply a contradiction </a:t>
            </a:r>
            <a:br>
              <a:rPr lang="en-US" dirty="0"/>
            </a:br>
            <a:r>
              <a:rPr lang="en-US" dirty="0"/>
              <a:t>between being a ‘real woman’ and a ‘real scientist’. </a:t>
            </a:r>
            <a:br>
              <a:rPr lang="en-US" dirty="0"/>
            </a:br>
            <a:r>
              <a:rPr lang="en-US" dirty="0"/>
              <a:t>Women in Science, Technology, Engineering and </a:t>
            </a:r>
            <a:br>
              <a:rPr lang="en-US" dirty="0"/>
            </a:br>
            <a:r>
              <a:rPr lang="en-US" dirty="0"/>
              <a:t>Mathematics (STEM) who are seen as conforming to </a:t>
            </a:r>
            <a:br>
              <a:rPr lang="en-US" dirty="0"/>
            </a:br>
            <a:r>
              <a:rPr lang="en-US" dirty="0"/>
              <a:t>traditional stereotypes such as ‘the geek’ are </a:t>
            </a:r>
            <a:br>
              <a:rPr lang="en-US" dirty="0"/>
            </a:br>
            <a:r>
              <a:rPr lang="en-US" dirty="0"/>
              <a:t>sometimes implicitly presented as unfeminine. </a:t>
            </a:r>
            <a:br>
              <a:rPr lang="en-US" dirty="0"/>
            </a:br>
            <a:r>
              <a:rPr lang="en-US" dirty="0"/>
              <a:t>Alternatively, if they are ‘sexy’ and ‘glamorous’ their </a:t>
            </a:r>
            <a:br>
              <a:rPr lang="en-US" dirty="0"/>
            </a:br>
            <a:r>
              <a:rPr lang="en-US" dirty="0"/>
              <a:t>status as scientists may be thrown into question.</a:t>
            </a:r>
          </a:p>
          <a:p>
            <a:pPr marL="468000" lvl="1">
              <a:lnSpc>
                <a:spcPct val="120000"/>
              </a:lnSpc>
              <a:spcBef>
                <a:spcPts val="600"/>
              </a:spcBef>
            </a:pPr>
            <a:r>
              <a:rPr lang="en-US" dirty="0"/>
              <a:t>Interviews with scientists show the negative </a:t>
            </a:r>
            <a:br>
              <a:rPr lang="en-US" dirty="0"/>
            </a:br>
            <a:r>
              <a:rPr lang="en-US" dirty="0"/>
              <a:t>impact of these gendered representations and the </a:t>
            </a:r>
            <a:br>
              <a:rPr lang="en-US" dirty="0"/>
            </a:br>
            <a:r>
              <a:rPr lang="en-US" dirty="0"/>
              <a:t>limited range of publicly available images of women </a:t>
            </a:r>
            <a:br>
              <a:rPr lang="en-US" dirty="0"/>
            </a:br>
            <a:r>
              <a:rPr lang="pt-PT" dirty="0" err="1"/>
              <a:t>scientists</a:t>
            </a:r>
            <a:r>
              <a:rPr lang="pt-PT" dirty="0"/>
              <a:t>.</a:t>
            </a:r>
            <a:r>
              <a:rPr lang="en-GB" dirty="0"/>
              <a:t> </a:t>
            </a:r>
            <a:r>
              <a:rPr lang="en-GB" dirty="0">
                <a:solidFill>
                  <a:schemeClr val="accent1"/>
                </a:solidFill>
              </a:rPr>
              <a:t>		</a:t>
            </a:r>
          </a:p>
          <a:p>
            <a:pPr marL="193680" lvl="1" indent="0">
              <a:lnSpc>
                <a:spcPct val="120000"/>
              </a:lnSpc>
              <a:spcBef>
                <a:spcPts val="600"/>
              </a:spcBef>
              <a:buNone/>
            </a:pPr>
            <a:r>
              <a:rPr lang="en-GB" dirty="0">
                <a:solidFill>
                  <a:schemeClr val="accent1"/>
                </a:solidFill>
              </a:rPr>
              <a:t>			</a:t>
            </a:r>
          </a:p>
        </p:txBody>
      </p:sp>
      <p:sp>
        <p:nvSpPr>
          <p:cNvPr id="4" name="Title 1"/>
          <p:cNvSpPr>
            <a:spLocks noGrp="1"/>
          </p:cNvSpPr>
          <p:nvPr>
            <p:ph type="title"/>
          </p:nvPr>
        </p:nvSpPr>
        <p:spPr>
          <a:xfrm>
            <a:off x="251520" y="131490"/>
            <a:ext cx="8496944" cy="705222"/>
          </a:xfrm>
        </p:spPr>
        <p:txBody>
          <a:bodyPr>
            <a:normAutofit/>
          </a:bodyPr>
          <a:lstStyle/>
          <a:p>
            <a:r>
              <a:rPr lang="en-GB" sz="2500" b="1" dirty="0"/>
              <a:t>Gender Discrimination in Contemporary Science</a:t>
            </a:r>
            <a:endParaRPr lang="en-GB" sz="2500" cap="none" dirty="0">
              <a:solidFill>
                <a:schemeClr val="accent1"/>
              </a:solidFill>
            </a:endParaRP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27559" y="2006373"/>
            <a:ext cx="2548897" cy="4590979"/>
          </a:xfrm>
          <a:prstGeom prst="rect">
            <a:avLst/>
          </a:prstGeom>
        </p:spPr>
      </p:pic>
      <p:sp>
        <p:nvSpPr>
          <p:cNvPr id="6" name="Rectangle 5"/>
          <p:cNvSpPr/>
          <p:nvPr/>
        </p:nvSpPr>
        <p:spPr>
          <a:xfrm>
            <a:off x="2771800" y="6126033"/>
            <a:ext cx="2704587" cy="424732"/>
          </a:xfrm>
          <a:prstGeom prst="rect">
            <a:avLst/>
          </a:prstGeom>
        </p:spPr>
        <p:txBody>
          <a:bodyPr wrap="none">
            <a:spAutoFit/>
          </a:bodyPr>
          <a:lstStyle/>
          <a:p>
            <a:pPr marL="193680" lvl="1" indent="0">
              <a:lnSpc>
                <a:spcPct val="120000"/>
              </a:lnSpc>
              <a:spcBef>
                <a:spcPts val="600"/>
              </a:spcBef>
              <a:buNone/>
            </a:pPr>
            <a:r>
              <a:rPr lang="en-GB" dirty="0">
                <a:solidFill>
                  <a:schemeClr val="accent1"/>
                </a:solidFill>
              </a:rPr>
              <a:t>(</a:t>
            </a:r>
            <a:r>
              <a:rPr lang="en-GB" dirty="0" err="1">
                <a:solidFill>
                  <a:schemeClr val="accent1"/>
                </a:solidFill>
              </a:rPr>
              <a:t>Kitzinger</a:t>
            </a:r>
            <a:r>
              <a:rPr lang="en-GB" dirty="0">
                <a:solidFill>
                  <a:schemeClr val="accent1"/>
                </a:solidFill>
              </a:rPr>
              <a:t> </a:t>
            </a:r>
            <a:r>
              <a:rPr lang="en-GB" i="1" dirty="0">
                <a:solidFill>
                  <a:schemeClr val="accent1"/>
                </a:solidFill>
              </a:rPr>
              <a:t>et al</a:t>
            </a:r>
            <a:r>
              <a:rPr lang="en-GB" dirty="0">
                <a:solidFill>
                  <a:schemeClr val="accent1"/>
                </a:solidFill>
              </a:rPr>
              <a:t>, 2008)</a:t>
            </a:r>
          </a:p>
        </p:txBody>
      </p:sp>
      <p:pic>
        <p:nvPicPr>
          <p:cNvPr id="5" name="Audio 4">
            <a:hlinkClick r:id="" action="ppaction://media"/>
            <a:extLst>
              <a:ext uri="{FF2B5EF4-FFF2-40B4-BE49-F238E27FC236}">
                <a16:creationId xmlns:a16="http://schemas.microsoft.com/office/drawing/2014/main" id="{D796F223-0FE6-44DE-AF17-47A6DF3D616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899712441"/>
      </p:ext>
    </p:extLst>
  </p:cSld>
  <p:clrMapOvr>
    <a:masterClrMapping/>
  </p:clrMapOvr>
  <mc:AlternateContent xmlns:mc="http://schemas.openxmlformats.org/markup-compatibility/2006" xmlns:p14="http://schemas.microsoft.com/office/powerpoint/2010/main">
    <mc:Choice Requires="p14">
      <p:transition spd="slow" p14:dur="2000" advTm="16108"/>
    </mc:Choice>
    <mc:Fallback xmlns="">
      <p:transition spd="slow" advTm="16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1052736"/>
            <a:ext cx="8496944" cy="5661248"/>
          </a:xfrm>
        </p:spPr>
        <p:txBody>
          <a:bodyPr>
            <a:noAutofit/>
          </a:bodyPr>
          <a:lstStyle/>
          <a:p>
            <a:pPr marL="0" indent="0">
              <a:lnSpc>
                <a:spcPct val="130000"/>
              </a:lnSpc>
              <a:spcBef>
                <a:spcPts val="3000"/>
              </a:spcBef>
              <a:buSzPct val="80000"/>
            </a:pPr>
            <a:r>
              <a:rPr lang="en-GB" sz="1800" dirty="0"/>
              <a:t> As a result, female and male scientists are seen and treated differently:</a:t>
            </a:r>
          </a:p>
          <a:p>
            <a:pPr marL="540000" lvl="1">
              <a:lnSpc>
                <a:spcPct val="110000"/>
              </a:lnSpc>
              <a:spcBef>
                <a:spcPts val="800"/>
              </a:spcBef>
            </a:pPr>
            <a:r>
              <a:rPr lang="en-GB" sz="1600" dirty="0"/>
              <a:t> </a:t>
            </a:r>
            <a:r>
              <a:rPr lang="en-GB" sz="1800" dirty="0"/>
              <a:t>“Women scientists 'distract men, fall in love with them and cry when criticised,' says Nobel Prize winner Tim Hunt” (2015)</a:t>
            </a:r>
          </a:p>
          <a:p>
            <a:pPr marL="814320" lvl="2">
              <a:lnSpc>
                <a:spcPct val="110000"/>
              </a:lnSpc>
              <a:spcBef>
                <a:spcPts val="800"/>
              </a:spcBef>
            </a:pPr>
            <a:r>
              <a:rPr lang="pt-PT" sz="1400" dirty="0"/>
              <a:t>For a response, see this TEDx Talk: </a:t>
            </a:r>
            <a:r>
              <a:rPr lang="pt-PT" sz="1400" dirty="0">
                <a:hlinkClick r:id="rId6"/>
              </a:rPr>
              <a:t>https://www.youtube.com/watch?v=ZEgqJe2QxAo</a:t>
            </a:r>
            <a:r>
              <a:rPr lang="pt-PT" sz="1400" dirty="0"/>
              <a:t> </a:t>
            </a:r>
          </a:p>
          <a:p>
            <a:pPr marL="631440" lvl="2" indent="0">
              <a:lnSpc>
                <a:spcPct val="110000"/>
              </a:lnSpc>
              <a:spcBef>
                <a:spcPts val="800"/>
              </a:spcBef>
              <a:buNone/>
            </a:pPr>
            <a:endParaRPr lang="en-US" sz="800" dirty="0"/>
          </a:p>
          <a:p>
            <a:pPr marL="540000" lvl="1">
              <a:lnSpc>
                <a:spcPct val="125000"/>
              </a:lnSpc>
              <a:spcBef>
                <a:spcPts val="800"/>
              </a:spcBef>
            </a:pPr>
            <a:r>
              <a:rPr lang="en-US" sz="1800" dirty="0"/>
              <a:t>A very recent study by </a:t>
            </a:r>
            <a:r>
              <a:rPr lang="en-US" sz="1800" dirty="0">
                <a:solidFill>
                  <a:schemeClr val="accent1"/>
                </a:solidFill>
              </a:rPr>
              <a:t>Moss-</a:t>
            </a:r>
            <a:r>
              <a:rPr lang="en-US" sz="1800" dirty="0" err="1">
                <a:solidFill>
                  <a:schemeClr val="accent1"/>
                </a:solidFill>
              </a:rPr>
              <a:t>Racusin</a:t>
            </a:r>
            <a:r>
              <a:rPr lang="en-US" sz="1800" dirty="0">
                <a:solidFill>
                  <a:schemeClr val="accent1"/>
                </a:solidFill>
              </a:rPr>
              <a:t> </a:t>
            </a:r>
            <a:r>
              <a:rPr lang="en-US" sz="1800" i="1" dirty="0">
                <a:solidFill>
                  <a:schemeClr val="accent1"/>
                </a:solidFill>
              </a:rPr>
              <a:t>et al </a:t>
            </a:r>
            <a:r>
              <a:rPr lang="en-US" sz="1800" dirty="0">
                <a:solidFill>
                  <a:schemeClr val="accent1"/>
                </a:solidFill>
              </a:rPr>
              <a:t>(2012) </a:t>
            </a:r>
            <a:r>
              <a:rPr lang="en-US" sz="1800" dirty="0"/>
              <a:t>demonstrated that </a:t>
            </a:r>
            <a:r>
              <a:rPr lang="en-US" sz="1800" b="1" dirty="0"/>
              <a:t>both male and female </a:t>
            </a:r>
            <a:r>
              <a:rPr lang="en-US" sz="1800" dirty="0"/>
              <a:t>science faculty’s </a:t>
            </a:r>
            <a:r>
              <a:rPr lang="en-US" sz="1800" b="1" dirty="0"/>
              <a:t>assessment of applicants is shaped by gender bias</a:t>
            </a:r>
            <a:r>
              <a:rPr lang="en-US" sz="1800" dirty="0"/>
              <a:t>:</a:t>
            </a:r>
          </a:p>
          <a:p>
            <a:pPr lvl="2">
              <a:lnSpc>
                <a:spcPct val="125000"/>
              </a:lnSpc>
            </a:pPr>
            <a:r>
              <a:rPr lang="en-US" dirty="0"/>
              <a:t>Male candidate rated as </a:t>
            </a:r>
            <a:r>
              <a:rPr lang="en-US" b="1" dirty="0"/>
              <a:t>more </a:t>
            </a:r>
            <a:br>
              <a:rPr lang="en-US" b="1" dirty="0"/>
            </a:br>
            <a:r>
              <a:rPr lang="en-US" b="1" dirty="0"/>
              <a:t>competent and </a:t>
            </a:r>
            <a:r>
              <a:rPr lang="en-US" b="1" dirty="0" err="1"/>
              <a:t>hireable</a:t>
            </a:r>
            <a:r>
              <a:rPr lang="en-US" b="1" dirty="0"/>
              <a:t> </a:t>
            </a:r>
            <a:br>
              <a:rPr lang="en-US" b="1" dirty="0"/>
            </a:br>
            <a:r>
              <a:rPr lang="en-US" dirty="0"/>
              <a:t>and offered a </a:t>
            </a:r>
            <a:r>
              <a:rPr lang="en-US" b="1" dirty="0"/>
              <a:t>higher star-</a:t>
            </a:r>
            <a:br>
              <a:rPr lang="en-US" b="1" dirty="0"/>
            </a:br>
            <a:r>
              <a:rPr lang="en-US" b="1" dirty="0"/>
              <a:t>ting salary </a:t>
            </a:r>
            <a:r>
              <a:rPr lang="en-US" dirty="0"/>
              <a:t>(14% higher) and </a:t>
            </a:r>
            <a:br>
              <a:rPr lang="en-US" dirty="0"/>
            </a:br>
            <a:r>
              <a:rPr lang="en-US" b="1" dirty="0"/>
              <a:t>more career mentoring </a:t>
            </a:r>
          </a:p>
          <a:p>
            <a:pPr lvl="2">
              <a:lnSpc>
                <a:spcPct val="125000"/>
              </a:lnSpc>
            </a:pPr>
            <a:r>
              <a:rPr lang="en-US" dirty="0"/>
              <a:t>Female candidate rated as </a:t>
            </a:r>
            <a:br>
              <a:rPr lang="en-US" dirty="0"/>
            </a:br>
            <a:r>
              <a:rPr lang="en-US" b="1" dirty="0"/>
              <a:t>more likeable</a:t>
            </a:r>
          </a:p>
        </p:txBody>
      </p:sp>
      <p:sp>
        <p:nvSpPr>
          <p:cNvPr id="4" name="Title 1"/>
          <p:cNvSpPr>
            <a:spLocks noGrp="1"/>
          </p:cNvSpPr>
          <p:nvPr>
            <p:ph type="title"/>
          </p:nvPr>
        </p:nvSpPr>
        <p:spPr>
          <a:xfrm>
            <a:off x="251520" y="-243408"/>
            <a:ext cx="8568952" cy="1143000"/>
          </a:xfrm>
        </p:spPr>
        <p:txBody>
          <a:bodyPr>
            <a:normAutofit/>
          </a:bodyPr>
          <a:lstStyle/>
          <a:p>
            <a:r>
              <a:rPr lang="en-GB" sz="2500" b="1" dirty="0"/>
              <a:t>Gender Discrimination in Contemporary Science</a:t>
            </a:r>
            <a:endParaRPr lang="en-GB" sz="2500" cap="none" dirty="0">
              <a:solidFill>
                <a:schemeClr val="accent1"/>
              </a:soli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3645024"/>
            <a:ext cx="4077358" cy="2952328"/>
          </a:xfrm>
          <a:prstGeom prst="rect">
            <a:avLst/>
          </a:prstGeom>
        </p:spPr>
      </p:pic>
      <p:pic>
        <p:nvPicPr>
          <p:cNvPr id="5" name="Audio 4">
            <a:hlinkClick r:id="" action="ppaction://media"/>
            <a:extLst>
              <a:ext uri="{FF2B5EF4-FFF2-40B4-BE49-F238E27FC236}">
                <a16:creationId xmlns:a16="http://schemas.microsoft.com/office/drawing/2014/main" id="{6A02D5DD-9424-4DCA-8D43-1A8B8721758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878723785"/>
      </p:ext>
    </p:extLst>
  </p:cSld>
  <p:clrMapOvr>
    <a:masterClrMapping/>
  </p:clrMapOvr>
  <mc:AlternateContent xmlns:mc="http://schemas.openxmlformats.org/markup-compatibility/2006" xmlns:p14="http://schemas.microsoft.com/office/powerpoint/2010/main">
    <mc:Choice Requires="p14">
      <p:transition spd="slow" p14:dur="2000" advTm="47813"/>
    </mc:Choice>
    <mc:Fallback xmlns="">
      <p:transition spd="slow" advTm="4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i.eecs.umich.edu/people/conway/TSsuccesses/FtM/BenBarres2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1124744"/>
            <a:ext cx="2908547" cy="36724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dia-cache-ec0.pinimg.com/236x/06/fd/e9/06fde948076f58eabfc76558d71573ab.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612364" y="1122310"/>
            <a:ext cx="2920076" cy="367484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323528" y="1124744"/>
            <a:ext cx="8352928" cy="5661248"/>
          </a:xfrm>
        </p:spPr>
        <p:txBody>
          <a:bodyPr>
            <a:noAutofit/>
          </a:bodyPr>
          <a:lstStyle/>
          <a:p>
            <a:pPr marL="0" indent="0">
              <a:lnSpc>
                <a:spcPct val="130000"/>
              </a:lnSpc>
              <a:spcBef>
                <a:spcPts val="3000"/>
              </a:spcBef>
              <a:buSzPct val="80000"/>
            </a:pPr>
            <a:r>
              <a:rPr lang="en-GB" sz="1800" dirty="0"/>
              <a:t> Female and male scientists are treated </a:t>
            </a:r>
            <a:r>
              <a:rPr lang="en-GB" sz="1800" dirty="0" err="1"/>
              <a:t>diffe</a:t>
            </a:r>
            <a:r>
              <a:rPr lang="en-GB" sz="1800" dirty="0"/>
              <a:t>-</a:t>
            </a:r>
            <a:br>
              <a:rPr lang="en-GB" sz="1800" dirty="0"/>
            </a:br>
            <a:r>
              <a:rPr lang="en-GB" sz="1800" dirty="0" err="1"/>
              <a:t>rently</a:t>
            </a:r>
            <a:r>
              <a:rPr lang="en-GB" sz="1800" dirty="0"/>
              <a:t> (continued)</a:t>
            </a:r>
          </a:p>
          <a:p>
            <a:pPr marL="169200" lvl="1" indent="0">
              <a:lnSpc>
                <a:spcPct val="110000"/>
              </a:lnSpc>
              <a:spcBef>
                <a:spcPts val="1200"/>
              </a:spcBef>
              <a:buNone/>
            </a:pPr>
            <a:r>
              <a:rPr lang="en-US" sz="1600" dirty="0"/>
              <a:t>Clear evidence for the continued existence of gen-</a:t>
            </a:r>
            <a:br>
              <a:rPr lang="en-US" sz="1600" dirty="0"/>
            </a:br>
            <a:r>
              <a:rPr lang="en-US" sz="1600" dirty="0"/>
              <a:t>der bias in science is provided, for example, by the </a:t>
            </a:r>
            <a:br>
              <a:rPr lang="en-US" sz="1600" dirty="0"/>
            </a:br>
            <a:r>
              <a:rPr lang="en-US" sz="1600" dirty="0"/>
              <a:t>experience of neurobiologist </a:t>
            </a:r>
            <a:r>
              <a:rPr lang="pt-PT" sz="1600" dirty="0">
                <a:solidFill>
                  <a:schemeClr val="accent1"/>
                </a:solidFill>
              </a:rPr>
              <a:t>Ben Barres (2006)</a:t>
            </a:r>
            <a:r>
              <a:rPr lang="en-US" sz="1600" dirty="0"/>
              <a:t>, a </a:t>
            </a:r>
            <a:br>
              <a:rPr lang="en-US" sz="1600" dirty="0"/>
            </a:br>
            <a:r>
              <a:rPr lang="en-US" sz="1600" dirty="0"/>
              <a:t>trans man.</a:t>
            </a:r>
          </a:p>
          <a:p>
            <a:pPr marL="169200" lvl="1" indent="0">
              <a:lnSpc>
                <a:spcPct val="110000"/>
              </a:lnSpc>
              <a:spcBef>
                <a:spcPts val="1200"/>
              </a:spcBef>
              <a:buNone/>
            </a:pPr>
            <a:r>
              <a:rPr lang="pt-PT" sz="1700" dirty="0"/>
              <a:t>In </a:t>
            </a:r>
            <a:r>
              <a:rPr lang="pt-PT" sz="1700" dirty="0" err="1"/>
              <a:t>an</a:t>
            </a:r>
            <a:r>
              <a:rPr lang="pt-PT" sz="1700" dirty="0"/>
              <a:t> </a:t>
            </a:r>
            <a:r>
              <a:rPr lang="pt-PT" sz="1700" dirty="0" err="1"/>
              <a:t>article</a:t>
            </a:r>
            <a:r>
              <a:rPr lang="pt-PT" sz="1700" dirty="0"/>
              <a:t> </a:t>
            </a:r>
            <a:r>
              <a:rPr lang="pt-PT" sz="1700" dirty="0" err="1"/>
              <a:t>published</a:t>
            </a:r>
            <a:r>
              <a:rPr lang="pt-PT" sz="1700" dirty="0"/>
              <a:t> in </a:t>
            </a:r>
            <a:r>
              <a:rPr lang="pt-PT" sz="1700" i="1" dirty="0" err="1"/>
              <a:t>Nature</a:t>
            </a:r>
            <a:r>
              <a:rPr lang="pt-PT" sz="1700" i="1" dirty="0"/>
              <a:t> </a:t>
            </a:r>
            <a:r>
              <a:rPr lang="pt-PT" sz="1700" dirty="0"/>
              <a:t>(</a:t>
            </a:r>
            <a:r>
              <a:rPr lang="pt-PT" sz="1700" dirty="0" err="1"/>
              <a:t>written</a:t>
            </a:r>
            <a:r>
              <a:rPr lang="pt-PT" sz="1700" dirty="0"/>
              <a:t> in </a:t>
            </a:r>
            <a:r>
              <a:rPr lang="pt-PT" sz="1700" dirty="0" err="1"/>
              <a:t>res</a:t>
            </a:r>
            <a:r>
              <a:rPr lang="pt-PT" sz="1700" dirty="0"/>
              <a:t>-</a:t>
            </a:r>
            <a:br>
              <a:rPr lang="pt-PT" sz="1700" dirty="0"/>
            </a:br>
            <a:r>
              <a:rPr lang="pt-PT" sz="1700" dirty="0" err="1"/>
              <a:t>ponse</a:t>
            </a:r>
            <a:r>
              <a:rPr lang="pt-PT" sz="1700" dirty="0"/>
              <a:t> to </a:t>
            </a:r>
            <a:r>
              <a:rPr lang="pt-PT" sz="1700" dirty="0" err="1"/>
              <a:t>Larry</a:t>
            </a:r>
            <a:r>
              <a:rPr lang="pt-PT" sz="1700" dirty="0"/>
              <a:t> </a:t>
            </a:r>
            <a:r>
              <a:rPr lang="pt-PT" sz="1700" dirty="0" err="1"/>
              <a:t>Summers</a:t>
            </a:r>
            <a:r>
              <a:rPr lang="pt-PT" sz="1700" dirty="0"/>
              <a:t>’ (2005) </a:t>
            </a:r>
            <a:r>
              <a:rPr lang="pt-PT" sz="1700" dirty="0" err="1"/>
              <a:t>polemic</a:t>
            </a:r>
            <a:r>
              <a:rPr lang="pt-PT" sz="1700" dirty="0"/>
              <a:t> </a:t>
            </a:r>
            <a:r>
              <a:rPr lang="pt-PT" sz="1700" dirty="0" err="1"/>
              <a:t>claim</a:t>
            </a:r>
            <a:r>
              <a:rPr lang="pt-PT" sz="1700" dirty="0"/>
              <a:t> </a:t>
            </a:r>
            <a:br>
              <a:rPr lang="pt-PT" sz="1700" dirty="0"/>
            </a:br>
            <a:r>
              <a:rPr lang="pt-PT" sz="1700" dirty="0" err="1"/>
              <a:t>that</a:t>
            </a:r>
            <a:r>
              <a:rPr lang="pt-PT" sz="1700" dirty="0"/>
              <a:t> </a:t>
            </a:r>
            <a:r>
              <a:rPr lang="pt-PT" sz="1700" dirty="0" err="1"/>
              <a:t>women</a:t>
            </a:r>
            <a:r>
              <a:rPr lang="pt-PT" sz="1700" dirty="0"/>
              <a:t> are </a:t>
            </a:r>
            <a:r>
              <a:rPr lang="pt-PT" sz="1700" dirty="0" err="1"/>
              <a:t>naturally</a:t>
            </a:r>
            <a:r>
              <a:rPr lang="pt-PT" sz="1700" dirty="0"/>
              <a:t> </a:t>
            </a:r>
            <a:r>
              <a:rPr lang="pt-PT" sz="1700" dirty="0" err="1"/>
              <a:t>less</a:t>
            </a:r>
            <a:r>
              <a:rPr lang="pt-PT" sz="1700" dirty="0"/>
              <a:t> </a:t>
            </a:r>
            <a:r>
              <a:rPr lang="pt-PT" sz="1700" dirty="0" err="1"/>
              <a:t>talented</a:t>
            </a:r>
            <a:r>
              <a:rPr lang="pt-PT" sz="1700" dirty="0"/>
              <a:t> for </a:t>
            </a:r>
            <a:r>
              <a:rPr lang="pt-PT" sz="1700" dirty="0" err="1"/>
              <a:t>scien</a:t>
            </a:r>
            <a:r>
              <a:rPr lang="pt-PT" sz="1700" dirty="0"/>
              <a:t>-</a:t>
            </a:r>
            <a:br>
              <a:rPr lang="pt-PT" sz="1700" dirty="0"/>
            </a:br>
            <a:r>
              <a:rPr lang="pt-PT" sz="1700" dirty="0" err="1"/>
              <a:t>ce</a:t>
            </a:r>
            <a:r>
              <a:rPr lang="pt-PT" sz="1700" dirty="0"/>
              <a:t> </a:t>
            </a:r>
            <a:r>
              <a:rPr lang="pt-PT" sz="1700" dirty="0" err="1"/>
              <a:t>than</a:t>
            </a:r>
            <a:r>
              <a:rPr lang="pt-PT" sz="1700" dirty="0"/>
              <a:t> </a:t>
            </a:r>
            <a:r>
              <a:rPr lang="pt-PT" sz="1700" dirty="0" err="1"/>
              <a:t>men</a:t>
            </a:r>
            <a:r>
              <a:rPr lang="pt-PT" sz="1700" dirty="0"/>
              <a:t>), Barres</a:t>
            </a:r>
            <a:r>
              <a:rPr lang="pt-PT" sz="1700" dirty="0">
                <a:solidFill>
                  <a:schemeClr val="accent1"/>
                </a:solidFill>
              </a:rPr>
              <a:t> </a:t>
            </a:r>
            <a:r>
              <a:rPr lang="pt-PT" sz="1700" dirty="0" err="1"/>
              <a:t>reported</a:t>
            </a:r>
            <a:r>
              <a:rPr lang="pt-PT" sz="1700" dirty="0"/>
              <a:t> </a:t>
            </a:r>
            <a:r>
              <a:rPr lang="pt-PT" sz="1700" dirty="0" err="1"/>
              <a:t>being</a:t>
            </a:r>
            <a:r>
              <a:rPr lang="pt-PT" sz="1700" dirty="0"/>
              <a:t> </a:t>
            </a:r>
            <a:r>
              <a:rPr lang="pt-PT" sz="1700" dirty="0" err="1"/>
              <a:t>treated</a:t>
            </a:r>
            <a:r>
              <a:rPr lang="pt-PT" sz="1700" dirty="0"/>
              <a:t> </a:t>
            </a:r>
            <a:r>
              <a:rPr lang="pt-PT" sz="1700" dirty="0" err="1"/>
              <a:t>very</a:t>
            </a:r>
            <a:r>
              <a:rPr lang="pt-PT" sz="1700" dirty="0"/>
              <a:t> </a:t>
            </a:r>
            <a:br>
              <a:rPr lang="pt-PT" sz="1700" dirty="0"/>
            </a:br>
            <a:r>
              <a:rPr lang="pt-PT" sz="1700" dirty="0" err="1"/>
              <a:t>differently</a:t>
            </a:r>
            <a:r>
              <a:rPr lang="pt-PT" sz="1700" dirty="0"/>
              <a:t> </a:t>
            </a:r>
            <a:r>
              <a:rPr lang="pt-PT" sz="1700" dirty="0" err="1"/>
              <a:t>before</a:t>
            </a:r>
            <a:r>
              <a:rPr lang="pt-PT" sz="1700" dirty="0"/>
              <a:t> </a:t>
            </a:r>
            <a:r>
              <a:rPr lang="pt-PT" sz="1700" dirty="0" err="1"/>
              <a:t>and</a:t>
            </a:r>
            <a:r>
              <a:rPr lang="pt-PT" sz="1700" dirty="0"/>
              <a:t> </a:t>
            </a:r>
            <a:r>
              <a:rPr lang="pt-PT" sz="1700" dirty="0" err="1"/>
              <a:t>after</a:t>
            </a:r>
            <a:r>
              <a:rPr lang="pt-PT" sz="1700" dirty="0"/>
              <a:t> </a:t>
            </a:r>
            <a:r>
              <a:rPr lang="pt-PT" sz="1700" dirty="0" err="1"/>
              <a:t>transitioning</a:t>
            </a:r>
            <a:r>
              <a:rPr lang="pt-PT" sz="1700" dirty="0"/>
              <a:t>:</a:t>
            </a:r>
          </a:p>
          <a:p>
            <a:pPr marL="662400" lvl="2">
              <a:lnSpc>
                <a:spcPct val="110000"/>
              </a:lnSpc>
            </a:pPr>
            <a:r>
              <a:rPr lang="pt-PT" sz="1600" dirty="0"/>
              <a:t>as a </a:t>
            </a:r>
            <a:r>
              <a:rPr lang="pt-PT" sz="1600" dirty="0" err="1"/>
              <a:t>woman</a:t>
            </a:r>
            <a:r>
              <a:rPr lang="pt-PT" sz="1600" dirty="0"/>
              <a:t>: as </a:t>
            </a:r>
            <a:r>
              <a:rPr lang="pt-PT" sz="1600" dirty="0" err="1"/>
              <a:t>the</a:t>
            </a:r>
            <a:r>
              <a:rPr lang="pt-PT" sz="1600" dirty="0"/>
              <a:t> </a:t>
            </a:r>
            <a:r>
              <a:rPr lang="pt-PT" sz="1600" dirty="0" err="1"/>
              <a:t>only</a:t>
            </a:r>
            <a:r>
              <a:rPr lang="pt-PT" sz="1600" dirty="0"/>
              <a:t> </a:t>
            </a:r>
            <a:r>
              <a:rPr lang="pt-PT" sz="1600" dirty="0" err="1"/>
              <a:t>person</a:t>
            </a:r>
            <a:r>
              <a:rPr lang="pt-PT" sz="1600" dirty="0"/>
              <a:t> in </a:t>
            </a:r>
            <a:r>
              <a:rPr lang="pt-PT" sz="1600" dirty="0" err="1"/>
              <a:t>an</a:t>
            </a:r>
            <a:r>
              <a:rPr lang="pt-PT" sz="1600" dirty="0"/>
              <a:t> </a:t>
            </a:r>
            <a:r>
              <a:rPr lang="pt-PT" sz="1600" dirty="0" err="1"/>
              <a:t>almost</a:t>
            </a:r>
            <a:r>
              <a:rPr lang="pt-PT" sz="1600" dirty="0"/>
              <a:t> </a:t>
            </a:r>
            <a:br>
              <a:rPr lang="pt-PT" sz="1600" dirty="0"/>
            </a:br>
            <a:r>
              <a:rPr lang="pt-PT" sz="1600" dirty="0" err="1"/>
              <a:t>all</a:t>
            </a:r>
            <a:r>
              <a:rPr lang="pt-PT" sz="1600" dirty="0"/>
              <a:t>-male </a:t>
            </a:r>
            <a:r>
              <a:rPr lang="pt-PT" sz="1600" dirty="0" err="1"/>
              <a:t>class</a:t>
            </a:r>
            <a:r>
              <a:rPr lang="pt-PT" sz="1600" dirty="0"/>
              <a:t> to solve a </a:t>
            </a:r>
            <a:r>
              <a:rPr lang="pt-PT" sz="1600" dirty="0" err="1"/>
              <a:t>difficult</a:t>
            </a:r>
            <a:r>
              <a:rPr lang="pt-PT" sz="1600" dirty="0"/>
              <a:t> </a:t>
            </a:r>
            <a:r>
              <a:rPr lang="pt-PT" sz="1600" dirty="0" err="1"/>
              <a:t>problem</a:t>
            </a:r>
            <a:r>
              <a:rPr lang="pt-PT" sz="1600" dirty="0"/>
              <a:t>, </a:t>
            </a:r>
            <a:r>
              <a:rPr lang="pt-PT" sz="1600" dirty="0" err="1"/>
              <a:t>was</a:t>
            </a:r>
            <a:r>
              <a:rPr lang="pt-PT" sz="1600" dirty="0"/>
              <a:t> </a:t>
            </a:r>
            <a:r>
              <a:rPr lang="pt-PT" sz="1600" dirty="0" err="1"/>
              <a:t>told</a:t>
            </a:r>
            <a:r>
              <a:rPr lang="pt-PT" sz="1600" dirty="0"/>
              <a:t> </a:t>
            </a:r>
            <a:r>
              <a:rPr lang="pt-PT" sz="1600" dirty="0" err="1"/>
              <a:t>that</a:t>
            </a:r>
            <a:r>
              <a:rPr lang="pt-PT" sz="1600" dirty="0"/>
              <a:t> ‘</a:t>
            </a:r>
            <a:r>
              <a:rPr lang="pt-PT" sz="1600" dirty="0" err="1"/>
              <a:t>your</a:t>
            </a:r>
            <a:r>
              <a:rPr lang="pt-PT" sz="1600" dirty="0"/>
              <a:t> boyfriend must </a:t>
            </a:r>
            <a:r>
              <a:rPr lang="pt-PT" sz="1600" dirty="0" err="1"/>
              <a:t>have</a:t>
            </a:r>
            <a:r>
              <a:rPr lang="pt-PT" sz="1600" dirty="0"/>
              <a:t> </a:t>
            </a:r>
            <a:r>
              <a:rPr lang="pt-PT" sz="1600" dirty="0" err="1"/>
              <a:t>solved</a:t>
            </a:r>
            <a:r>
              <a:rPr lang="pt-PT" sz="1600" dirty="0"/>
              <a:t> </a:t>
            </a:r>
            <a:r>
              <a:rPr lang="pt-PT" sz="1600" dirty="0" err="1"/>
              <a:t>it</a:t>
            </a:r>
            <a:r>
              <a:rPr lang="pt-PT" sz="1600" dirty="0"/>
              <a:t> for </a:t>
            </a:r>
            <a:r>
              <a:rPr lang="pt-PT" sz="1600" dirty="0" err="1"/>
              <a:t>you</a:t>
            </a:r>
            <a:r>
              <a:rPr lang="pt-PT" sz="1600" dirty="0"/>
              <a:t>’; </a:t>
            </a:r>
            <a:r>
              <a:rPr lang="pt-PT" sz="1600" dirty="0" err="1"/>
              <a:t>lost</a:t>
            </a:r>
            <a:r>
              <a:rPr lang="pt-PT" sz="1600" dirty="0"/>
              <a:t> a </a:t>
            </a:r>
            <a:r>
              <a:rPr lang="pt-PT" sz="1600" dirty="0" err="1"/>
              <a:t>fellowship</a:t>
            </a:r>
            <a:r>
              <a:rPr lang="pt-PT" sz="1600" dirty="0"/>
              <a:t> to male </a:t>
            </a:r>
            <a:r>
              <a:rPr lang="pt-PT" sz="1600" dirty="0" err="1"/>
              <a:t>colleague</a:t>
            </a:r>
            <a:r>
              <a:rPr lang="pt-PT" sz="1600" dirty="0"/>
              <a:t> </a:t>
            </a:r>
            <a:r>
              <a:rPr lang="pt-PT" sz="1600" dirty="0" err="1"/>
              <a:t>despite</a:t>
            </a:r>
            <a:r>
              <a:rPr lang="pt-PT" sz="1600" dirty="0"/>
              <a:t> </a:t>
            </a:r>
            <a:r>
              <a:rPr lang="pt-PT" sz="1600" dirty="0" err="1"/>
              <a:t>being</a:t>
            </a:r>
            <a:r>
              <a:rPr lang="pt-PT" sz="1600" dirty="0"/>
              <a:t> </a:t>
            </a:r>
            <a:r>
              <a:rPr lang="pt-PT" sz="1600" dirty="0" err="1"/>
              <a:t>considered</a:t>
            </a:r>
            <a:r>
              <a:rPr lang="pt-PT" sz="1600" dirty="0"/>
              <a:t> to </a:t>
            </a:r>
            <a:r>
              <a:rPr lang="pt-PT" sz="1600" dirty="0" err="1"/>
              <a:t>have</a:t>
            </a:r>
            <a:r>
              <a:rPr lang="pt-PT" sz="1600" dirty="0"/>
              <a:t> a </a:t>
            </a:r>
            <a:r>
              <a:rPr lang="pt-PT" sz="1600" dirty="0" err="1"/>
              <a:t>much</a:t>
            </a:r>
            <a:r>
              <a:rPr lang="pt-PT" sz="1600" dirty="0"/>
              <a:t> </a:t>
            </a:r>
            <a:r>
              <a:rPr lang="pt-PT" sz="1600" dirty="0" err="1"/>
              <a:t>stronger</a:t>
            </a:r>
            <a:r>
              <a:rPr lang="pt-PT" sz="1600" dirty="0"/>
              <a:t> </a:t>
            </a:r>
            <a:r>
              <a:rPr lang="pt-PT" sz="1600" dirty="0" err="1"/>
              <a:t>application</a:t>
            </a:r>
            <a:endParaRPr lang="pt-PT" sz="1600" dirty="0"/>
          </a:p>
          <a:p>
            <a:pPr marL="662400" lvl="2">
              <a:lnSpc>
                <a:spcPct val="110000"/>
              </a:lnSpc>
            </a:pPr>
            <a:r>
              <a:rPr lang="pt-PT" sz="1600" dirty="0" err="1"/>
              <a:t>after</a:t>
            </a:r>
            <a:r>
              <a:rPr lang="pt-PT" sz="1600" dirty="0"/>
              <a:t> </a:t>
            </a:r>
            <a:r>
              <a:rPr lang="pt-PT" sz="1600" dirty="0" err="1"/>
              <a:t>transitioning</a:t>
            </a:r>
            <a:r>
              <a:rPr lang="pt-PT" sz="1600" dirty="0"/>
              <a:t>: </a:t>
            </a:r>
            <a:r>
              <a:rPr lang="pt-PT" sz="1600" dirty="0" err="1"/>
              <a:t>his</a:t>
            </a:r>
            <a:r>
              <a:rPr lang="pt-PT" sz="1600" dirty="0"/>
              <a:t> </a:t>
            </a:r>
            <a:r>
              <a:rPr lang="pt-PT" sz="1600" dirty="0" err="1"/>
              <a:t>work</a:t>
            </a:r>
            <a:r>
              <a:rPr lang="pt-PT" sz="1600" dirty="0"/>
              <a:t> </a:t>
            </a:r>
            <a:r>
              <a:rPr lang="pt-PT" sz="1600" dirty="0" err="1"/>
              <a:t>was</a:t>
            </a:r>
            <a:r>
              <a:rPr lang="pt-PT" sz="1600" dirty="0"/>
              <a:t> </a:t>
            </a:r>
            <a:r>
              <a:rPr lang="pt-PT" sz="1600" dirty="0" err="1"/>
              <a:t>described</a:t>
            </a:r>
            <a:r>
              <a:rPr lang="pt-PT" sz="1600" dirty="0"/>
              <a:t> as ‘</a:t>
            </a:r>
            <a:r>
              <a:rPr lang="pt-PT" sz="1600" dirty="0" err="1"/>
              <a:t>much</a:t>
            </a:r>
            <a:r>
              <a:rPr lang="pt-PT" sz="1600" dirty="0"/>
              <a:t> </a:t>
            </a:r>
            <a:r>
              <a:rPr lang="pt-PT" sz="1600" dirty="0" err="1"/>
              <a:t>better</a:t>
            </a:r>
            <a:r>
              <a:rPr lang="pt-PT" sz="1600" dirty="0"/>
              <a:t> </a:t>
            </a:r>
            <a:r>
              <a:rPr lang="pt-PT" sz="1600" dirty="0" err="1"/>
              <a:t>than</a:t>
            </a:r>
            <a:r>
              <a:rPr lang="pt-PT" sz="1600" dirty="0"/>
              <a:t> </a:t>
            </a:r>
            <a:r>
              <a:rPr lang="pt-PT" sz="1600" dirty="0" err="1"/>
              <a:t>his</a:t>
            </a:r>
            <a:r>
              <a:rPr lang="pt-PT" sz="1600" dirty="0"/>
              <a:t> </a:t>
            </a:r>
            <a:br>
              <a:rPr lang="pt-PT" sz="1600" dirty="0"/>
            </a:br>
            <a:r>
              <a:rPr lang="pt-PT" sz="1600" dirty="0" err="1"/>
              <a:t>sister’s</a:t>
            </a:r>
            <a:r>
              <a:rPr lang="pt-PT" sz="1600" dirty="0"/>
              <a:t>’; </a:t>
            </a:r>
            <a:r>
              <a:rPr lang="pt-PT" sz="1600" dirty="0" err="1"/>
              <a:t>treated</a:t>
            </a:r>
            <a:r>
              <a:rPr lang="pt-PT" sz="1600" dirty="0"/>
              <a:t> </a:t>
            </a:r>
            <a:r>
              <a:rPr lang="pt-PT" sz="1600" dirty="0" err="1"/>
              <a:t>with</a:t>
            </a:r>
            <a:r>
              <a:rPr lang="pt-PT" sz="1600" dirty="0"/>
              <a:t> </a:t>
            </a:r>
            <a:r>
              <a:rPr lang="pt-PT" sz="1600" dirty="0" err="1"/>
              <a:t>much</a:t>
            </a:r>
            <a:r>
              <a:rPr lang="pt-PT" sz="1600" dirty="0"/>
              <a:t> more </a:t>
            </a:r>
            <a:r>
              <a:rPr lang="pt-PT" sz="1600" dirty="0" err="1"/>
              <a:t>respect</a:t>
            </a:r>
            <a:r>
              <a:rPr lang="pt-PT" sz="1600" dirty="0"/>
              <a:t>; </a:t>
            </a:r>
            <a:r>
              <a:rPr lang="pt-PT" sz="1600" dirty="0" err="1"/>
              <a:t>not</a:t>
            </a:r>
            <a:r>
              <a:rPr lang="pt-PT" sz="1600" dirty="0"/>
              <a:t> </a:t>
            </a:r>
            <a:r>
              <a:rPr lang="pt-PT" sz="1600" dirty="0" err="1"/>
              <a:t>interrupted</a:t>
            </a:r>
            <a:r>
              <a:rPr lang="pt-PT" sz="1600" dirty="0"/>
              <a:t> </a:t>
            </a:r>
            <a:r>
              <a:rPr lang="pt-PT" sz="1600" dirty="0" err="1"/>
              <a:t>by</a:t>
            </a:r>
            <a:r>
              <a:rPr lang="pt-PT" sz="1600" dirty="0"/>
              <a:t> </a:t>
            </a:r>
            <a:r>
              <a:rPr lang="pt-PT" sz="1600" dirty="0" err="1"/>
              <a:t>other</a:t>
            </a:r>
            <a:r>
              <a:rPr lang="pt-PT" sz="1600" dirty="0"/>
              <a:t> </a:t>
            </a:r>
            <a:r>
              <a:rPr lang="pt-PT" sz="1600" dirty="0" err="1"/>
              <a:t>men</a:t>
            </a:r>
            <a:r>
              <a:rPr lang="pt-PT" sz="1600" dirty="0"/>
              <a:t>. </a:t>
            </a:r>
          </a:p>
        </p:txBody>
      </p:sp>
      <p:sp>
        <p:nvSpPr>
          <p:cNvPr id="4" name="Title 1"/>
          <p:cNvSpPr>
            <a:spLocks noGrp="1"/>
          </p:cNvSpPr>
          <p:nvPr>
            <p:ph type="title"/>
          </p:nvPr>
        </p:nvSpPr>
        <p:spPr>
          <a:xfrm>
            <a:off x="251520" y="-243408"/>
            <a:ext cx="8568952" cy="1143000"/>
          </a:xfrm>
        </p:spPr>
        <p:txBody>
          <a:bodyPr>
            <a:normAutofit/>
          </a:bodyPr>
          <a:lstStyle/>
          <a:p>
            <a:r>
              <a:rPr lang="en-GB" sz="2500" b="1" dirty="0"/>
              <a:t>Gender Discrimination in Contemporary Science</a:t>
            </a:r>
            <a:endParaRPr lang="en-GB" sz="2500" cap="none" dirty="0">
              <a:solidFill>
                <a:schemeClr val="accent1"/>
              </a:solidFill>
            </a:endParaRPr>
          </a:p>
        </p:txBody>
      </p:sp>
      <p:pic>
        <p:nvPicPr>
          <p:cNvPr id="2" name="Audio 1">
            <a:hlinkClick r:id="" action="ppaction://media"/>
            <a:extLst>
              <a:ext uri="{FF2B5EF4-FFF2-40B4-BE49-F238E27FC236}">
                <a16:creationId xmlns:a16="http://schemas.microsoft.com/office/drawing/2014/main" id="{A7C6E4A7-F945-46F7-A3BC-DA938B3E2EA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295801067"/>
      </p:ext>
    </p:extLst>
  </p:cSld>
  <p:clrMapOvr>
    <a:masterClrMapping/>
  </p:clrMapOvr>
  <mc:AlternateContent xmlns:mc="http://schemas.openxmlformats.org/markup-compatibility/2006" xmlns:p14="http://schemas.microsoft.com/office/powerpoint/2010/main">
    <mc:Choice Requires="p14">
      <p:transition spd="slow" p14:dur="2000" advTm="42038"/>
    </mc:Choice>
    <mc:Fallback xmlns="">
      <p:transition spd="slow" advTm="42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7544" y="1396038"/>
            <a:ext cx="8136904" cy="5273322"/>
          </a:xfrm>
        </p:spPr>
        <p:txBody>
          <a:bodyPr>
            <a:normAutofit/>
          </a:bodyPr>
          <a:lstStyle/>
          <a:p>
            <a:pPr marL="0" indent="0">
              <a:lnSpc>
                <a:spcPct val="120000"/>
              </a:lnSpc>
              <a:spcBef>
                <a:spcPts val="3000"/>
              </a:spcBef>
              <a:buSzPct val="80000"/>
            </a:pPr>
            <a:r>
              <a:rPr lang="en-GB" dirty="0"/>
              <a:t> All of the above contributes to produce what has been described as a </a:t>
            </a:r>
            <a:r>
              <a:rPr lang="en-GB" b="1" dirty="0">
                <a:solidFill>
                  <a:schemeClr val="accent1"/>
                </a:solidFill>
              </a:rPr>
              <a:t>‘leaky pipeline’</a:t>
            </a:r>
            <a:r>
              <a:rPr lang="en-GB" dirty="0">
                <a:solidFill>
                  <a:schemeClr val="accent1"/>
                </a:solidFill>
              </a:rPr>
              <a:t> </a:t>
            </a:r>
            <a:r>
              <a:rPr lang="en-GB" dirty="0"/>
              <a:t>effect</a:t>
            </a:r>
          </a:p>
          <a:p>
            <a:pPr marL="365760" lvl="1" indent="0">
              <a:spcBef>
                <a:spcPts val="1200"/>
              </a:spcBef>
              <a:buNone/>
            </a:pPr>
            <a:r>
              <a:rPr lang="en-GB" dirty="0">
                <a:solidFill>
                  <a:schemeClr val="accent1"/>
                </a:solidFill>
              </a:rPr>
              <a:t>	</a:t>
            </a:r>
          </a:p>
        </p:txBody>
      </p:sp>
      <p:sp>
        <p:nvSpPr>
          <p:cNvPr id="4" name="Title 1"/>
          <p:cNvSpPr>
            <a:spLocks noGrp="1"/>
          </p:cNvSpPr>
          <p:nvPr>
            <p:ph type="title"/>
          </p:nvPr>
        </p:nvSpPr>
        <p:spPr>
          <a:xfrm>
            <a:off x="251520" y="-90264"/>
            <a:ext cx="8568952" cy="1143000"/>
          </a:xfrm>
        </p:spPr>
        <p:txBody>
          <a:bodyPr>
            <a:normAutofit/>
          </a:bodyPr>
          <a:lstStyle/>
          <a:p>
            <a:r>
              <a:rPr lang="en-GB" sz="2500" b="1" dirty="0"/>
              <a:t>Gender Discrimination in Contemporary Science</a:t>
            </a:r>
            <a:endParaRPr lang="en-GB" sz="2500" cap="none" dirty="0">
              <a:solidFill>
                <a:schemeClr val="accent1"/>
              </a:solidFill>
            </a:endParaRP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9512" y="2708920"/>
            <a:ext cx="4273472" cy="3600400"/>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52984" y="2708920"/>
            <a:ext cx="4273472" cy="3600400"/>
          </a:xfrm>
          <a:prstGeom prst="rect">
            <a:avLst/>
          </a:prstGeom>
        </p:spPr>
      </p:pic>
      <p:pic>
        <p:nvPicPr>
          <p:cNvPr id="6" name="Audio 5">
            <a:hlinkClick r:id="" action="ppaction://media"/>
            <a:extLst>
              <a:ext uri="{FF2B5EF4-FFF2-40B4-BE49-F238E27FC236}">
                <a16:creationId xmlns:a16="http://schemas.microsoft.com/office/drawing/2014/main" id="{3BF06A58-91D1-4606-9FE0-5B2E3B7A4B5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996264967"/>
      </p:ext>
    </p:extLst>
  </p:cSld>
  <p:clrMapOvr>
    <a:masterClrMapping/>
  </p:clrMapOvr>
  <mc:AlternateContent xmlns:mc="http://schemas.openxmlformats.org/markup-compatibility/2006" xmlns:p14="http://schemas.microsoft.com/office/powerpoint/2010/main">
    <mc:Choice Requires="p14">
      <p:transition spd="slow" p14:dur="2000" advTm="30750"/>
    </mc:Choice>
    <mc:Fallback xmlns="">
      <p:transition spd="slow" advTm="3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988840"/>
            <a:ext cx="6984776" cy="2053590"/>
          </a:xfrm>
        </p:spPr>
        <p:txBody>
          <a:bodyPr>
            <a:normAutofit/>
          </a:bodyPr>
          <a:lstStyle/>
          <a:p>
            <a:r>
              <a:rPr lang="en-GB" sz="2700" dirty="0"/>
              <a:t>Changing Science</a:t>
            </a:r>
          </a:p>
        </p:txBody>
      </p:sp>
      <p:pic>
        <p:nvPicPr>
          <p:cNvPr id="3" name="Audio 2">
            <a:hlinkClick r:id="" action="ppaction://media"/>
            <a:extLst>
              <a:ext uri="{FF2B5EF4-FFF2-40B4-BE49-F238E27FC236}">
                <a16:creationId xmlns:a16="http://schemas.microsoft.com/office/drawing/2014/main" id="{0675F2ED-7C0E-49B7-A589-21D7600E2E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53652131"/>
      </p:ext>
    </p:extLst>
  </p:cSld>
  <p:clrMapOvr>
    <a:masterClrMapping/>
  </p:clrMapOvr>
  <mc:AlternateContent xmlns:mc="http://schemas.openxmlformats.org/markup-compatibility/2006" xmlns:p14="http://schemas.microsoft.com/office/powerpoint/2010/main">
    <mc:Choice Requires="p14">
      <p:transition spd="slow" p14:dur="2000" advTm="7223"/>
    </mc:Choice>
    <mc:Fallback xmlns="">
      <p:transition spd="slow" advTm="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387424"/>
            <a:ext cx="8568952" cy="1143000"/>
          </a:xfrm>
        </p:spPr>
        <p:txBody>
          <a:bodyPr>
            <a:normAutofit/>
          </a:bodyPr>
          <a:lstStyle/>
          <a:p>
            <a:r>
              <a:rPr lang="en-GB" sz="2500" b="1" dirty="0"/>
              <a:t>Campaigns to Encourage Women to Pursue STEM</a:t>
            </a:r>
            <a:endParaRPr lang="en-GB" sz="2500" cap="none" dirty="0">
              <a:solidFill>
                <a:schemeClr val="accent1"/>
              </a:solidFill>
            </a:endParaRPr>
          </a:p>
        </p:txBody>
      </p:sp>
      <p:sp>
        <p:nvSpPr>
          <p:cNvPr id="2" name="Rectangle 1"/>
          <p:cNvSpPr/>
          <p:nvPr/>
        </p:nvSpPr>
        <p:spPr>
          <a:xfrm>
            <a:off x="1763688" y="5867980"/>
            <a:ext cx="5544616" cy="369332"/>
          </a:xfrm>
          <a:prstGeom prst="rect">
            <a:avLst/>
          </a:prstGeom>
        </p:spPr>
        <p:txBody>
          <a:bodyPr wrap="square">
            <a:spAutoFit/>
          </a:bodyPr>
          <a:lstStyle/>
          <a:p>
            <a:r>
              <a:rPr lang="pt-PT" dirty="0">
                <a:hlinkClick r:id="rId6"/>
              </a:rPr>
              <a:t>https://www.youtube.com/watch?v=zj--FFzngUk</a:t>
            </a:r>
            <a:r>
              <a:rPr lang="pt-PT" dirty="0"/>
              <a:t> </a:t>
            </a:r>
          </a:p>
        </p:txBody>
      </p:sp>
      <p:pic>
        <p:nvPicPr>
          <p:cNvPr id="3" name="zj--FFzngUk"/>
          <p:cNvPicPr>
            <a:picLocks noRot="1" noChangeAspect="1"/>
          </p:cNvPicPr>
          <p:nvPr>
            <a:videoFile r:link="rId1"/>
          </p:nvPr>
        </p:nvPicPr>
        <p:blipFill>
          <a:blip r:embed="rId7"/>
          <a:stretch>
            <a:fillRect/>
          </a:stretch>
        </p:blipFill>
        <p:spPr>
          <a:xfrm>
            <a:off x="179512" y="908720"/>
            <a:ext cx="8423371" cy="4738146"/>
          </a:xfrm>
          <a:prstGeom prst="rect">
            <a:avLst/>
          </a:prstGeom>
        </p:spPr>
      </p:pic>
      <p:pic>
        <p:nvPicPr>
          <p:cNvPr id="5" name="Audio 4">
            <a:hlinkClick r:id="" action="ppaction://media"/>
            <a:extLst>
              <a:ext uri="{FF2B5EF4-FFF2-40B4-BE49-F238E27FC236}">
                <a16:creationId xmlns:a16="http://schemas.microsoft.com/office/drawing/2014/main" id="{D71ADACC-F3F5-4A2F-A2C1-41ECBF4F1D7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69148795"/>
      </p:ext>
    </p:extLst>
  </p:cSld>
  <p:clrMapOvr>
    <a:masterClrMapping/>
  </p:clrMapOvr>
  <mc:AlternateContent xmlns:mc="http://schemas.openxmlformats.org/markup-compatibility/2006" xmlns:p14="http://schemas.microsoft.com/office/powerpoint/2010/main">
    <mc:Choice Requires="p14">
      <p:transition spd="slow" p14:dur="2000" advTm="31164"/>
    </mc:Choice>
    <mc:Fallback xmlns="">
      <p:transition spd="slow" advTm="3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7504" y="299838"/>
            <a:ext cx="8610350" cy="6441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3553544" y="168024"/>
            <a:ext cx="3178696" cy="380656"/>
          </a:xfrm>
        </p:spPr>
        <p:txBody>
          <a:bodyPr>
            <a:noAutofit/>
          </a:bodyPr>
          <a:lstStyle/>
          <a:p>
            <a:pPr marL="0" indent="0">
              <a:buNone/>
            </a:pPr>
            <a:r>
              <a:rPr lang="pt-PT" sz="1700" dirty="0">
                <a:hlinkClick r:id="rId6"/>
              </a:rPr>
              <a:t>http://sciencegrrl.co.uk/about/</a:t>
            </a:r>
            <a:r>
              <a:rPr lang="pt-PT" sz="1700" dirty="0"/>
              <a:t> </a:t>
            </a:r>
          </a:p>
        </p:txBody>
      </p:sp>
      <p:pic>
        <p:nvPicPr>
          <p:cNvPr id="2" name="Audio 1">
            <a:hlinkClick r:id="" action="ppaction://media"/>
            <a:extLst>
              <a:ext uri="{FF2B5EF4-FFF2-40B4-BE49-F238E27FC236}">
                <a16:creationId xmlns:a16="http://schemas.microsoft.com/office/drawing/2014/main" id="{17163F4F-72AB-42FD-8B49-B42CFD181F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47850736"/>
      </p:ext>
    </p:extLst>
  </p:cSld>
  <p:clrMapOvr>
    <a:masterClrMapping/>
  </p:clrMapOvr>
  <mc:AlternateContent xmlns:mc="http://schemas.openxmlformats.org/markup-compatibility/2006" xmlns:p14="http://schemas.microsoft.com/office/powerpoint/2010/main">
    <mc:Choice Requires="p14">
      <p:transition spd="slow" p14:dur="2000" advTm="68706"/>
    </mc:Choice>
    <mc:Fallback xmlns="">
      <p:transition spd="slow" advTm="68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63286" y="1418253"/>
            <a:ext cx="7217228" cy="5323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611560" y="-27384"/>
            <a:ext cx="6984776" cy="1143000"/>
          </a:xfrm>
        </p:spPr>
        <p:txBody>
          <a:bodyPr>
            <a:normAutofit/>
          </a:bodyPr>
          <a:lstStyle/>
          <a:p>
            <a:r>
              <a:rPr lang="en-GB" sz="2500" b="1" dirty="0"/>
              <a:t>Science </a:t>
            </a:r>
            <a:r>
              <a:rPr lang="en-GB" sz="2500" b="1" dirty="0" err="1"/>
              <a:t>Grrl</a:t>
            </a:r>
            <a:r>
              <a:rPr lang="en-GB" sz="2500" b="1" dirty="0"/>
              <a:t>: The Effects of Gendered STEM Stereotypes</a:t>
            </a:r>
            <a:endParaRPr lang="en-GB" sz="2500" cap="none" dirty="0">
              <a:solidFill>
                <a:schemeClr val="accent1"/>
              </a:solidFill>
            </a:endParaRPr>
          </a:p>
        </p:txBody>
      </p:sp>
      <p:pic>
        <p:nvPicPr>
          <p:cNvPr id="717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688817" y="2852936"/>
            <a:ext cx="2059647" cy="235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99792" y="6237312"/>
            <a:ext cx="3528392" cy="338554"/>
          </a:xfrm>
          <a:prstGeom prst="rect">
            <a:avLst/>
          </a:prstGeom>
          <a:noFill/>
        </p:spPr>
        <p:txBody>
          <a:bodyPr wrap="square" rtlCol="0">
            <a:spAutoFit/>
          </a:bodyPr>
          <a:lstStyle/>
          <a:p>
            <a:r>
              <a:rPr lang="pt-PT" sz="1600" dirty="0">
                <a:solidFill>
                  <a:schemeClr val="accent1"/>
                </a:solidFill>
              </a:rPr>
              <a:t>(</a:t>
            </a:r>
            <a:r>
              <a:rPr lang="pt-PT" sz="1600" dirty="0" err="1">
                <a:solidFill>
                  <a:schemeClr val="accent1"/>
                </a:solidFill>
              </a:rPr>
              <a:t>Zecharia</a:t>
            </a:r>
            <a:r>
              <a:rPr lang="pt-PT" sz="1600" dirty="0">
                <a:solidFill>
                  <a:schemeClr val="accent1"/>
                </a:solidFill>
              </a:rPr>
              <a:t> </a:t>
            </a:r>
            <a:r>
              <a:rPr lang="pt-PT" sz="1600" i="1" dirty="0" err="1">
                <a:solidFill>
                  <a:schemeClr val="accent1"/>
                </a:solidFill>
              </a:rPr>
              <a:t>et</a:t>
            </a:r>
            <a:r>
              <a:rPr lang="pt-PT" sz="1600" i="1" dirty="0">
                <a:solidFill>
                  <a:schemeClr val="accent1"/>
                </a:solidFill>
              </a:rPr>
              <a:t> al</a:t>
            </a:r>
            <a:r>
              <a:rPr lang="pt-PT" sz="1600" dirty="0">
                <a:solidFill>
                  <a:schemeClr val="accent1"/>
                </a:solidFill>
              </a:rPr>
              <a:t>, 2013)</a:t>
            </a:r>
          </a:p>
        </p:txBody>
      </p:sp>
      <p:pic>
        <p:nvPicPr>
          <p:cNvPr id="2" name="Audio 1">
            <a:hlinkClick r:id="" action="ppaction://media"/>
            <a:extLst>
              <a:ext uri="{FF2B5EF4-FFF2-40B4-BE49-F238E27FC236}">
                <a16:creationId xmlns:a16="http://schemas.microsoft.com/office/drawing/2014/main" id="{C33F3C94-2277-4B02-84AB-683D17F114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57049056"/>
      </p:ext>
    </p:extLst>
  </p:cSld>
  <p:clrMapOvr>
    <a:masterClrMapping/>
  </p:clrMapOvr>
  <mc:AlternateContent xmlns:mc="http://schemas.openxmlformats.org/markup-compatibility/2006" xmlns:p14="http://schemas.microsoft.com/office/powerpoint/2010/main">
    <mc:Choice Requires="p14">
      <p:transition spd="slow" p14:dur="2000" advTm="5961"/>
    </mc:Choice>
    <mc:Fallback xmlns="">
      <p:transition spd="slow" advTm="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9552" y="1584176"/>
            <a:ext cx="8136904" cy="5589240"/>
          </a:xfrm>
        </p:spPr>
        <p:txBody>
          <a:bodyPr>
            <a:normAutofit/>
          </a:bodyPr>
          <a:lstStyle/>
          <a:p>
            <a:pPr marL="365760" lvl="1" indent="0">
              <a:buNone/>
            </a:pPr>
            <a:endParaRPr lang="en-GB" sz="1500" dirty="0"/>
          </a:p>
          <a:p>
            <a:pPr marL="0" indent="0">
              <a:buNone/>
            </a:pPr>
            <a:r>
              <a:rPr lang="en-US" b="1" dirty="0">
                <a:solidFill>
                  <a:schemeClr val="accent1"/>
                </a:solidFill>
              </a:rPr>
              <a:t>Scientific Facts and Fictions of Gender:</a:t>
            </a:r>
          </a:p>
          <a:p>
            <a:pPr marL="720000">
              <a:spcBef>
                <a:spcPts val="3000"/>
              </a:spcBef>
            </a:pPr>
            <a:r>
              <a:rPr lang="en-GB" dirty="0"/>
              <a:t>Scientific Discourse and Metaphors</a:t>
            </a:r>
          </a:p>
          <a:p>
            <a:pPr marL="720000">
              <a:spcBef>
                <a:spcPts val="3000"/>
              </a:spcBef>
            </a:pPr>
            <a:r>
              <a:rPr lang="en-GB" dirty="0"/>
              <a:t>The Scientific Research Process</a:t>
            </a:r>
          </a:p>
          <a:p>
            <a:pPr marL="720000">
              <a:spcBef>
                <a:spcPts val="3000"/>
              </a:spcBef>
            </a:pPr>
            <a:r>
              <a:rPr lang="en-GB" dirty="0"/>
              <a:t>Social and Political Effects of Scientific Research</a:t>
            </a:r>
          </a:p>
          <a:p>
            <a:pPr marL="720000">
              <a:spcBef>
                <a:spcPts val="3000"/>
              </a:spcBef>
            </a:pPr>
            <a:r>
              <a:rPr lang="en-GB" dirty="0"/>
              <a:t>The Institutions and Protagonists of Science</a:t>
            </a:r>
          </a:p>
          <a:p>
            <a:pPr marL="0" indent="0">
              <a:buNone/>
            </a:pPr>
            <a:endParaRPr lang="en-US" dirty="0"/>
          </a:p>
        </p:txBody>
      </p:sp>
      <p:sp>
        <p:nvSpPr>
          <p:cNvPr id="5" name="Title 1"/>
          <p:cNvSpPr txBox="1">
            <a:spLocks/>
          </p:cNvSpPr>
          <p:nvPr/>
        </p:nvSpPr>
        <p:spPr>
          <a:xfrm>
            <a:off x="467544" y="-243408"/>
            <a:ext cx="8352928" cy="144016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GB" sz="2700" b="1" dirty="0"/>
              <a:t>Structure of the Lecture</a:t>
            </a:r>
          </a:p>
        </p:txBody>
      </p:sp>
      <p:pic>
        <p:nvPicPr>
          <p:cNvPr id="4" name="Audio 3">
            <a:hlinkClick r:id="" action="ppaction://media"/>
            <a:extLst>
              <a:ext uri="{FF2B5EF4-FFF2-40B4-BE49-F238E27FC236}">
                <a16:creationId xmlns:a16="http://schemas.microsoft.com/office/drawing/2014/main" id="{05A6774C-DFEF-4032-AB20-0FD310332F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961"/>
    </mc:Choice>
    <mc:Fallback xmlns="">
      <p:transition spd="slow" advTm="53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11560" y="-27384"/>
            <a:ext cx="6984776" cy="1143000"/>
          </a:xfrm>
        </p:spPr>
        <p:txBody>
          <a:bodyPr>
            <a:normAutofit/>
          </a:bodyPr>
          <a:lstStyle/>
          <a:p>
            <a:r>
              <a:rPr lang="en-GB" sz="2500" b="1" dirty="0"/>
              <a:t>Further activities:</a:t>
            </a:r>
            <a:endParaRPr lang="en-GB" sz="2500" cap="none" dirty="0">
              <a:solidFill>
                <a:schemeClr val="accent1"/>
              </a:solidFill>
            </a:endParaRPr>
          </a:p>
        </p:txBody>
      </p:sp>
      <p:sp>
        <p:nvSpPr>
          <p:cNvPr id="4" name="TextBox 3"/>
          <p:cNvSpPr txBox="1"/>
          <p:nvPr/>
        </p:nvSpPr>
        <p:spPr>
          <a:xfrm>
            <a:off x="467544" y="1942092"/>
            <a:ext cx="7704856" cy="1815882"/>
          </a:xfrm>
          <a:prstGeom prst="rect">
            <a:avLst/>
          </a:prstGeom>
          <a:noFill/>
        </p:spPr>
        <p:txBody>
          <a:bodyPr wrap="square" rtlCol="0">
            <a:spAutoFit/>
          </a:bodyPr>
          <a:lstStyle/>
          <a:p>
            <a:pPr lvl="0"/>
            <a:r>
              <a:rPr lang="en-GB" sz="2400" dirty="0"/>
              <a:t>“The fact that science is seen as objective knowledge makes it an especially powerful agent of the reproduction and legitimation of naturalising and binary ideas about gender”. Discuss</a:t>
            </a:r>
          </a:p>
          <a:p>
            <a:endParaRPr lang="pt-PT" sz="1600" dirty="0">
              <a:solidFill>
                <a:schemeClr val="accent1"/>
              </a:solidFill>
            </a:endParaRPr>
          </a:p>
        </p:txBody>
      </p:sp>
      <p:pic>
        <p:nvPicPr>
          <p:cNvPr id="3" name="Audio 2">
            <a:hlinkClick r:id="" action="ppaction://media"/>
            <a:extLst>
              <a:ext uri="{FF2B5EF4-FFF2-40B4-BE49-F238E27FC236}">
                <a16:creationId xmlns:a16="http://schemas.microsoft.com/office/drawing/2014/main" id="{E81F3C70-3701-4426-A2BF-61963786D8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99554038"/>
      </p:ext>
    </p:extLst>
  </p:cSld>
  <p:clrMapOvr>
    <a:masterClrMapping/>
  </p:clrMapOvr>
  <mc:AlternateContent xmlns:mc="http://schemas.openxmlformats.org/markup-compatibility/2006" xmlns:p14="http://schemas.microsoft.com/office/powerpoint/2010/main">
    <mc:Choice Requires="p14">
      <p:transition spd="slow" p14:dur="2000" advTm="25795"/>
    </mc:Choice>
    <mc:Fallback xmlns="">
      <p:transition spd="slow" advTm="2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459432"/>
            <a:ext cx="8424936" cy="1143000"/>
          </a:xfrm>
        </p:spPr>
        <p:txBody>
          <a:bodyPr>
            <a:normAutofit/>
          </a:bodyPr>
          <a:lstStyle/>
          <a:p>
            <a:r>
              <a:rPr lang="en-GB" sz="2500" b="1" dirty="0"/>
              <a:t>Gender Discrimination in Science in Europe</a:t>
            </a:r>
            <a:endParaRPr lang="en-GB" sz="2500" cap="none" dirty="0">
              <a:solidFill>
                <a:schemeClr val="accent1"/>
              </a:solidFill>
            </a:endParaRPr>
          </a:p>
        </p:txBody>
      </p:sp>
      <p:sp>
        <p:nvSpPr>
          <p:cNvPr id="7" name="TextBox 6"/>
          <p:cNvSpPr txBox="1"/>
          <p:nvPr/>
        </p:nvSpPr>
        <p:spPr>
          <a:xfrm rot="5400000">
            <a:off x="6849834" y="3671446"/>
            <a:ext cx="2448272" cy="523220"/>
          </a:xfrm>
          <a:prstGeom prst="rect">
            <a:avLst/>
          </a:prstGeom>
          <a:noFill/>
        </p:spPr>
        <p:txBody>
          <a:bodyPr wrap="square" rtlCol="0">
            <a:spAutoFit/>
          </a:bodyPr>
          <a:lstStyle/>
          <a:p>
            <a:r>
              <a:rPr lang="pt-PT" sz="1400" dirty="0">
                <a:solidFill>
                  <a:schemeClr val="accent1"/>
                </a:solidFill>
              </a:rPr>
              <a:t>(</a:t>
            </a:r>
            <a:r>
              <a:rPr lang="pt-PT" sz="1400" i="1" dirty="0" err="1">
                <a:solidFill>
                  <a:schemeClr val="accent1"/>
                </a:solidFill>
              </a:rPr>
              <a:t>She</a:t>
            </a:r>
            <a:r>
              <a:rPr lang="pt-PT" sz="1400" i="1" dirty="0">
                <a:solidFill>
                  <a:schemeClr val="accent1"/>
                </a:solidFill>
              </a:rPr>
              <a:t> Figures</a:t>
            </a:r>
            <a:r>
              <a:rPr lang="pt-PT" sz="1400" dirty="0">
                <a:solidFill>
                  <a:schemeClr val="accent1"/>
                </a:solidFill>
              </a:rPr>
              <a:t>, </a:t>
            </a:r>
            <a:br>
              <a:rPr lang="pt-PT" sz="1400" dirty="0">
                <a:solidFill>
                  <a:schemeClr val="accent1"/>
                </a:solidFill>
              </a:rPr>
            </a:br>
            <a:r>
              <a:rPr lang="pt-PT" sz="1400" dirty="0">
                <a:solidFill>
                  <a:schemeClr val="accent1"/>
                </a:solidFill>
              </a:rPr>
              <a:t>2015)</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1520" y="908719"/>
            <a:ext cx="7488832" cy="5824647"/>
          </a:xfrm>
          <a:prstGeom prst="rect">
            <a:avLst/>
          </a:prstGeom>
        </p:spPr>
      </p:pic>
    </p:spTree>
    <p:custDataLst>
      <p:tags r:id="rId1"/>
    </p:custDataLst>
    <p:extLst>
      <p:ext uri="{BB962C8B-B14F-4D97-AF65-F5344CB8AC3E}">
        <p14:creationId xmlns:p14="http://schemas.microsoft.com/office/powerpoint/2010/main" val="3530749297"/>
      </p:ext>
    </p:extLst>
  </p:cSld>
  <p:clrMapOvr>
    <a:masterClrMapping/>
  </p:clrMapOvr>
  <mc:AlternateContent xmlns:mc="http://schemas.openxmlformats.org/markup-compatibility/2006" xmlns:p14="http://schemas.microsoft.com/office/powerpoint/2010/main">
    <mc:Choice Requires="p14">
      <p:transition spd="slow" p14:dur="2000" advTm="3182"/>
    </mc:Choice>
    <mc:Fallback xmlns="">
      <p:transition spd="slow" advTm="318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459432"/>
            <a:ext cx="8424936" cy="1143000"/>
          </a:xfrm>
        </p:spPr>
        <p:txBody>
          <a:bodyPr>
            <a:normAutofit/>
          </a:bodyPr>
          <a:lstStyle/>
          <a:p>
            <a:r>
              <a:rPr lang="en-GB" sz="2500" b="1" dirty="0"/>
              <a:t>Gender Discrimination in Science in Europe</a:t>
            </a:r>
            <a:endParaRPr lang="en-GB" sz="2500" cap="none" dirty="0">
              <a:solidFill>
                <a:schemeClr val="accent1"/>
              </a:solidFill>
            </a:endParaRPr>
          </a:p>
        </p:txBody>
      </p:sp>
      <p:sp>
        <p:nvSpPr>
          <p:cNvPr id="7" name="TextBox 6"/>
          <p:cNvSpPr txBox="1"/>
          <p:nvPr/>
        </p:nvSpPr>
        <p:spPr>
          <a:xfrm rot="5400000">
            <a:off x="7137865" y="3239398"/>
            <a:ext cx="2448272" cy="523220"/>
          </a:xfrm>
          <a:prstGeom prst="rect">
            <a:avLst/>
          </a:prstGeom>
          <a:noFill/>
        </p:spPr>
        <p:txBody>
          <a:bodyPr wrap="square" rtlCol="0">
            <a:spAutoFit/>
          </a:bodyPr>
          <a:lstStyle/>
          <a:p>
            <a:r>
              <a:rPr lang="pt-PT" sz="1400" dirty="0">
                <a:solidFill>
                  <a:schemeClr val="accent1"/>
                </a:solidFill>
              </a:rPr>
              <a:t>(</a:t>
            </a:r>
            <a:r>
              <a:rPr lang="pt-PT" sz="1400" i="1" dirty="0" err="1">
                <a:solidFill>
                  <a:schemeClr val="accent1"/>
                </a:solidFill>
              </a:rPr>
              <a:t>She</a:t>
            </a:r>
            <a:r>
              <a:rPr lang="pt-PT" sz="1400" i="1" dirty="0">
                <a:solidFill>
                  <a:schemeClr val="accent1"/>
                </a:solidFill>
              </a:rPr>
              <a:t> Figures</a:t>
            </a:r>
            <a:r>
              <a:rPr lang="pt-PT" sz="1400" dirty="0">
                <a:solidFill>
                  <a:schemeClr val="accent1"/>
                </a:solidFill>
              </a:rPr>
              <a:t>, </a:t>
            </a:r>
            <a:br>
              <a:rPr lang="pt-PT" sz="1400" dirty="0">
                <a:solidFill>
                  <a:schemeClr val="accent1"/>
                </a:solidFill>
              </a:rPr>
            </a:br>
            <a:r>
              <a:rPr lang="pt-PT" sz="1400" dirty="0">
                <a:solidFill>
                  <a:schemeClr val="accent1"/>
                </a:solidFill>
              </a:rPr>
              <a:t>2015)</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7696" y="764703"/>
            <a:ext cx="7922695" cy="5942021"/>
          </a:xfrm>
          <a:prstGeom prst="rect">
            <a:avLst/>
          </a:prstGeom>
        </p:spPr>
      </p:pic>
    </p:spTree>
    <p:custDataLst>
      <p:tags r:id="rId1"/>
    </p:custDataLst>
    <p:extLst>
      <p:ext uri="{BB962C8B-B14F-4D97-AF65-F5344CB8AC3E}">
        <p14:creationId xmlns:p14="http://schemas.microsoft.com/office/powerpoint/2010/main" val="1281012031"/>
      </p:ext>
    </p:extLst>
  </p:cSld>
  <p:clrMapOvr>
    <a:masterClrMapping/>
  </p:clrMapOvr>
  <mc:AlternateContent xmlns:mc="http://schemas.openxmlformats.org/markup-compatibility/2006" xmlns:p14="http://schemas.microsoft.com/office/powerpoint/2010/main">
    <mc:Choice Requires="p14">
      <p:transition spd="slow" p14:dur="2000" advTm="4508"/>
    </mc:Choice>
    <mc:Fallback xmlns="">
      <p:transition spd="slow" advTm="450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459432"/>
            <a:ext cx="8424936" cy="1143000"/>
          </a:xfrm>
        </p:spPr>
        <p:txBody>
          <a:bodyPr>
            <a:normAutofit/>
          </a:bodyPr>
          <a:lstStyle/>
          <a:p>
            <a:r>
              <a:rPr lang="en-GB" sz="2500" b="1" dirty="0"/>
              <a:t>Gender Discrimination in Science in Europe</a:t>
            </a:r>
            <a:endParaRPr lang="en-GB" sz="2500" cap="none" dirty="0">
              <a:solidFill>
                <a:schemeClr val="accent1"/>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6200000">
            <a:off x="1239809" y="-151576"/>
            <a:ext cx="5944302" cy="7920879"/>
          </a:xfrm>
          <a:prstGeom prst="rect">
            <a:avLst/>
          </a:prstGeom>
        </p:spPr>
      </p:pic>
      <p:sp>
        <p:nvSpPr>
          <p:cNvPr id="7" name="TextBox 6"/>
          <p:cNvSpPr txBox="1"/>
          <p:nvPr/>
        </p:nvSpPr>
        <p:spPr>
          <a:xfrm>
            <a:off x="6876256" y="2204864"/>
            <a:ext cx="2016226" cy="307777"/>
          </a:xfrm>
          <a:prstGeom prst="rect">
            <a:avLst/>
          </a:prstGeom>
          <a:noFill/>
        </p:spPr>
        <p:txBody>
          <a:bodyPr wrap="square" rtlCol="0">
            <a:spAutoFit/>
          </a:bodyPr>
          <a:lstStyle/>
          <a:p>
            <a:r>
              <a:rPr lang="pt-PT" sz="1400" dirty="0">
                <a:solidFill>
                  <a:schemeClr val="accent1"/>
                </a:solidFill>
              </a:rPr>
              <a:t>(</a:t>
            </a:r>
            <a:r>
              <a:rPr lang="pt-PT" sz="1400" i="1" dirty="0" err="1">
                <a:solidFill>
                  <a:schemeClr val="accent1"/>
                </a:solidFill>
              </a:rPr>
              <a:t>She</a:t>
            </a:r>
            <a:r>
              <a:rPr lang="pt-PT" sz="1400" i="1" dirty="0">
                <a:solidFill>
                  <a:schemeClr val="accent1"/>
                </a:solidFill>
              </a:rPr>
              <a:t> Figures</a:t>
            </a:r>
            <a:r>
              <a:rPr lang="pt-PT" sz="1400" dirty="0">
                <a:solidFill>
                  <a:schemeClr val="accent1"/>
                </a:solidFill>
              </a:rPr>
              <a:t>, 2015)</a:t>
            </a:r>
          </a:p>
        </p:txBody>
      </p:sp>
    </p:spTree>
    <p:custDataLst>
      <p:tags r:id="rId1"/>
    </p:custDataLst>
    <p:extLst>
      <p:ext uri="{BB962C8B-B14F-4D97-AF65-F5344CB8AC3E}">
        <p14:creationId xmlns:p14="http://schemas.microsoft.com/office/powerpoint/2010/main" val="1472554948"/>
      </p:ext>
    </p:extLst>
  </p:cSld>
  <p:clrMapOvr>
    <a:masterClrMapping/>
  </p:clrMapOvr>
  <mc:AlternateContent xmlns:mc="http://schemas.openxmlformats.org/markup-compatibility/2006" xmlns:p14="http://schemas.microsoft.com/office/powerpoint/2010/main">
    <mc:Choice Requires="p14">
      <p:transition spd="slow" p14:dur="2000" advTm="4383"/>
    </mc:Choice>
    <mc:Fallback xmlns="">
      <p:transition spd="slow" advTm="438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7467600" cy="706090"/>
          </a:xfrm>
        </p:spPr>
        <p:txBody>
          <a:bodyPr/>
          <a:lstStyle/>
          <a:p>
            <a:r>
              <a:rPr lang="pt-PT" b="1" dirty="0" err="1">
                <a:solidFill>
                  <a:schemeClr val="tx1"/>
                </a:solidFill>
              </a:rPr>
              <a:t>References</a:t>
            </a:r>
            <a:endParaRPr lang="pt-PT" b="1" dirty="0">
              <a:solidFill>
                <a:schemeClr val="tx1"/>
              </a:solidFill>
            </a:endParaRPr>
          </a:p>
        </p:txBody>
      </p:sp>
      <p:sp>
        <p:nvSpPr>
          <p:cNvPr id="3" name="Content Placeholder 2"/>
          <p:cNvSpPr>
            <a:spLocks noGrp="1"/>
          </p:cNvSpPr>
          <p:nvPr>
            <p:ph sz="quarter" idx="1"/>
          </p:nvPr>
        </p:nvSpPr>
        <p:spPr>
          <a:xfrm>
            <a:off x="251520" y="620688"/>
            <a:ext cx="8424936" cy="6192688"/>
          </a:xfrm>
        </p:spPr>
        <p:txBody>
          <a:bodyPr>
            <a:noAutofit/>
          </a:bodyPr>
          <a:lstStyle/>
          <a:p>
            <a:pPr>
              <a:buNone/>
            </a:pPr>
            <a:r>
              <a:rPr lang="en-GB" sz="1200" dirty="0"/>
              <a:t>Abbott, P. </a:t>
            </a:r>
            <a:r>
              <a:rPr lang="en-GB" sz="1200" i="1" dirty="0"/>
              <a:t>et al </a:t>
            </a:r>
            <a:r>
              <a:rPr lang="en-GB" sz="1200" dirty="0"/>
              <a:t>(2005), </a:t>
            </a:r>
            <a:r>
              <a:rPr lang="en-GB" sz="1200" i="1" dirty="0"/>
              <a:t>An Introduction to Sociology: Feminist Perspectives</a:t>
            </a:r>
            <a:r>
              <a:rPr lang="en-GB" sz="1200" dirty="0"/>
              <a:t> (3rd edition), London: </a:t>
            </a:r>
            <a:r>
              <a:rPr lang="en-GB" sz="1200" dirty="0" err="1"/>
              <a:t>Routledge</a:t>
            </a:r>
            <a:r>
              <a:rPr lang="en-GB" sz="1200" dirty="0"/>
              <a:t>. </a:t>
            </a:r>
          </a:p>
          <a:p>
            <a:pPr>
              <a:buNone/>
            </a:pPr>
            <a:r>
              <a:rPr lang="en-US" sz="1200" dirty="0"/>
              <a:t>Barres, B. (2006) ‘Does Gender Matter?’, </a:t>
            </a:r>
            <a:r>
              <a:rPr lang="en-US" sz="1200" i="1" dirty="0"/>
              <a:t>Nature</a:t>
            </a:r>
            <a:r>
              <a:rPr lang="en-US" sz="1200" dirty="0"/>
              <a:t>, 442 (13 July), 133 – 136. </a:t>
            </a:r>
          </a:p>
          <a:p>
            <a:pPr>
              <a:buNone/>
            </a:pPr>
            <a:r>
              <a:rPr lang="en-US" sz="1200" dirty="0"/>
              <a:t>Code, L. (1995) </a:t>
            </a:r>
            <a:r>
              <a:rPr lang="en-US" sz="1200" i="1" dirty="0"/>
              <a:t>Rhetorical Spaces: Essays on Gendered Locations</a:t>
            </a:r>
            <a:r>
              <a:rPr lang="en-US" sz="1200" dirty="0"/>
              <a:t>, New York: </a:t>
            </a:r>
            <a:r>
              <a:rPr lang="en-US" sz="1200" dirty="0" err="1"/>
              <a:t>Routledge</a:t>
            </a:r>
            <a:r>
              <a:rPr lang="en-US" sz="1200" dirty="0"/>
              <a:t>. </a:t>
            </a:r>
          </a:p>
          <a:p>
            <a:pPr>
              <a:buNone/>
            </a:pPr>
            <a:r>
              <a:rPr lang="en-US" sz="1200" dirty="0"/>
              <a:t>Connell, R. (2002) </a:t>
            </a:r>
            <a:r>
              <a:rPr lang="en-US" sz="1200" i="1" dirty="0"/>
              <a:t>Gender</a:t>
            </a:r>
            <a:r>
              <a:rPr lang="en-US" sz="1200" dirty="0"/>
              <a:t>, Cambridge: Polity Press.</a:t>
            </a:r>
          </a:p>
          <a:p>
            <a:pPr>
              <a:buNone/>
            </a:pPr>
            <a:r>
              <a:rPr lang="en-US" sz="1200" dirty="0"/>
              <a:t>Corrigan, O. (2002) ‘“First in man”: the politics &amp; ethics of women in clinical drug trials’, </a:t>
            </a:r>
            <a:r>
              <a:rPr lang="en-US" sz="1200" i="1" dirty="0"/>
              <a:t>Feminist Review</a:t>
            </a:r>
            <a:r>
              <a:rPr lang="en-US" sz="1200" dirty="0"/>
              <a:t>,72, 40-52.</a:t>
            </a:r>
          </a:p>
          <a:p>
            <a:pPr>
              <a:buNone/>
            </a:pPr>
            <a:r>
              <a:rPr lang="en-US" sz="1200" dirty="0" err="1"/>
              <a:t>Dickersin</a:t>
            </a:r>
            <a:r>
              <a:rPr lang="en-US" sz="1200" dirty="0"/>
              <a:t>, K. </a:t>
            </a:r>
            <a:r>
              <a:rPr lang="en-US" sz="1200" i="1" dirty="0"/>
              <a:t>et al</a:t>
            </a:r>
            <a:r>
              <a:rPr lang="en-US" sz="1200" dirty="0"/>
              <a:t> (1987) ‘Publication bias and clinical trials’, </a:t>
            </a:r>
            <a:r>
              <a:rPr lang="en-US" sz="1200" i="1" dirty="0"/>
              <a:t>Controlled Clinical Trials,</a:t>
            </a:r>
            <a:r>
              <a:rPr lang="en-US" sz="1200" dirty="0"/>
              <a:t> 8 (4): 343 - 353. </a:t>
            </a:r>
          </a:p>
          <a:p>
            <a:pPr>
              <a:buNone/>
            </a:pPr>
            <a:r>
              <a:rPr lang="en-US" sz="1200" dirty="0" err="1"/>
              <a:t>Eagly</a:t>
            </a:r>
            <a:r>
              <a:rPr lang="en-US" sz="1200" dirty="0"/>
              <a:t>, A. (1995), ‘The Science and Politics of Comparing Women and Men’, </a:t>
            </a:r>
            <a:r>
              <a:rPr lang="en-US" sz="1200" i="1" dirty="0"/>
              <a:t>American Psychologist</a:t>
            </a:r>
            <a:r>
              <a:rPr lang="en-US" sz="1200" dirty="0"/>
              <a:t>, 50 (3), 145 - 158. </a:t>
            </a:r>
          </a:p>
          <a:p>
            <a:pPr>
              <a:buNone/>
            </a:pPr>
            <a:r>
              <a:rPr lang="en-US" sz="1200" dirty="0"/>
              <a:t>European Commission (2012), </a:t>
            </a:r>
            <a:r>
              <a:rPr lang="en-US" sz="1200" i="1" dirty="0"/>
              <a:t>She Figures – Gender in Research and Innovation</a:t>
            </a:r>
            <a:r>
              <a:rPr lang="en-US" sz="1200" dirty="0"/>
              <a:t>, Luxembourg: Publications Office of the European Union.</a:t>
            </a:r>
          </a:p>
          <a:p>
            <a:pPr>
              <a:buNone/>
            </a:pPr>
            <a:r>
              <a:rPr lang="en-GB" sz="1200" dirty="0" err="1"/>
              <a:t>Fausto</a:t>
            </a:r>
            <a:r>
              <a:rPr lang="en-GB" sz="1200" dirty="0"/>
              <a:t>-Sterling, A. (1992) </a:t>
            </a:r>
            <a:r>
              <a:rPr lang="en-GB" sz="1200" i="1" dirty="0"/>
              <a:t>Myths of Gender</a:t>
            </a:r>
            <a:r>
              <a:rPr lang="en-GB" sz="1200" dirty="0"/>
              <a:t>, New York: Basic Books</a:t>
            </a:r>
            <a:endParaRPr lang="pt-PT" sz="1200" dirty="0"/>
          </a:p>
          <a:p>
            <a:pPr>
              <a:buNone/>
            </a:pPr>
            <a:r>
              <a:rPr lang="en-US" sz="1200" dirty="0"/>
              <a:t>Fine, C. (2008) ‘Will Working Mothers’ Brains Explode? The Popular New Genre of </a:t>
            </a:r>
            <a:r>
              <a:rPr lang="en-US" sz="1200" dirty="0" err="1"/>
              <a:t>Neurosexism</a:t>
            </a:r>
            <a:r>
              <a:rPr lang="en-US" sz="1200" dirty="0"/>
              <a:t>’, </a:t>
            </a:r>
            <a:r>
              <a:rPr lang="en-US" sz="1200" i="1" dirty="0" err="1"/>
              <a:t>Neuroethics</a:t>
            </a:r>
            <a:r>
              <a:rPr lang="en-US" sz="1200" dirty="0"/>
              <a:t>, 1 (1), 69 -72.</a:t>
            </a:r>
          </a:p>
          <a:p>
            <a:pPr>
              <a:buNone/>
            </a:pPr>
            <a:r>
              <a:rPr lang="en-GB" sz="1200" dirty="0"/>
              <a:t>Fine, C. (2010) </a:t>
            </a:r>
            <a:r>
              <a:rPr lang="en-GB" sz="1200" i="1" dirty="0"/>
              <a:t>Delusions of gender: the real science behind sex differences</a:t>
            </a:r>
            <a:r>
              <a:rPr lang="en-GB" sz="1200" dirty="0"/>
              <a:t>, London: Icon.</a:t>
            </a:r>
            <a:endParaRPr lang="pt-PT" sz="1200" dirty="0"/>
          </a:p>
          <a:p>
            <a:pPr>
              <a:buNone/>
            </a:pPr>
            <a:r>
              <a:rPr lang="en-US" sz="1200" dirty="0"/>
              <a:t>Fine, C. (2012) ‘</a:t>
            </a:r>
            <a:r>
              <a:rPr lang="en-US" sz="1200" dirty="0" err="1"/>
              <a:t>Neuroethics</a:t>
            </a:r>
            <a:r>
              <a:rPr lang="en-US" sz="1200" dirty="0"/>
              <a:t>: Explaining, or Sustaining, the Status Quo? The Potentially Self-Fulfilling Effects of ‘Hardwired’ Accounts of Sex Differences’, 5 (3),  285 - 294. </a:t>
            </a:r>
          </a:p>
          <a:p>
            <a:pPr>
              <a:buNone/>
            </a:pPr>
            <a:r>
              <a:rPr lang="en-US" sz="1200" dirty="0"/>
              <a:t>Franklin, S. (1995) ‘Science as Culture, Cultures of Science’, </a:t>
            </a:r>
            <a:r>
              <a:rPr lang="en-US" sz="1200" i="1" dirty="0"/>
              <a:t>Annual Review of Anthropology</a:t>
            </a:r>
            <a:r>
              <a:rPr lang="en-US" sz="1200" dirty="0"/>
              <a:t>, 24, 163 - 184.</a:t>
            </a:r>
          </a:p>
          <a:p>
            <a:pPr>
              <a:buNone/>
            </a:pPr>
            <a:r>
              <a:rPr lang="en-US" sz="1200" dirty="0" err="1"/>
              <a:t>Hanmer</a:t>
            </a:r>
            <a:r>
              <a:rPr lang="en-US" sz="1200" dirty="0"/>
              <a:t>, J. (1997) ‘Women and Reproduction’ in V. Robinson and D. Richardson (eds.), </a:t>
            </a:r>
            <a:r>
              <a:rPr lang="en-US" sz="1200" i="1" dirty="0"/>
              <a:t>Introducing Women’s Studies</a:t>
            </a:r>
            <a:r>
              <a:rPr lang="en-US" sz="1200" dirty="0"/>
              <a:t>, London: Macmillan.</a:t>
            </a:r>
          </a:p>
          <a:p>
            <a:pPr>
              <a:buNone/>
            </a:pPr>
            <a:r>
              <a:rPr lang="en-US" sz="1200" dirty="0" err="1"/>
              <a:t>Haraway</a:t>
            </a:r>
            <a:r>
              <a:rPr lang="en-US" sz="1200" dirty="0"/>
              <a:t>, D. (1989) </a:t>
            </a:r>
            <a:r>
              <a:rPr lang="en-US" sz="1200" i="1" dirty="0"/>
              <a:t>Primate Visions: Gender, Race and Nature in the World of Modern Science</a:t>
            </a:r>
            <a:r>
              <a:rPr lang="en-US" sz="1200" dirty="0"/>
              <a:t>, New York: </a:t>
            </a:r>
            <a:r>
              <a:rPr lang="en-US" sz="1200" dirty="0" err="1"/>
              <a:t>Routledge</a:t>
            </a:r>
            <a:r>
              <a:rPr lang="en-US" sz="1200" dirty="0"/>
              <a:t>.</a:t>
            </a:r>
          </a:p>
          <a:p>
            <a:pPr>
              <a:buNone/>
            </a:pPr>
            <a:r>
              <a:rPr lang="en-US" sz="1200" dirty="0"/>
              <a:t>Harding, S. (1991) </a:t>
            </a:r>
            <a:r>
              <a:rPr lang="en-US" sz="1200" i="1" dirty="0"/>
              <a:t>Whose Science? Whose Knowledge?: Thinking from Women’s Lives</a:t>
            </a:r>
            <a:r>
              <a:rPr lang="en-US" sz="1200" dirty="0"/>
              <a:t>, Milton Keynes: Open University.</a:t>
            </a:r>
          </a:p>
          <a:p>
            <a:pPr>
              <a:buNone/>
            </a:pPr>
            <a:r>
              <a:rPr lang="en-GB" sz="1200" dirty="0" err="1"/>
              <a:t>Herz</a:t>
            </a:r>
            <a:r>
              <a:rPr lang="en-GB" sz="1200" dirty="0"/>
              <a:t>, S, (1997) ‘</a:t>
            </a:r>
            <a:r>
              <a:rPr lang="en-US" sz="1200" dirty="0"/>
              <a:t>Don't Test, Do Sell: Legal Implications of Inclusion and Exclusion of Women in Clinical Drug</a:t>
            </a:r>
            <a:br>
              <a:rPr lang="en-US" sz="1200" dirty="0"/>
            </a:br>
            <a:r>
              <a:rPr lang="en-US" sz="1200" dirty="0"/>
              <a:t>Trials’, </a:t>
            </a:r>
            <a:r>
              <a:rPr lang="en-US" sz="1200" i="1" dirty="0" err="1"/>
              <a:t>Epilepsia</a:t>
            </a:r>
            <a:r>
              <a:rPr lang="en-US" sz="1200" i="1" dirty="0"/>
              <a:t>, </a:t>
            </a:r>
            <a:r>
              <a:rPr lang="en-US" sz="1200" dirty="0"/>
              <a:t>38, Issue Supplement s4, S42 – S49.</a:t>
            </a:r>
          </a:p>
          <a:p>
            <a:pPr>
              <a:buNone/>
            </a:pPr>
            <a:r>
              <a:rPr lang="en-GB" sz="1200" dirty="0"/>
              <a:t>Jacobus, M. </a:t>
            </a:r>
            <a:r>
              <a:rPr lang="en-GB" sz="1200" i="1" dirty="0"/>
              <a:t>et al</a:t>
            </a:r>
            <a:r>
              <a:rPr lang="en-GB" sz="1200" dirty="0"/>
              <a:t> (eds.) (1990) </a:t>
            </a:r>
            <a:r>
              <a:rPr lang="en-GB" sz="1200" i="1" dirty="0"/>
              <a:t>Body Politics: Women and the Discourses of Science,</a:t>
            </a:r>
            <a:r>
              <a:rPr lang="en-GB" sz="1200" dirty="0"/>
              <a:t> New York: Routledge.</a:t>
            </a:r>
          </a:p>
          <a:p>
            <a:pPr>
              <a:buNone/>
            </a:pPr>
            <a:r>
              <a:rPr lang="en-GB" sz="1200" dirty="0"/>
              <a:t>Jordan-Young, R. (2010) </a:t>
            </a:r>
            <a:r>
              <a:rPr lang="en-GB" sz="1200" i="1" dirty="0"/>
              <a:t>Brain Storm: The Flaws in the Science of Sex Differences</a:t>
            </a:r>
            <a:r>
              <a:rPr lang="en-GB" sz="1200" dirty="0"/>
              <a:t>, Cambridge: Harvard Univ. Press.</a:t>
            </a:r>
            <a:endParaRPr lang="pt-PT" sz="1200" dirty="0"/>
          </a:p>
          <a:p>
            <a:pPr>
              <a:buNone/>
            </a:pPr>
            <a:endParaRPr lang="pt-PT" sz="1200" dirty="0"/>
          </a:p>
          <a:p>
            <a:pPr>
              <a:buNone/>
            </a:pPr>
            <a:endParaRPr lang="en-US" sz="1200" dirty="0"/>
          </a:p>
          <a:p>
            <a:pPr>
              <a:buNone/>
            </a:pPr>
            <a:endParaRPr lang="en-US" sz="1200" dirty="0"/>
          </a:p>
          <a:p>
            <a:pPr>
              <a:buNone/>
            </a:pPr>
            <a:endParaRPr lang="en-US" sz="1200" dirty="0">
              <a:hlinkClick r:id="rId5"/>
            </a:endParaRPr>
          </a:p>
          <a:p>
            <a:pPr>
              <a:buNone/>
            </a:pPr>
            <a:endParaRPr lang="en-US" sz="1200" dirty="0">
              <a:hlinkClick r:id="rId5"/>
            </a:endParaRPr>
          </a:p>
          <a:p>
            <a:pPr>
              <a:buNone/>
            </a:pPr>
            <a:endParaRPr lang="en-US" sz="1200" dirty="0">
              <a:hlinkClick r:id="rId5"/>
            </a:endParaRPr>
          </a:p>
          <a:p>
            <a:pPr>
              <a:lnSpc>
                <a:spcPct val="120000"/>
              </a:lnSpc>
              <a:buNone/>
            </a:pPr>
            <a:endParaRPr lang="en-US" sz="1550" dirty="0"/>
          </a:p>
          <a:p>
            <a:pPr>
              <a:lnSpc>
                <a:spcPct val="120000"/>
              </a:lnSpc>
              <a:buNone/>
            </a:pPr>
            <a:endParaRPr lang="en-US" sz="1300" dirty="0"/>
          </a:p>
          <a:p>
            <a:pPr>
              <a:lnSpc>
                <a:spcPct val="120000"/>
              </a:lnSpc>
              <a:buNone/>
            </a:pPr>
            <a:endParaRPr lang="en-GB" sz="1250" dirty="0"/>
          </a:p>
          <a:p>
            <a:pPr>
              <a:lnSpc>
                <a:spcPct val="120000"/>
              </a:lnSpc>
              <a:buNone/>
            </a:pPr>
            <a:endParaRPr lang="en-GB" sz="1250" dirty="0"/>
          </a:p>
        </p:txBody>
      </p:sp>
      <p:pic>
        <p:nvPicPr>
          <p:cNvPr id="4" name="Audio 3">
            <a:hlinkClick r:id="" action="ppaction://media"/>
            <a:extLst>
              <a:ext uri="{FF2B5EF4-FFF2-40B4-BE49-F238E27FC236}">
                <a16:creationId xmlns:a16="http://schemas.microsoft.com/office/drawing/2014/main" id="{CE67F797-9F48-4D94-9F20-BE3314ECB4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28773905"/>
      </p:ext>
    </p:extLst>
  </p:cSld>
  <p:clrMapOvr>
    <a:masterClrMapping/>
  </p:clrMapOvr>
  <mc:AlternateContent xmlns:mc="http://schemas.openxmlformats.org/markup-compatibility/2006" xmlns:p14="http://schemas.microsoft.com/office/powerpoint/2010/main">
    <mc:Choice Requires="p14">
      <p:transition spd="slow" p14:dur="2000" advTm="3871"/>
    </mc:Choice>
    <mc:Fallback xmlns="">
      <p:transition spd="slow" advTm="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7467600" cy="706090"/>
          </a:xfrm>
        </p:spPr>
        <p:txBody>
          <a:bodyPr/>
          <a:lstStyle/>
          <a:p>
            <a:r>
              <a:rPr lang="pt-PT" b="1" dirty="0" err="1">
                <a:solidFill>
                  <a:schemeClr val="tx1"/>
                </a:solidFill>
              </a:rPr>
              <a:t>References</a:t>
            </a:r>
            <a:r>
              <a:rPr lang="pt-PT" b="1" dirty="0">
                <a:solidFill>
                  <a:schemeClr val="tx1"/>
                </a:solidFill>
              </a:rPr>
              <a:t> </a:t>
            </a:r>
            <a:r>
              <a:rPr lang="pt-PT" sz="1500" b="1" dirty="0">
                <a:solidFill>
                  <a:schemeClr val="tx1"/>
                </a:solidFill>
              </a:rPr>
              <a:t>(</a:t>
            </a:r>
            <a:r>
              <a:rPr lang="pt-PT" sz="1500" b="1" dirty="0" err="1">
                <a:solidFill>
                  <a:schemeClr val="tx1"/>
                </a:solidFill>
              </a:rPr>
              <a:t>continued</a:t>
            </a:r>
            <a:r>
              <a:rPr lang="pt-PT" sz="1500" b="1" dirty="0">
                <a:solidFill>
                  <a:schemeClr val="tx1"/>
                </a:solidFill>
              </a:rPr>
              <a:t>)</a:t>
            </a:r>
          </a:p>
        </p:txBody>
      </p:sp>
      <p:sp>
        <p:nvSpPr>
          <p:cNvPr id="3" name="Content Placeholder 2"/>
          <p:cNvSpPr>
            <a:spLocks noGrp="1"/>
          </p:cNvSpPr>
          <p:nvPr>
            <p:ph sz="quarter" idx="1"/>
          </p:nvPr>
        </p:nvSpPr>
        <p:spPr>
          <a:xfrm>
            <a:off x="251520" y="620688"/>
            <a:ext cx="8496944" cy="5976664"/>
          </a:xfrm>
        </p:spPr>
        <p:txBody>
          <a:bodyPr>
            <a:noAutofit/>
          </a:bodyPr>
          <a:lstStyle/>
          <a:p>
            <a:pPr>
              <a:spcBef>
                <a:spcPts val="650"/>
              </a:spcBef>
              <a:buNone/>
            </a:pPr>
            <a:r>
              <a:rPr lang="en-US" sz="1200" dirty="0"/>
              <a:t>Kim, E. </a:t>
            </a:r>
            <a:r>
              <a:rPr lang="en-US" sz="1200" i="1" dirty="0"/>
              <a:t>et al</a:t>
            </a:r>
            <a:r>
              <a:rPr lang="en-US" sz="1200" dirty="0"/>
              <a:t> (2008) ‘Enrollment of Women in National Heart, Lung, and Blood Institute-Funded Cardiovascular Randomized Controlled Trials Fails to Meet Current Federal Mandates for Inclusion’, </a:t>
            </a:r>
            <a:r>
              <a:rPr lang="en-US" sz="1200" i="1" dirty="0"/>
              <a:t>Journal of the American College of Cardiology</a:t>
            </a:r>
            <a:r>
              <a:rPr lang="en-US" sz="1200" dirty="0"/>
              <a:t>, 52 (8), 672 – 673.</a:t>
            </a:r>
          </a:p>
          <a:p>
            <a:pPr>
              <a:spcBef>
                <a:spcPts val="650"/>
              </a:spcBef>
              <a:buNone/>
            </a:pPr>
            <a:r>
              <a:rPr lang="en-US" sz="1200" dirty="0"/>
              <a:t>Kim, A. </a:t>
            </a:r>
            <a:r>
              <a:rPr lang="en-US" sz="1200" i="1" dirty="0"/>
              <a:t>et al </a:t>
            </a:r>
            <a:r>
              <a:rPr lang="pt-PT" sz="1200" dirty="0"/>
              <a:t>(2010) ‘</a:t>
            </a:r>
            <a:r>
              <a:rPr lang="en-US" sz="1200" dirty="0"/>
              <a:t>Sex bias in trials and treatment must end’, </a:t>
            </a:r>
            <a:r>
              <a:rPr lang="pt-PT" sz="1200" i="1" dirty="0" err="1"/>
              <a:t>Nature</a:t>
            </a:r>
            <a:r>
              <a:rPr lang="pt-PT" sz="1200" i="1" dirty="0"/>
              <a:t>, </a:t>
            </a:r>
            <a:r>
              <a:rPr lang="pt-PT" sz="1200" dirty="0"/>
              <a:t>465 (10 </a:t>
            </a:r>
            <a:r>
              <a:rPr lang="pt-PT" sz="1200" dirty="0" err="1"/>
              <a:t>June</a:t>
            </a:r>
            <a:r>
              <a:rPr lang="pt-PT" sz="1200" dirty="0"/>
              <a:t>), </a:t>
            </a:r>
            <a:r>
              <a:rPr lang="en-US" sz="1200" dirty="0"/>
              <a:t>688 – 689.</a:t>
            </a:r>
          </a:p>
          <a:p>
            <a:pPr>
              <a:spcBef>
                <a:spcPts val="650"/>
              </a:spcBef>
              <a:buNone/>
            </a:pPr>
            <a:r>
              <a:rPr lang="en-US" sz="1200" dirty="0" err="1"/>
              <a:t>Kitzinger</a:t>
            </a:r>
            <a:r>
              <a:rPr lang="en-US" sz="1200" dirty="0"/>
              <a:t>, J. </a:t>
            </a:r>
            <a:r>
              <a:rPr lang="en-US" sz="1200" i="1" dirty="0"/>
              <a:t>et al </a:t>
            </a:r>
            <a:r>
              <a:rPr lang="en-US" sz="1200" dirty="0"/>
              <a:t>(2008) </a:t>
            </a:r>
            <a:r>
              <a:rPr lang="en-US" sz="1200" i="1" dirty="0"/>
              <a:t>Gender, Stereotypes and Expertise in the Press: How Newspapers Represent Female and Male Scientists</a:t>
            </a:r>
            <a:r>
              <a:rPr lang="en-US" sz="1200" dirty="0"/>
              <a:t>. Report for the UKRC. Available at: </a:t>
            </a:r>
            <a:r>
              <a:rPr lang="en-US" sz="1200" dirty="0">
                <a:hlinkClick r:id="rId5"/>
              </a:rPr>
              <a:t>http://www.cardiff.ac.uk/jomec/research/researchgroups/</a:t>
            </a:r>
            <a:br>
              <a:rPr lang="en-US" sz="1200" dirty="0">
                <a:hlinkClick r:id="rId5"/>
              </a:rPr>
            </a:br>
            <a:r>
              <a:rPr lang="en-US" sz="1200" dirty="0" err="1">
                <a:hlinkClick r:id="rId5"/>
              </a:rPr>
              <a:t>riskscienceandhealth</a:t>
            </a:r>
            <a:r>
              <a:rPr lang="en-US" sz="1200" dirty="0">
                <a:hlinkClick r:id="rId5"/>
              </a:rPr>
              <a:t>/</a:t>
            </a:r>
            <a:r>
              <a:rPr lang="en-US" sz="1200" dirty="0" err="1">
                <a:hlinkClick r:id="rId5"/>
              </a:rPr>
              <a:t>fundedprojects</a:t>
            </a:r>
            <a:r>
              <a:rPr lang="en-US" sz="1200" dirty="0">
                <a:hlinkClick r:id="rId5"/>
              </a:rPr>
              <a:t>/womenscientists.html</a:t>
            </a:r>
            <a:r>
              <a:rPr lang="en-US" sz="1200" dirty="0"/>
              <a:t> </a:t>
            </a:r>
          </a:p>
          <a:p>
            <a:pPr>
              <a:spcBef>
                <a:spcPts val="650"/>
              </a:spcBef>
              <a:buNone/>
            </a:pPr>
            <a:r>
              <a:rPr lang="en-GB" sz="1200" dirty="0" err="1"/>
              <a:t>Laqueur</a:t>
            </a:r>
            <a:r>
              <a:rPr lang="en-GB" sz="1200" dirty="0"/>
              <a:t>, T. (1990) </a:t>
            </a:r>
            <a:r>
              <a:rPr lang="en-GB" sz="1200" i="1" dirty="0"/>
              <a:t>Making Sex: Body and Gender from the Greeks to Freud</a:t>
            </a:r>
            <a:r>
              <a:rPr lang="en-GB" sz="1200" dirty="0"/>
              <a:t>, Cambridge: Harvard University Press.</a:t>
            </a:r>
            <a:endParaRPr lang="pt-PT" sz="1200" dirty="0"/>
          </a:p>
          <a:p>
            <a:pPr>
              <a:spcBef>
                <a:spcPts val="650"/>
              </a:spcBef>
              <a:buNone/>
            </a:pPr>
            <a:r>
              <a:rPr lang="en-US" sz="1200" dirty="0"/>
              <a:t>Martin, E. (1991) ‘The Egg and the Sperm: How Science Constructed a Romance Based on Stereotypical Male-Female Roles’, </a:t>
            </a:r>
            <a:r>
              <a:rPr lang="en-US" sz="1200" i="1" dirty="0"/>
              <a:t>Signs</a:t>
            </a:r>
            <a:r>
              <a:rPr lang="en-US" sz="1200" dirty="0"/>
              <a:t>, 16 (3), 485-501. </a:t>
            </a:r>
          </a:p>
          <a:p>
            <a:pPr>
              <a:spcBef>
                <a:spcPts val="650"/>
              </a:spcBef>
              <a:buNone/>
            </a:pPr>
            <a:r>
              <a:rPr lang="en-US" sz="1200" dirty="0"/>
              <a:t>Martin, E. (1992) </a:t>
            </a:r>
            <a:r>
              <a:rPr lang="en-US" sz="1200" i="1" dirty="0"/>
              <a:t>The Woman in the Body: a Cultural Analysis of Reproduction</a:t>
            </a:r>
            <a:r>
              <a:rPr lang="en-US" sz="1200" dirty="0"/>
              <a:t>, London: Beacon Press.</a:t>
            </a:r>
          </a:p>
          <a:p>
            <a:pPr>
              <a:spcBef>
                <a:spcPts val="650"/>
              </a:spcBef>
              <a:buNone/>
            </a:pPr>
            <a:r>
              <a:rPr lang="en-GB" sz="1200" dirty="0" err="1"/>
              <a:t>Mirza</a:t>
            </a:r>
            <a:r>
              <a:rPr lang="en-GB" sz="1200" dirty="0"/>
              <a:t>, Heidi (1998), “Race, Gender and IQ: the social consequence of a pseudo‐scientific discourse”, </a:t>
            </a:r>
            <a:r>
              <a:rPr lang="en-GB" sz="1200" i="1" dirty="0"/>
              <a:t>Race, Ethnicity and Education</a:t>
            </a:r>
            <a:r>
              <a:rPr lang="en-GB" sz="1200" dirty="0"/>
              <a:t>, 1 (1), 109 – 126.</a:t>
            </a:r>
            <a:endParaRPr lang="en-US" sz="1200" dirty="0"/>
          </a:p>
          <a:p>
            <a:pPr>
              <a:spcBef>
                <a:spcPts val="650"/>
              </a:spcBef>
              <a:buNone/>
            </a:pPr>
            <a:r>
              <a:rPr lang="en-US" sz="1200" dirty="0"/>
              <a:t>Moss-</a:t>
            </a:r>
            <a:r>
              <a:rPr lang="en-US" sz="1200" dirty="0" err="1"/>
              <a:t>Racusin</a:t>
            </a:r>
            <a:r>
              <a:rPr lang="en-US" sz="1200" dirty="0"/>
              <a:t>, C. </a:t>
            </a:r>
            <a:r>
              <a:rPr lang="en-US" sz="1200" i="1" dirty="0"/>
              <a:t>et al </a:t>
            </a:r>
            <a:r>
              <a:rPr lang="en-US" sz="1200" dirty="0"/>
              <a:t>(2012),‘Science faculty’s subtle gender biases </a:t>
            </a:r>
            <a:r>
              <a:rPr lang="en-US" sz="1200" dirty="0" err="1"/>
              <a:t>favour</a:t>
            </a:r>
            <a:r>
              <a:rPr lang="en-US" sz="1200" dirty="0"/>
              <a:t> male students’, </a:t>
            </a:r>
            <a:r>
              <a:rPr lang="en-US" sz="1200" i="1" dirty="0"/>
              <a:t>Proceedings of the National Academy of Sciences of the United States of Americ</a:t>
            </a:r>
            <a:r>
              <a:rPr lang="en-US" sz="1200" dirty="0"/>
              <a:t>a, 109, (41), 16474 - 16479. </a:t>
            </a:r>
          </a:p>
          <a:p>
            <a:pPr>
              <a:spcBef>
                <a:spcPts val="650"/>
              </a:spcBef>
              <a:buNone/>
            </a:pPr>
            <a:r>
              <a:rPr lang="en-US" sz="1200" dirty="0"/>
              <a:t>Richardson, S. (2012) ‘Sexing the X: How the X Became the «Female Chromosome»’, </a:t>
            </a:r>
            <a:r>
              <a:rPr lang="en-US" sz="1200" i="1" dirty="0"/>
              <a:t>Signs</a:t>
            </a:r>
            <a:r>
              <a:rPr lang="en-US" sz="1200" dirty="0"/>
              <a:t>, 37 (4), 909 - 933. </a:t>
            </a:r>
          </a:p>
          <a:p>
            <a:pPr>
              <a:spcBef>
                <a:spcPts val="650"/>
              </a:spcBef>
              <a:buNone/>
            </a:pPr>
            <a:r>
              <a:rPr lang="en-US" sz="1200" dirty="0" err="1"/>
              <a:t>Rodino</a:t>
            </a:r>
            <a:r>
              <a:rPr lang="en-US" sz="1200" dirty="0"/>
              <a:t>, M. (1997) ‘Breaking out of Binaries: </a:t>
            </a:r>
            <a:r>
              <a:rPr lang="en-US" sz="1200" dirty="0" err="1"/>
              <a:t>Reconceptualizing</a:t>
            </a:r>
            <a:r>
              <a:rPr lang="en-US" sz="1200" dirty="0"/>
              <a:t> Gender and its Relationship to Language In Computer-Mediated Communication’, </a:t>
            </a:r>
            <a:r>
              <a:rPr lang="en-US" sz="1200" i="1" dirty="0"/>
              <a:t>Journal of Computer-Mediated Communication</a:t>
            </a:r>
            <a:r>
              <a:rPr lang="en-US" sz="1200" dirty="0"/>
              <a:t>, 3, (3).</a:t>
            </a:r>
          </a:p>
          <a:p>
            <a:pPr>
              <a:spcBef>
                <a:spcPts val="650"/>
              </a:spcBef>
              <a:buNone/>
            </a:pPr>
            <a:r>
              <a:rPr lang="en-GB" sz="1200" dirty="0"/>
              <a:t>Rosser, S. (1989) ‘</a:t>
            </a:r>
            <a:r>
              <a:rPr lang="en-US" sz="1200" dirty="0"/>
              <a:t>Re-visioning Clinical Research: Gender &amp;  Ethics of Experimental Design’, </a:t>
            </a:r>
            <a:r>
              <a:rPr lang="en-US" sz="1200" i="1" dirty="0" err="1"/>
              <a:t>Hypatia</a:t>
            </a:r>
            <a:r>
              <a:rPr lang="en-US" sz="1200" i="1" dirty="0"/>
              <a:t>, </a:t>
            </a:r>
            <a:r>
              <a:rPr lang="en-US" sz="1200" dirty="0"/>
              <a:t>4(2), 125-139.</a:t>
            </a:r>
          </a:p>
          <a:p>
            <a:pPr>
              <a:spcBef>
                <a:spcPts val="650"/>
              </a:spcBef>
              <a:buNone/>
            </a:pPr>
            <a:r>
              <a:rPr lang="en-GB" sz="1200" dirty="0" err="1"/>
              <a:t>Schiebinger</a:t>
            </a:r>
            <a:r>
              <a:rPr lang="en-GB" sz="1200" dirty="0"/>
              <a:t>, L. (1994) </a:t>
            </a:r>
            <a:r>
              <a:rPr lang="en-GB" sz="1200" i="1" dirty="0"/>
              <a:t>Nature's body: sexual politics and the making of modern science</a:t>
            </a:r>
            <a:r>
              <a:rPr lang="en-GB" sz="1200" dirty="0"/>
              <a:t>, London: Pandora.</a:t>
            </a:r>
            <a:endParaRPr lang="pt-PT" sz="1200" dirty="0"/>
          </a:p>
          <a:p>
            <a:pPr>
              <a:spcBef>
                <a:spcPts val="650"/>
              </a:spcBef>
              <a:buNone/>
            </a:pPr>
            <a:r>
              <a:rPr lang="en-GB" sz="1200" dirty="0" err="1"/>
              <a:t>Schiebinger</a:t>
            </a:r>
            <a:r>
              <a:rPr lang="en-US" sz="1200" dirty="0"/>
              <a:t>, L. (1999) </a:t>
            </a:r>
            <a:r>
              <a:rPr lang="en-US" sz="1200" i="1" dirty="0"/>
              <a:t>Has Feminism Changed Science?</a:t>
            </a:r>
            <a:r>
              <a:rPr lang="en-US" sz="1200" dirty="0"/>
              <a:t>, Cambridge: Harvard University Press.</a:t>
            </a:r>
          </a:p>
          <a:p>
            <a:pPr>
              <a:spcBef>
                <a:spcPts val="650"/>
              </a:spcBef>
              <a:buNone/>
            </a:pPr>
            <a:r>
              <a:rPr lang="en-US" sz="1200" dirty="0" err="1"/>
              <a:t>Stepan</a:t>
            </a:r>
            <a:r>
              <a:rPr lang="en-US" sz="1200" dirty="0"/>
              <a:t>, N. (1986) ‘Race and Gender: The Role of Analogy in Science’, </a:t>
            </a:r>
            <a:r>
              <a:rPr lang="en-US" sz="1200" i="1" dirty="0"/>
              <a:t>Isis, </a:t>
            </a:r>
            <a:r>
              <a:rPr lang="en-US" sz="1200" dirty="0"/>
              <a:t>77 (2), 261 – 277.</a:t>
            </a:r>
          </a:p>
          <a:p>
            <a:pPr>
              <a:spcBef>
                <a:spcPts val="650"/>
              </a:spcBef>
              <a:buNone/>
            </a:pPr>
            <a:r>
              <a:rPr lang="pt-PT" sz="1200" dirty="0" err="1"/>
              <a:t>Zecharia</a:t>
            </a:r>
            <a:r>
              <a:rPr lang="pt-PT" sz="1200" dirty="0"/>
              <a:t>, A. </a:t>
            </a:r>
            <a:r>
              <a:rPr lang="pt-PT" sz="1200" i="1" dirty="0" err="1"/>
              <a:t>et</a:t>
            </a:r>
            <a:r>
              <a:rPr lang="pt-PT" sz="1200" i="1" dirty="0"/>
              <a:t> al </a:t>
            </a:r>
            <a:r>
              <a:rPr lang="pt-PT" sz="1200" dirty="0"/>
              <a:t>(2013) </a:t>
            </a:r>
            <a:r>
              <a:rPr lang="pt-PT" sz="1200" i="1" dirty="0" err="1"/>
              <a:t>Through</a:t>
            </a:r>
            <a:r>
              <a:rPr lang="pt-PT" sz="1200" i="1" dirty="0"/>
              <a:t> Both </a:t>
            </a:r>
            <a:r>
              <a:rPr lang="pt-PT" sz="1200" i="1" dirty="0" err="1"/>
              <a:t>Eyes</a:t>
            </a:r>
            <a:r>
              <a:rPr lang="pt-PT" sz="1200" i="1" dirty="0"/>
              <a:t>: </a:t>
            </a:r>
            <a:r>
              <a:rPr lang="pt-PT" sz="1200" i="1" dirty="0" err="1"/>
              <a:t>The</a:t>
            </a:r>
            <a:r>
              <a:rPr lang="pt-PT" sz="1200" i="1" dirty="0"/>
              <a:t> Case for a </a:t>
            </a:r>
            <a:r>
              <a:rPr lang="pt-PT" sz="1200" i="1" dirty="0" err="1"/>
              <a:t>Gender</a:t>
            </a:r>
            <a:r>
              <a:rPr lang="pt-PT" sz="1200" i="1" dirty="0"/>
              <a:t> </a:t>
            </a:r>
            <a:r>
              <a:rPr lang="pt-PT" sz="1200" i="1" dirty="0" err="1"/>
              <a:t>Lens</a:t>
            </a:r>
            <a:r>
              <a:rPr lang="pt-PT" sz="1200" i="1" dirty="0"/>
              <a:t> in STEM, </a:t>
            </a:r>
            <a:r>
              <a:rPr lang="pt-PT" sz="1200" dirty="0"/>
              <a:t>London: </a:t>
            </a:r>
            <a:r>
              <a:rPr lang="pt-PT" sz="1200" dirty="0" err="1"/>
              <a:t>Science</a:t>
            </a:r>
            <a:r>
              <a:rPr lang="pt-PT" sz="1200" dirty="0"/>
              <a:t> </a:t>
            </a:r>
            <a:r>
              <a:rPr lang="pt-PT" sz="1200" dirty="0" err="1"/>
              <a:t>Grrl</a:t>
            </a:r>
            <a:r>
              <a:rPr lang="pt-PT" sz="1200" dirty="0"/>
              <a:t>.</a:t>
            </a:r>
            <a:endParaRPr lang="pt-PT" sz="1200" i="1" dirty="0"/>
          </a:p>
          <a:p>
            <a:pPr>
              <a:spcBef>
                <a:spcPts val="650"/>
              </a:spcBef>
              <a:buNone/>
            </a:pPr>
            <a:r>
              <a:rPr lang="pt-PT" sz="1200" dirty="0" err="1"/>
              <a:t>Zucker</a:t>
            </a:r>
            <a:r>
              <a:rPr lang="pt-PT" sz="1200" dirty="0"/>
              <a:t>, I. </a:t>
            </a:r>
            <a:r>
              <a:rPr lang="pt-PT" sz="1200" dirty="0" err="1"/>
              <a:t>and</a:t>
            </a:r>
            <a:r>
              <a:rPr lang="pt-PT" sz="1200" dirty="0"/>
              <a:t> </a:t>
            </a:r>
            <a:r>
              <a:rPr lang="pt-PT" sz="1200" dirty="0" err="1"/>
              <a:t>Beery</a:t>
            </a:r>
            <a:r>
              <a:rPr lang="pt-PT" sz="1200" dirty="0"/>
              <a:t>, A. (2010) ‘Males </a:t>
            </a:r>
            <a:r>
              <a:rPr lang="pt-PT" sz="1200" dirty="0" err="1"/>
              <a:t>still</a:t>
            </a:r>
            <a:r>
              <a:rPr lang="pt-PT" sz="1200" dirty="0"/>
              <a:t> </a:t>
            </a:r>
            <a:r>
              <a:rPr lang="pt-PT" sz="1200" dirty="0" err="1"/>
              <a:t>dominate</a:t>
            </a:r>
            <a:r>
              <a:rPr lang="pt-PT" sz="1200" dirty="0"/>
              <a:t> animal </a:t>
            </a:r>
            <a:r>
              <a:rPr lang="pt-PT" sz="1200" dirty="0" err="1"/>
              <a:t>studies</a:t>
            </a:r>
            <a:r>
              <a:rPr lang="pt-PT" sz="1200" dirty="0"/>
              <a:t>’, </a:t>
            </a:r>
            <a:r>
              <a:rPr lang="pt-PT" sz="1200" i="1" dirty="0" err="1"/>
              <a:t>Nature</a:t>
            </a:r>
            <a:r>
              <a:rPr lang="pt-PT" sz="1200" i="1" dirty="0"/>
              <a:t>, </a:t>
            </a:r>
            <a:r>
              <a:rPr lang="pt-PT" sz="1200" dirty="0"/>
              <a:t>465 (10 </a:t>
            </a:r>
            <a:r>
              <a:rPr lang="pt-PT" sz="1200" dirty="0" err="1"/>
              <a:t>June</a:t>
            </a:r>
            <a:r>
              <a:rPr lang="pt-PT" sz="1200" dirty="0"/>
              <a:t>), 690.</a:t>
            </a:r>
          </a:p>
          <a:p>
            <a:pPr>
              <a:spcBef>
                <a:spcPts val="650"/>
              </a:spcBef>
              <a:buNone/>
            </a:pPr>
            <a:r>
              <a:rPr lang="en-US" sz="1200" dirty="0" err="1"/>
              <a:t>Zuk</a:t>
            </a:r>
            <a:r>
              <a:rPr lang="en-US" sz="1200" dirty="0"/>
              <a:t>, M. (1993) ‘Feminism and the Study of Animal Behavior’, </a:t>
            </a:r>
            <a:r>
              <a:rPr lang="en-US" sz="1200" i="1" dirty="0" err="1"/>
              <a:t>BioScience</a:t>
            </a:r>
            <a:r>
              <a:rPr lang="en-US" sz="1200" dirty="0"/>
              <a:t>, 43 (11), 774 - 778. </a:t>
            </a:r>
          </a:p>
          <a:p>
            <a:pPr>
              <a:spcBef>
                <a:spcPts val="650"/>
              </a:spcBef>
              <a:buNone/>
            </a:pPr>
            <a:endParaRPr lang="pt-PT" sz="1200" dirty="0"/>
          </a:p>
          <a:p>
            <a:pPr>
              <a:buNone/>
            </a:pPr>
            <a:endParaRPr lang="en-US" sz="1200" dirty="0">
              <a:hlinkClick r:id="rId6"/>
            </a:endParaRPr>
          </a:p>
          <a:p>
            <a:pPr>
              <a:buNone/>
            </a:pPr>
            <a:endParaRPr lang="en-US" sz="1200" dirty="0">
              <a:hlinkClick r:id="rId6"/>
            </a:endParaRPr>
          </a:p>
          <a:p>
            <a:pPr>
              <a:buNone/>
            </a:pPr>
            <a:endParaRPr lang="en-US" sz="1200" dirty="0">
              <a:hlinkClick r:id="rId6"/>
            </a:endParaRPr>
          </a:p>
          <a:p>
            <a:pPr>
              <a:lnSpc>
                <a:spcPct val="120000"/>
              </a:lnSpc>
              <a:buNone/>
            </a:pPr>
            <a:endParaRPr lang="en-US" sz="1550" dirty="0"/>
          </a:p>
          <a:p>
            <a:pPr>
              <a:lnSpc>
                <a:spcPct val="120000"/>
              </a:lnSpc>
              <a:buNone/>
            </a:pPr>
            <a:endParaRPr lang="en-US" sz="1300" dirty="0"/>
          </a:p>
          <a:p>
            <a:pPr>
              <a:lnSpc>
                <a:spcPct val="120000"/>
              </a:lnSpc>
              <a:buNone/>
            </a:pPr>
            <a:endParaRPr lang="en-GB" sz="1250" dirty="0"/>
          </a:p>
          <a:p>
            <a:pPr>
              <a:lnSpc>
                <a:spcPct val="120000"/>
              </a:lnSpc>
              <a:buNone/>
            </a:pPr>
            <a:endParaRPr lang="en-GB" sz="1250" dirty="0"/>
          </a:p>
        </p:txBody>
      </p:sp>
      <p:pic>
        <p:nvPicPr>
          <p:cNvPr id="4" name="Audio 3">
            <a:hlinkClick r:id="" action="ppaction://media"/>
            <a:extLst>
              <a:ext uri="{FF2B5EF4-FFF2-40B4-BE49-F238E27FC236}">
                <a16:creationId xmlns:a16="http://schemas.microsoft.com/office/drawing/2014/main" id="{D8950724-83E0-42C4-BA0A-3D484F87FF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93654541"/>
      </p:ext>
    </p:extLst>
  </p:cSld>
  <p:clrMapOvr>
    <a:masterClrMapping/>
  </p:clrMapOvr>
  <mc:AlternateContent xmlns:mc="http://schemas.openxmlformats.org/markup-compatibility/2006" xmlns:p14="http://schemas.microsoft.com/office/powerpoint/2010/main">
    <mc:Choice Requires="p14">
      <p:transition spd="slow" p14:dur="2000" advTm="3229"/>
    </mc:Choice>
    <mc:Fallback xmlns="">
      <p:transition spd="slow" advTm="3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Maria do Mar Pereira: MA Modules</a:t>
            </a:r>
          </a:p>
        </p:txBody>
      </p:sp>
      <p:sp>
        <p:nvSpPr>
          <p:cNvPr id="3" name="Content Placeholder 2"/>
          <p:cNvSpPr>
            <a:spLocks noGrp="1"/>
          </p:cNvSpPr>
          <p:nvPr>
            <p:ph sz="quarter" idx="1"/>
          </p:nvPr>
        </p:nvSpPr>
        <p:spPr/>
        <p:txBody>
          <a:bodyPr>
            <a:normAutofit lnSpcReduction="10000"/>
          </a:bodyPr>
          <a:lstStyle/>
          <a:p>
            <a:endParaRPr lang="en-GB" dirty="0"/>
          </a:p>
          <a:p>
            <a:r>
              <a:rPr lang="en-GB" dirty="0"/>
              <a:t>Ways of Knowing: Gender, Bodies, Power: </a:t>
            </a:r>
            <a:r>
              <a:rPr lang="en-GB" dirty="0">
                <a:hlinkClick r:id="rId4"/>
              </a:rPr>
              <a:t>https://warwick.ac.uk/fac/cross_fac/iatl/study/pgmodules/waysofknowing</a:t>
            </a:r>
            <a:endParaRPr lang="en-GB" dirty="0"/>
          </a:p>
          <a:p>
            <a:pPr marL="0" indent="0">
              <a:buNone/>
            </a:pPr>
            <a:endParaRPr lang="en-GB" dirty="0"/>
          </a:p>
          <a:p>
            <a:r>
              <a:rPr lang="en-GB" dirty="0"/>
              <a:t>Feminist Theory and Epistemology: Debates and Dilemmas: </a:t>
            </a:r>
            <a:r>
              <a:rPr lang="en-GB" dirty="0">
                <a:hlinkClick r:id="rId5"/>
              </a:rPr>
              <a:t>https://warwick.ac.uk/services/aro/dar/quality/modules/postgraduate/so/so9b0/</a:t>
            </a:r>
            <a:endParaRPr lang="en-GB" dirty="0"/>
          </a:p>
          <a:p>
            <a:endParaRPr lang="en-GB" dirty="0"/>
          </a:p>
          <a:p>
            <a:r>
              <a:rPr lang="en-GB" dirty="0"/>
              <a:t>Maria’s homepage: </a:t>
            </a:r>
            <a:r>
              <a:rPr lang="en-GB" dirty="0">
                <a:hlinkClick r:id="rId6"/>
              </a:rPr>
              <a:t>https://warwick.ac.uk/fac/soc/sociology/staff/mariadomarpereira/</a:t>
            </a:r>
            <a:endParaRPr lang="en-GB" dirty="0"/>
          </a:p>
        </p:txBody>
      </p:sp>
      <p:pic>
        <p:nvPicPr>
          <p:cNvPr id="4" name="Audio 3">
            <a:hlinkClick r:id="" action="ppaction://media"/>
            <a:extLst>
              <a:ext uri="{FF2B5EF4-FFF2-40B4-BE49-F238E27FC236}">
                <a16:creationId xmlns:a16="http://schemas.microsoft.com/office/drawing/2014/main" id="{C53E5A24-A3D4-451D-B607-79840A78DC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91622405"/>
      </p:ext>
    </p:extLst>
  </p:cSld>
  <p:clrMapOvr>
    <a:masterClrMapping/>
  </p:clrMapOvr>
  <mc:AlternateContent xmlns:mc="http://schemas.openxmlformats.org/markup-compatibility/2006" xmlns:p14="http://schemas.microsoft.com/office/powerpoint/2010/main">
    <mc:Choice Requires="p14">
      <p:transition spd="slow" p14:dur="2000" advTm="6039"/>
    </mc:Choice>
    <mc:Fallback xmlns="">
      <p:transition spd="slow" advTm="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167498"/>
            <a:ext cx="6984776" cy="2053590"/>
          </a:xfrm>
        </p:spPr>
        <p:txBody>
          <a:bodyPr>
            <a:normAutofit/>
          </a:bodyPr>
          <a:lstStyle/>
          <a:p>
            <a:r>
              <a:rPr lang="en-GB" sz="2700" dirty="0"/>
              <a:t>Scientific Discourse and Metaphors</a:t>
            </a:r>
          </a:p>
        </p:txBody>
      </p:sp>
      <p:pic>
        <p:nvPicPr>
          <p:cNvPr id="4" name="Audio 3">
            <a:hlinkClick r:id="" action="ppaction://media"/>
            <a:extLst>
              <a:ext uri="{FF2B5EF4-FFF2-40B4-BE49-F238E27FC236}">
                <a16:creationId xmlns:a16="http://schemas.microsoft.com/office/drawing/2014/main" id="{38A95BB6-2CE5-4A76-BC82-903E63BC0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13191734"/>
      </p:ext>
    </p:extLst>
  </p:cSld>
  <p:clrMapOvr>
    <a:masterClrMapping/>
  </p:clrMapOvr>
  <mc:AlternateContent xmlns:mc="http://schemas.openxmlformats.org/markup-compatibility/2006" xmlns:p14="http://schemas.microsoft.com/office/powerpoint/2010/main">
    <mc:Choice Requires="p14">
      <p:transition spd="slow" p14:dur="2000" advTm="21452"/>
    </mc:Choice>
    <mc:Fallback xmlns="">
      <p:transition spd="slow" advTm="2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43408"/>
            <a:ext cx="8208912" cy="1224136"/>
          </a:xfrm>
        </p:spPr>
        <p:txBody>
          <a:bodyPr>
            <a:normAutofit/>
          </a:bodyPr>
          <a:lstStyle/>
          <a:p>
            <a:r>
              <a:rPr lang="en-GB" b="1" dirty="0"/>
              <a:t>The Power of Scientific Metaphors</a:t>
            </a:r>
          </a:p>
        </p:txBody>
      </p:sp>
      <p:sp>
        <p:nvSpPr>
          <p:cNvPr id="6" name="Rectangle 5"/>
          <p:cNvSpPr/>
          <p:nvPr/>
        </p:nvSpPr>
        <p:spPr>
          <a:xfrm>
            <a:off x="467544" y="1352284"/>
            <a:ext cx="7488832" cy="3046988"/>
          </a:xfrm>
          <a:prstGeom prst="rect">
            <a:avLst/>
          </a:prstGeom>
        </p:spPr>
        <p:txBody>
          <a:bodyPr wrap="square">
            <a:spAutoFit/>
          </a:bodyPr>
          <a:lstStyle/>
          <a:p>
            <a:pPr>
              <a:lnSpc>
                <a:spcPct val="130000"/>
              </a:lnSpc>
            </a:pPr>
            <a:r>
              <a:rPr lang="en-US" sz="2000" dirty="0"/>
              <a:t>‘Metaphors and analogies </a:t>
            </a:r>
            <a:r>
              <a:rPr lang="en-US" sz="2000" b="1" dirty="0"/>
              <a:t>direct the investigators’ attention to some aspects of reality and not others.</a:t>
            </a:r>
            <a:r>
              <a:rPr lang="en-US" sz="2000" dirty="0"/>
              <a:t> (…) [They] can </a:t>
            </a:r>
            <a:r>
              <a:rPr lang="en-US" sz="2000" dirty="0">
                <a:solidFill>
                  <a:schemeClr val="accent1"/>
                </a:solidFill>
              </a:rPr>
              <a:t>generate a considerable amount of new information about the world that confirms metaphoric expectations</a:t>
            </a:r>
            <a:r>
              <a:rPr lang="en-US" sz="2000" dirty="0"/>
              <a:t> and </a:t>
            </a:r>
            <a:r>
              <a:rPr lang="en-US" sz="2000" dirty="0">
                <a:solidFill>
                  <a:schemeClr val="accent1"/>
                </a:solidFill>
              </a:rPr>
              <a:t>direct attention away from those aspects of reality that challenge those expectations</a:t>
            </a:r>
            <a:r>
              <a:rPr lang="en-US" sz="2000" dirty="0"/>
              <a:t>. (…)</a:t>
            </a:r>
          </a:p>
          <a:p>
            <a:pPr>
              <a:lnSpc>
                <a:spcPct val="130000"/>
              </a:lnSpc>
              <a:spcBef>
                <a:spcPts val="1200"/>
              </a:spcBef>
            </a:pPr>
            <a:r>
              <a:rPr lang="en-US" sz="2000" dirty="0">
                <a:solidFill>
                  <a:schemeClr val="accent1"/>
                </a:solidFill>
              </a:rPr>
              <a:t>(Stepan,1986: 274)</a:t>
            </a:r>
            <a:endParaRPr lang="pt-PT" sz="2000" dirty="0">
              <a:solidFill>
                <a:schemeClr val="accent1"/>
              </a:solidFill>
            </a:endParaRPr>
          </a:p>
        </p:txBody>
      </p:sp>
      <p:pic>
        <p:nvPicPr>
          <p:cNvPr id="2" name="Audio 1">
            <a:hlinkClick r:id="" action="ppaction://media"/>
            <a:extLst>
              <a:ext uri="{FF2B5EF4-FFF2-40B4-BE49-F238E27FC236}">
                <a16:creationId xmlns:a16="http://schemas.microsoft.com/office/drawing/2014/main" id="{619F90B5-783B-4466-865F-C91F6B68D3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072535469"/>
      </p:ext>
    </p:extLst>
  </p:cSld>
  <p:clrMapOvr>
    <a:masterClrMapping/>
  </p:clrMapOvr>
  <mc:AlternateContent xmlns:mc="http://schemas.openxmlformats.org/markup-compatibility/2006" xmlns:p14="http://schemas.microsoft.com/office/powerpoint/2010/main">
    <mc:Choice Requires="p14">
      <p:transition spd="slow" p14:dur="2000" advTm="60112"/>
    </mc:Choice>
    <mc:Fallback xmlns="">
      <p:transition spd="slow" advTm="6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5536" y="-99392"/>
            <a:ext cx="8280920" cy="1143000"/>
          </a:xfrm>
        </p:spPr>
        <p:txBody>
          <a:bodyPr>
            <a:normAutofit/>
          </a:bodyPr>
          <a:lstStyle/>
          <a:p>
            <a:r>
              <a:rPr lang="en-GB" b="1" dirty="0"/>
              <a:t>Egg and Sperm: A Scientific Fairy Tale?</a:t>
            </a:r>
          </a:p>
        </p:txBody>
      </p:sp>
      <p:sp>
        <p:nvSpPr>
          <p:cNvPr id="9" name="TextBox 8"/>
          <p:cNvSpPr txBox="1"/>
          <p:nvPr/>
        </p:nvSpPr>
        <p:spPr>
          <a:xfrm>
            <a:off x="467544" y="1268760"/>
            <a:ext cx="8064896" cy="5589222"/>
          </a:xfrm>
          <a:prstGeom prst="rect">
            <a:avLst/>
          </a:prstGeom>
          <a:noFill/>
        </p:spPr>
        <p:txBody>
          <a:bodyPr wrap="square" rtlCol="0">
            <a:spAutoFit/>
          </a:bodyPr>
          <a:lstStyle/>
          <a:p>
            <a:pPr>
              <a:lnSpc>
                <a:spcPct val="120000"/>
              </a:lnSpc>
            </a:pPr>
            <a:r>
              <a:rPr lang="pt-PT" dirty="0"/>
              <a:t>‘</a:t>
            </a:r>
            <a:r>
              <a:rPr lang="pt-PT" dirty="0" err="1">
                <a:solidFill>
                  <a:schemeClr val="accent1"/>
                </a:solidFill>
              </a:rPr>
              <a:t>Gender</a:t>
            </a:r>
            <a:r>
              <a:rPr lang="pt-PT" dirty="0">
                <a:solidFill>
                  <a:schemeClr val="accent1"/>
                </a:solidFill>
              </a:rPr>
              <a:t> </a:t>
            </a:r>
            <a:r>
              <a:rPr lang="pt-PT" dirty="0" err="1">
                <a:solidFill>
                  <a:schemeClr val="accent1"/>
                </a:solidFill>
              </a:rPr>
              <a:t>stereotypes</a:t>
            </a:r>
            <a:r>
              <a:rPr lang="pt-PT" dirty="0">
                <a:solidFill>
                  <a:schemeClr val="accent1"/>
                </a:solidFill>
              </a:rPr>
              <a:t> </a:t>
            </a:r>
            <a:r>
              <a:rPr lang="pt-PT" dirty="0"/>
              <a:t>[are] </a:t>
            </a:r>
            <a:r>
              <a:rPr lang="pt-PT" dirty="0" err="1"/>
              <a:t>hidden</a:t>
            </a:r>
            <a:r>
              <a:rPr lang="pt-PT" dirty="0"/>
              <a:t> </a:t>
            </a:r>
            <a:r>
              <a:rPr lang="pt-PT" dirty="0" err="1"/>
              <a:t>within</a:t>
            </a:r>
            <a:r>
              <a:rPr lang="pt-PT" dirty="0"/>
              <a:t> </a:t>
            </a:r>
            <a:br>
              <a:rPr lang="pt-PT" dirty="0"/>
            </a:br>
            <a:r>
              <a:rPr lang="pt-PT" dirty="0" err="1"/>
              <a:t>the</a:t>
            </a:r>
            <a:r>
              <a:rPr lang="pt-PT" dirty="0"/>
              <a:t> </a:t>
            </a:r>
            <a:r>
              <a:rPr lang="pt-PT" dirty="0" err="1"/>
              <a:t>scientific</a:t>
            </a:r>
            <a:r>
              <a:rPr lang="pt-PT" dirty="0"/>
              <a:t> </a:t>
            </a:r>
            <a:r>
              <a:rPr lang="pt-PT" dirty="0" err="1"/>
              <a:t>language</a:t>
            </a:r>
            <a:r>
              <a:rPr lang="pt-PT" dirty="0"/>
              <a:t> </a:t>
            </a:r>
            <a:r>
              <a:rPr lang="pt-PT" dirty="0" err="1"/>
              <a:t>of</a:t>
            </a:r>
            <a:r>
              <a:rPr lang="pt-PT" dirty="0"/>
              <a:t> </a:t>
            </a:r>
            <a:r>
              <a:rPr lang="pt-PT" dirty="0" err="1"/>
              <a:t>biology</a:t>
            </a:r>
            <a:r>
              <a:rPr lang="pt-PT" dirty="0"/>
              <a:t>.’ </a:t>
            </a:r>
            <a:r>
              <a:rPr lang="pt-PT" dirty="0" err="1"/>
              <a:t>We</a:t>
            </a:r>
            <a:r>
              <a:rPr lang="pt-PT" dirty="0"/>
              <a:t> </a:t>
            </a:r>
            <a:br>
              <a:rPr lang="pt-PT" dirty="0"/>
            </a:br>
            <a:r>
              <a:rPr lang="pt-PT" dirty="0" err="1"/>
              <a:t>learn</a:t>
            </a:r>
            <a:r>
              <a:rPr lang="pt-PT" dirty="0"/>
              <a:t> ‘</a:t>
            </a:r>
            <a:r>
              <a:rPr lang="pt-PT" dirty="0" err="1"/>
              <a:t>about</a:t>
            </a:r>
            <a:r>
              <a:rPr lang="pt-PT" dirty="0"/>
              <a:t> more </a:t>
            </a:r>
            <a:r>
              <a:rPr lang="pt-PT" dirty="0" err="1"/>
              <a:t>than</a:t>
            </a:r>
            <a:r>
              <a:rPr lang="pt-PT" dirty="0"/>
              <a:t> </a:t>
            </a:r>
            <a:r>
              <a:rPr lang="pt-PT" dirty="0" err="1"/>
              <a:t>just</a:t>
            </a:r>
            <a:r>
              <a:rPr lang="pt-PT" dirty="0"/>
              <a:t> </a:t>
            </a:r>
            <a:r>
              <a:rPr lang="pt-PT" dirty="0" err="1"/>
              <a:t>the</a:t>
            </a:r>
            <a:r>
              <a:rPr lang="pt-PT" dirty="0"/>
              <a:t> natural </a:t>
            </a:r>
            <a:br>
              <a:rPr lang="pt-PT" dirty="0"/>
            </a:br>
            <a:r>
              <a:rPr lang="pt-PT" dirty="0" err="1"/>
              <a:t>world</a:t>
            </a:r>
            <a:r>
              <a:rPr lang="pt-PT" dirty="0"/>
              <a:t> in </a:t>
            </a:r>
            <a:r>
              <a:rPr lang="pt-PT" dirty="0" err="1"/>
              <a:t>high</a:t>
            </a:r>
            <a:r>
              <a:rPr lang="pt-PT" dirty="0"/>
              <a:t> </a:t>
            </a:r>
            <a:r>
              <a:rPr lang="pt-PT" dirty="0" err="1"/>
              <a:t>school</a:t>
            </a:r>
            <a:r>
              <a:rPr lang="pt-PT" dirty="0"/>
              <a:t> </a:t>
            </a:r>
            <a:r>
              <a:rPr lang="pt-PT" dirty="0" err="1"/>
              <a:t>biology</a:t>
            </a:r>
            <a:r>
              <a:rPr lang="pt-PT" dirty="0"/>
              <a:t> </a:t>
            </a:r>
            <a:r>
              <a:rPr lang="pt-PT" dirty="0" err="1"/>
              <a:t>class</a:t>
            </a:r>
            <a:r>
              <a:rPr lang="pt-PT" dirty="0"/>
              <a:t>; </a:t>
            </a:r>
            <a:r>
              <a:rPr lang="pt-PT" dirty="0" err="1"/>
              <a:t>we</a:t>
            </a:r>
            <a:r>
              <a:rPr lang="pt-PT" dirty="0"/>
              <a:t> </a:t>
            </a:r>
            <a:br>
              <a:rPr lang="pt-PT" dirty="0"/>
            </a:br>
            <a:r>
              <a:rPr lang="pt-PT" dirty="0"/>
              <a:t>(…) </a:t>
            </a:r>
            <a:r>
              <a:rPr lang="pt-PT" dirty="0" err="1"/>
              <a:t>lear</a:t>
            </a:r>
            <a:r>
              <a:rPr lang="pt-PT" dirty="0"/>
              <a:t>[n] </a:t>
            </a:r>
            <a:r>
              <a:rPr lang="pt-PT" dirty="0" err="1"/>
              <a:t>about</a:t>
            </a:r>
            <a:r>
              <a:rPr lang="pt-PT" dirty="0"/>
              <a:t> cultural </a:t>
            </a:r>
            <a:r>
              <a:rPr lang="pt-PT" dirty="0" err="1"/>
              <a:t>beliefs</a:t>
            </a:r>
            <a:r>
              <a:rPr lang="pt-PT" dirty="0"/>
              <a:t> </a:t>
            </a:r>
            <a:r>
              <a:rPr lang="pt-PT" dirty="0" err="1"/>
              <a:t>and</a:t>
            </a:r>
            <a:r>
              <a:rPr lang="pt-PT" dirty="0"/>
              <a:t> </a:t>
            </a:r>
            <a:br>
              <a:rPr lang="pt-PT" dirty="0"/>
            </a:br>
            <a:r>
              <a:rPr lang="pt-PT" dirty="0" err="1"/>
              <a:t>practices</a:t>
            </a:r>
            <a:r>
              <a:rPr lang="pt-PT" dirty="0"/>
              <a:t> as </a:t>
            </a:r>
            <a:r>
              <a:rPr lang="pt-PT" dirty="0" err="1"/>
              <a:t>if</a:t>
            </a:r>
            <a:r>
              <a:rPr lang="pt-PT" dirty="0"/>
              <a:t> </a:t>
            </a:r>
            <a:r>
              <a:rPr lang="pt-PT" dirty="0" err="1"/>
              <a:t>they</a:t>
            </a:r>
            <a:r>
              <a:rPr lang="pt-PT" dirty="0"/>
              <a:t> </a:t>
            </a:r>
            <a:r>
              <a:rPr lang="pt-PT" dirty="0" err="1"/>
              <a:t>were</a:t>
            </a:r>
            <a:r>
              <a:rPr lang="pt-PT" dirty="0"/>
              <a:t> </a:t>
            </a:r>
            <a:r>
              <a:rPr lang="pt-PT" dirty="0" err="1"/>
              <a:t>part</a:t>
            </a:r>
            <a:r>
              <a:rPr lang="pt-PT" dirty="0"/>
              <a:t> </a:t>
            </a:r>
            <a:r>
              <a:rPr lang="pt-PT" dirty="0" err="1"/>
              <a:t>of</a:t>
            </a:r>
            <a:r>
              <a:rPr lang="pt-PT" dirty="0"/>
              <a:t> </a:t>
            </a:r>
            <a:r>
              <a:rPr lang="pt-PT" dirty="0" err="1"/>
              <a:t>nature</a:t>
            </a:r>
            <a:r>
              <a:rPr lang="pt-PT" dirty="0"/>
              <a:t>’.</a:t>
            </a:r>
          </a:p>
          <a:p>
            <a:pPr>
              <a:lnSpc>
                <a:spcPct val="120000"/>
              </a:lnSpc>
              <a:spcBef>
                <a:spcPts val="600"/>
              </a:spcBef>
            </a:pPr>
            <a:r>
              <a:rPr lang="pt-PT" dirty="0">
                <a:solidFill>
                  <a:schemeClr val="accent1"/>
                </a:solidFill>
              </a:rPr>
              <a:t>	    (Martin, 1991: 485 – 486)</a:t>
            </a:r>
          </a:p>
          <a:p>
            <a:pPr>
              <a:lnSpc>
                <a:spcPct val="120000"/>
              </a:lnSpc>
            </a:pPr>
            <a:endParaRPr lang="pt-PT" sz="1400" dirty="0"/>
          </a:p>
          <a:p>
            <a:pPr>
              <a:lnSpc>
                <a:spcPct val="120000"/>
              </a:lnSpc>
            </a:pPr>
            <a:r>
              <a:rPr lang="en-US" dirty="0"/>
              <a:t>‘[B]</a:t>
            </a:r>
            <a:r>
              <a:rPr lang="en-US" dirty="0" err="1"/>
              <a:t>ecoming</a:t>
            </a:r>
            <a:r>
              <a:rPr lang="en-US" dirty="0"/>
              <a:t> aware of when we are </a:t>
            </a:r>
            <a:r>
              <a:rPr lang="en-US" dirty="0">
                <a:solidFill>
                  <a:schemeClr val="accent1"/>
                </a:solidFill>
              </a:rPr>
              <a:t>projecting cultural imagery</a:t>
            </a:r>
            <a:r>
              <a:rPr lang="en-US" dirty="0"/>
              <a:t> onto what we study will improve our ability to investigate and understand nature. Waking up such [gendered] metaphors, by becoming aware of their implications, will rob them of their power to </a:t>
            </a:r>
            <a:r>
              <a:rPr lang="en-US" dirty="0">
                <a:solidFill>
                  <a:schemeClr val="accent1"/>
                </a:solidFill>
              </a:rPr>
              <a:t>naturalize</a:t>
            </a:r>
            <a:r>
              <a:rPr lang="en-US" dirty="0"/>
              <a:t> our social conventions about gender.’   </a:t>
            </a:r>
            <a:r>
              <a:rPr lang="pt-PT" dirty="0">
                <a:solidFill>
                  <a:schemeClr val="accent1"/>
                </a:solidFill>
              </a:rPr>
              <a:t>(Martin, 1991: 501)</a:t>
            </a:r>
            <a:endParaRPr lang="pt-PT" dirty="0"/>
          </a:p>
          <a:p>
            <a:pPr marL="216000">
              <a:lnSpc>
                <a:spcPct val="120000"/>
              </a:lnSpc>
              <a:spcBef>
                <a:spcPts val="1800"/>
              </a:spcBef>
            </a:pPr>
            <a:r>
              <a:rPr lang="en-US" dirty="0">
                <a:solidFill>
                  <a:schemeClr val="accent1"/>
                </a:solidFill>
                <a:sym typeface="Wingdings" pitchFamily="2" charset="2"/>
              </a:rPr>
              <a:t></a:t>
            </a:r>
            <a:r>
              <a:rPr lang="en-US" dirty="0">
                <a:sym typeface="Wingdings" pitchFamily="2" charset="2"/>
              </a:rPr>
              <a:t> There are m</a:t>
            </a:r>
            <a:r>
              <a:rPr lang="en-US" dirty="0"/>
              <a:t>any examples of gendered assumptions in science: e.g. ‘male hunter’/‘female gatherer’; X chromosome </a:t>
            </a:r>
            <a:r>
              <a:rPr lang="en-US" dirty="0">
                <a:solidFill>
                  <a:srgbClr val="C00000"/>
                </a:solidFill>
              </a:rPr>
              <a:t>(Richardson, 2012)</a:t>
            </a:r>
          </a:p>
          <a:p>
            <a:r>
              <a:rPr lang="en-US" dirty="0">
                <a:solidFill>
                  <a:schemeClr val="accent1"/>
                </a:solidFill>
              </a:rPr>
              <a:t>				</a:t>
            </a:r>
            <a:endParaRPr lang="pt-PT"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1484784"/>
            <a:ext cx="3744416" cy="2127845"/>
          </a:xfrm>
          <a:prstGeom prst="rect">
            <a:avLst/>
          </a:prstGeom>
        </p:spPr>
      </p:pic>
      <p:pic>
        <p:nvPicPr>
          <p:cNvPr id="3" name="Audio 2">
            <a:hlinkClick r:id="" action="ppaction://media"/>
            <a:extLst>
              <a:ext uri="{FF2B5EF4-FFF2-40B4-BE49-F238E27FC236}">
                <a16:creationId xmlns:a16="http://schemas.microsoft.com/office/drawing/2014/main" id="{8482FB81-B635-4A9E-A56A-5A223D2A2CC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124590541"/>
      </p:ext>
    </p:extLst>
  </p:cSld>
  <p:clrMapOvr>
    <a:masterClrMapping/>
  </p:clrMapOvr>
  <mc:AlternateContent xmlns:mc="http://schemas.openxmlformats.org/markup-compatibility/2006" xmlns:p14="http://schemas.microsoft.com/office/powerpoint/2010/main">
    <mc:Choice Requires="p14">
      <p:transition spd="slow" p14:dur="2000" advTm="156583"/>
    </mc:Choice>
    <mc:Fallback xmlns="">
      <p:transition spd="slow" advTm="156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43408"/>
            <a:ext cx="8208912" cy="1143000"/>
          </a:xfrm>
        </p:spPr>
        <p:txBody>
          <a:bodyPr>
            <a:normAutofit/>
          </a:bodyPr>
          <a:lstStyle/>
          <a:p>
            <a:r>
              <a:rPr lang="en-GB" b="1" dirty="0"/>
              <a:t>Gendering Animals</a:t>
            </a:r>
          </a:p>
        </p:txBody>
      </p:sp>
      <p:sp>
        <p:nvSpPr>
          <p:cNvPr id="9" name="TextBox 8"/>
          <p:cNvSpPr txBox="1"/>
          <p:nvPr/>
        </p:nvSpPr>
        <p:spPr>
          <a:xfrm>
            <a:off x="467544" y="980728"/>
            <a:ext cx="4824536" cy="5605637"/>
          </a:xfrm>
          <a:prstGeom prst="rect">
            <a:avLst/>
          </a:prstGeom>
          <a:noFill/>
        </p:spPr>
        <p:txBody>
          <a:bodyPr wrap="square" rtlCol="0">
            <a:spAutoFit/>
          </a:bodyPr>
          <a:lstStyle/>
          <a:p>
            <a:pPr>
              <a:lnSpc>
                <a:spcPct val="110000"/>
              </a:lnSpc>
            </a:pPr>
            <a:r>
              <a:rPr lang="en-US" dirty="0"/>
              <a:t>Assumptions about ‘feminine’ passivity </a:t>
            </a:r>
            <a:br>
              <a:rPr lang="en-US" dirty="0"/>
            </a:br>
            <a:r>
              <a:rPr lang="en-US" dirty="0"/>
              <a:t>and ‘masculine’ aggressiveness and competitiveness have also shaped analyses of the animal world:</a:t>
            </a:r>
          </a:p>
          <a:p>
            <a:pPr marL="540000" indent="-285750">
              <a:lnSpc>
                <a:spcPct val="110000"/>
              </a:lnSpc>
              <a:spcBef>
                <a:spcPts val="600"/>
              </a:spcBef>
              <a:buClr>
                <a:schemeClr val="accent1"/>
              </a:buClr>
              <a:buSzPct val="100000"/>
              <a:buFont typeface="Arial" pitchFamily="34" charset="0"/>
              <a:buChar char="•"/>
            </a:pPr>
            <a:r>
              <a:rPr lang="en-US" dirty="0"/>
              <a:t>influence what scientists look for</a:t>
            </a:r>
          </a:p>
          <a:p>
            <a:pPr marL="540000" indent="-285750">
              <a:lnSpc>
                <a:spcPct val="110000"/>
              </a:lnSpc>
              <a:spcBef>
                <a:spcPts val="400"/>
              </a:spcBef>
              <a:buClr>
                <a:schemeClr val="accent1"/>
              </a:buClr>
              <a:buSzPct val="100000"/>
              <a:buFont typeface="Arial" pitchFamily="34" charset="0"/>
              <a:buChar char="•"/>
            </a:pPr>
            <a:r>
              <a:rPr lang="en-US" dirty="0"/>
              <a:t>make aspects of animal life go unnoticed (e.g. female-female competition, female aggression and sexual initiative)</a:t>
            </a:r>
          </a:p>
          <a:p>
            <a:pPr marL="540000" indent="-285750">
              <a:lnSpc>
                <a:spcPct val="110000"/>
              </a:lnSpc>
              <a:spcBef>
                <a:spcPts val="400"/>
              </a:spcBef>
              <a:buClr>
                <a:schemeClr val="accent1"/>
              </a:buClr>
              <a:buSzPct val="100000"/>
              <a:buFont typeface="Arial" pitchFamily="34" charset="0"/>
              <a:buChar char="•"/>
            </a:pPr>
            <a:r>
              <a:rPr lang="en-US" dirty="0"/>
              <a:t>affect interpretations of animal </a:t>
            </a:r>
            <a:r>
              <a:rPr lang="en-US" dirty="0" err="1"/>
              <a:t>behaviour</a:t>
            </a:r>
            <a:r>
              <a:rPr lang="en-US" dirty="0"/>
              <a:t>  </a:t>
            </a:r>
            <a:r>
              <a:rPr lang="pt-PT" dirty="0">
                <a:solidFill>
                  <a:schemeClr val="accent1"/>
                </a:solidFill>
              </a:rPr>
              <a:t>(</a:t>
            </a:r>
            <a:r>
              <a:rPr lang="pt-PT" dirty="0" err="1">
                <a:solidFill>
                  <a:schemeClr val="accent1"/>
                </a:solidFill>
              </a:rPr>
              <a:t>Haraway</a:t>
            </a:r>
            <a:r>
              <a:rPr lang="pt-PT" dirty="0">
                <a:solidFill>
                  <a:schemeClr val="accent1"/>
                </a:solidFill>
              </a:rPr>
              <a:t>, 1989; </a:t>
            </a:r>
            <a:r>
              <a:rPr lang="pt-PT" dirty="0" err="1">
                <a:solidFill>
                  <a:schemeClr val="accent1"/>
                </a:solidFill>
              </a:rPr>
              <a:t>Schiebinger</a:t>
            </a:r>
            <a:r>
              <a:rPr lang="pt-PT" dirty="0">
                <a:solidFill>
                  <a:schemeClr val="accent1"/>
                </a:solidFill>
              </a:rPr>
              <a:t>, 1994, 2001; </a:t>
            </a:r>
            <a:r>
              <a:rPr lang="pt-PT" dirty="0" err="1">
                <a:solidFill>
                  <a:schemeClr val="accent1"/>
                </a:solidFill>
              </a:rPr>
              <a:t>Zuk</a:t>
            </a:r>
            <a:r>
              <a:rPr lang="pt-PT" dirty="0">
                <a:solidFill>
                  <a:schemeClr val="accent1"/>
                </a:solidFill>
              </a:rPr>
              <a:t>, 1993)</a:t>
            </a:r>
          </a:p>
          <a:p>
            <a:pPr>
              <a:lnSpc>
                <a:spcPct val="110000"/>
              </a:lnSpc>
              <a:spcBef>
                <a:spcPts val="1200"/>
              </a:spcBef>
              <a:buClr>
                <a:schemeClr val="accent1"/>
              </a:buClr>
              <a:buSzPct val="100000"/>
            </a:pPr>
            <a:r>
              <a:rPr lang="pt-PT" dirty="0" err="1"/>
              <a:t>These</a:t>
            </a:r>
            <a:r>
              <a:rPr lang="pt-PT" dirty="0"/>
              <a:t> </a:t>
            </a:r>
            <a:r>
              <a:rPr lang="pt-PT" dirty="0" err="1"/>
              <a:t>skewed</a:t>
            </a:r>
            <a:r>
              <a:rPr lang="pt-PT" dirty="0"/>
              <a:t> </a:t>
            </a:r>
            <a:r>
              <a:rPr lang="pt-PT" dirty="0" err="1"/>
              <a:t>interpretations</a:t>
            </a:r>
            <a:r>
              <a:rPr lang="pt-PT" dirty="0"/>
              <a:t> </a:t>
            </a:r>
            <a:r>
              <a:rPr lang="pt-PT" dirty="0" err="1"/>
              <a:t>were</a:t>
            </a:r>
            <a:r>
              <a:rPr lang="pt-PT" dirty="0"/>
              <a:t>/are </a:t>
            </a:r>
            <a:r>
              <a:rPr lang="pt-PT" dirty="0" err="1"/>
              <a:t>often</a:t>
            </a:r>
            <a:r>
              <a:rPr lang="pt-PT" dirty="0"/>
              <a:t> </a:t>
            </a:r>
            <a:r>
              <a:rPr lang="pt-PT" dirty="0" err="1"/>
              <a:t>framed</a:t>
            </a:r>
            <a:r>
              <a:rPr lang="pt-PT" dirty="0"/>
              <a:t> in popular </a:t>
            </a:r>
            <a:r>
              <a:rPr lang="pt-PT" dirty="0" err="1"/>
              <a:t>culture</a:t>
            </a:r>
            <a:r>
              <a:rPr lang="pt-PT" dirty="0"/>
              <a:t> as insights </a:t>
            </a:r>
            <a:r>
              <a:rPr lang="pt-PT" dirty="0" err="1"/>
              <a:t>into</a:t>
            </a:r>
            <a:r>
              <a:rPr lang="pt-PT" dirty="0"/>
              <a:t> </a:t>
            </a:r>
            <a:r>
              <a:rPr lang="pt-PT" dirty="0" err="1"/>
              <a:t>the</a:t>
            </a:r>
            <a:r>
              <a:rPr lang="pt-PT" dirty="0"/>
              <a:t> </a:t>
            </a:r>
            <a:r>
              <a:rPr lang="pt-PT" dirty="0" err="1"/>
              <a:t>true</a:t>
            </a:r>
            <a:r>
              <a:rPr lang="pt-PT" dirty="0"/>
              <a:t> ‘</a:t>
            </a:r>
            <a:r>
              <a:rPr lang="pt-PT" dirty="0" err="1"/>
              <a:t>nature</a:t>
            </a:r>
            <a:r>
              <a:rPr lang="pt-PT" dirty="0"/>
              <a:t>’ </a:t>
            </a:r>
            <a:r>
              <a:rPr lang="pt-PT" dirty="0" err="1"/>
              <a:t>of</a:t>
            </a:r>
            <a:r>
              <a:rPr lang="pt-PT" dirty="0"/>
              <a:t> males </a:t>
            </a:r>
            <a:r>
              <a:rPr lang="pt-PT" dirty="0" err="1"/>
              <a:t>and</a:t>
            </a:r>
            <a:r>
              <a:rPr lang="pt-PT" dirty="0"/>
              <a:t> </a:t>
            </a:r>
            <a:r>
              <a:rPr lang="pt-PT" dirty="0" err="1"/>
              <a:t>females</a:t>
            </a:r>
            <a:r>
              <a:rPr lang="pt-PT" dirty="0"/>
              <a:t>, </a:t>
            </a:r>
            <a:r>
              <a:rPr lang="pt-PT" dirty="0" err="1"/>
              <a:t>and</a:t>
            </a:r>
            <a:r>
              <a:rPr lang="pt-PT" dirty="0"/>
              <a:t> </a:t>
            </a:r>
            <a:r>
              <a:rPr lang="pt-PT" dirty="0" err="1"/>
              <a:t>used</a:t>
            </a:r>
            <a:r>
              <a:rPr lang="pt-PT" dirty="0"/>
              <a:t> to </a:t>
            </a:r>
            <a:r>
              <a:rPr lang="pt-PT" dirty="0" err="1"/>
              <a:t>justify</a:t>
            </a:r>
            <a:r>
              <a:rPr lang="pt-PT" dirty="0"/>
              <a:t> </a:t>
            </a:r>
            <a:r>
              <a:rPr lang="pt-PT" dirty="0" err="1">
                <a:solidFill>
                  <a:schemeClr val="accent1"/>
                </a:solidFill>
              </a:rPr>
              <a:t>essentialist</a:t>
            </a:r>
            <a:r>
              <a:rPr lang="pt-PT" dirty="0"/>
              <a:t> </a:t>
            </a:r>
            <a:r>
              <a:rPr lang="pt-PT" dirty="0" err="1"/>
              <a:t>claims</a:t>
            </a:r>
            <a:r>
              <a:rPr lang="pt-PT" dirty="0"/>
              <a:t> </a:t>
            </a:r>
            <a:r>
              <a:rPr lang="pt-PT" dirty="0" err="1"/>
              <a:t>about</a:t>
            </a:r>
            <a:r>
              <a:rPr lang="pt-PT" dirty="0"/>
              <a:t> </a:t>
            </a:r>
            <a:r>
              <a:rPr lang="pt-PT" dirty="0" err="1"/>
              <a:t>the</a:t>
            </a:r>
            <a:r>
              <a:rPr lang="pt-PT" dirty="0"/>
              <a:t> </a:t>
            </a:r>
            <a:r>
              <a:rPr lang="pt-PT" dirty="0" err="1"/>
              <a:t>traits</a:t>
            </a:r>
            <a:r>
              <a:rPr lang="pt-PT" dirty="0"/>
              <a:t> </a:t>
            </a:r>
            <a:r>
              <a:rPr lang="pt-PT" dirty="0" err="1"/>
              <a:t>of</a:t>
            </a:r>
            <a:r>
              <a:rPr lang="pt-PT" dirty="0"/>
              <a:t> </a:t>
            </a:r>
            <a:r>
              <a:rPr lang="pt-PT" dirty="0" err="1"/>
              <a:t>men</a:t>
            </a:r>
            <a:r>
              <a:rPr lang="pt-PT" dirty="0"/>
              <a:t> </a:t>
            </a:r>
            <a:r>
              <a:rPr lang="pt-PT" dirty="0" err="1"/>
              <a:t>and</a:t>
            </a:r>
            <a:r>
              <a:rPr lang="pt-PT" dirty="0"/>
              <a:t> </a:t>
            </a:r>
            <a:r>
              <a:rPr lang="pt-PT" dirty="0" err="1"/>
              <a:t>women</a:t>
            </a:r>
            <a:r>
              <a:rPr lang="pt-PT" dirty="0"/>
              <a:t>.</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1859" t="31458" r="34290" b="23751"/>
          <a:stretch/>
        </p:blipFill>
        <p:spPr bwMode="auto">
          <a:xfrm>
            <a:off x="5111080" y="3284984"/>
            <a:ext cx="3692772" cy="274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0992" y="404664"/>
            <a:ext cx="3182037" cy="271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92080" y="5986200"/>
            <a:ext cx="3312368" cy="877163"/>
          </a:xfrm>
          <a:prstGeom prst="rect">
            <a:avLst/>
          </a:prstGeom>
          <a:noFill/>
        </p:spPr>
        <p:txBody>
          <a:bodyPr wrap="square" rtlCol="0">
            <a:spAutoFit/>
          </a:bodyPr>
          <a:lstStyle/>
          <a:p>
            <a:r>
              <a:rPr lang="en-GB" sz="1200" dirty="0" err="1"/>
              <a:t>Frans</a:t>
            </a:r>
            <a:r>
              <a:rPr lang="en-GB" sz="1200" dirty="0"/>
              <a:t> de Waal, biologist &amp; primatologist, Professor at Emory University</a:t>
            </a:r>
          </a:p>
          <a:p>
            <a:r>
              <a:rPr lang="en-GB" sz="900" dirty="0">
                <a:hlinkClick r:id="rId8"/>
              </a:rPr>
              <a:t>https://www.forbes.com/sites/quora/2016/09/21/bonobos-are-peaceful-female-dominated-and-closely-related-to-humans-why-do-we-ignore-the-link/#204543b213ae</a:t>
            </a:r>
            <a:endParaRPr lang="en-GB" sz="900" dirty="0"/>
          </a:p>
        </p:txBody>
      </p:sp>
      <p:pic>
        <p:nvPicPr>
          <p:cNvPr id="2" name="Audio 1">
            <a:hlinkClick r:id="" action="ppaction://media"/>
            <a:extLst>
              <a:ext uri="{FF2B5EF4-FFF2-40B4-BE49-F238E27FC236}">
                <a16:creationId xmlns:a16="http://schemas.microsoft.com/office/drawing/2014/main" id="{B4267A75-D2F6-4F4D-9A87-636AAD2426D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75291199"/>
      </p:ext>
    </p:extLst>
  </p:cSld>
  <p:clrMapOvr>
    <a:masterClrMapping/>
  </p:clrMapOvr>
  <mc:AlternateContent xmlns:mc="http://schemas.openxmlformats.org/markup-compatibility/2006" xmlns:p14="http://schemas.microsoft.com/office/powerpoint/2010/main">
    <mc:Choice Requires="p14">
      <p:transition spd="slow" p14:dur="2000" advTm="153059"/>
    </mc:Choice>
    <mc:Fallback xmlns="">
      <p:transition spd="slow" advTm="15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71400"/>
            <a:ext cx="8003232" cy="1143000"/>
          </a:xfrm>
        </p:spPr>
        <p:txBody>
          <a:bodyPr>
            <a:normAutofit/>
          </a:bodyPr>
          <a:lstStyle/>
          <a:p>
            <a:r>
              <a:rPr lang="en-GB" b="1" dirty="0"/>
              <a:t>Science as a Window into the World </a:t>
            </a:r>
          </a:p>
        </p:txBody>
      </p:sp>
      <p:sp>
        <p:nvSpPr>
          <p:cNvPr id="9" name="TextBox 8"/>
          <p:cNvSpPr txBox="1"/>
          <p:nvPr/>
        </p:nvSpPr>
        <p:spPr>
          <a:xfrm>
            <a:off x="467544" y="1253131"/>
            <a:ext cx="8224964" cy="5272213"/>
          </a:xfrm>
          <a:prstGeom prst="rect">
            <a:avLst/>
          </a:prstGeom>
          <a:noFill/>
        </p:spPr>
        <p:txBody>
          <a:bodyPr wrap="square" rtlCol="0">
            <a:spAutoFit/>
          </a:bodyPr>
          <a:lstStyle/>
          <a:p>
            <a:pPr>
              <a:lnSpc>
                <a:spcPct val="110000"/>
              </a:lnSpc>
            </a:pPr>
            <a:r>
              <a:rPr lang="pt-PT" dirty="0"/>
              <a:t>In </a:t>
            </a:r>
            <a:r>
              <a:rPr lang="pt-PT" dirty="0" err="1"/>
              <a:t>contemporary</a:t>
            </a:r>
            <a:r>
              <a:rPr lang="pt-PT" dirty="0"/>
              <a:t> Western </a:t>
            </a:r>
            <a:r>
              <a:rPr lang="pt-PT" dirty="0" err="1"/>
              <a:t>societies</a:t>
            </a:r>
            <a:r>
              <a:rPr lang="pt-PT" dirty="0"/>
              <a:t>, </a:t>
            </a:r>
            <a:r>
              <a:rPr lang="pt-PT" dirty="0" err="1"/>
              <a:t>scientific</a:t>
            </a:r>
            <a:r>
              <a:rPr lang="pt-PT" dirty="0"/>
              <a:t> research </a:t>
            </a:r>
            <a:r>
              <a:rPr lang="pt-PT" dirty="0" err="1"/>
              <a:t>is</a:t>
            </a:r>
            <a:r>
              <a:rPr lang="pt-PT" dirty="0"/>
              <a:t> </a:t>
            </a:r>
            <a:r>
              <a:rPr lang="pt-PT" dirty="0" err="1"/>
              <a:t>often</a:t>
            </a:r>
            <a:r>
              <a:rPr lang="pt-PT" dirty="0"/>
              <a:t> </a:t>
            </a:r>
            <a:r>
              <a:rPr lang="pt-PT" dirty="0" err="1"/>
              <a:t>understood</a:t>
            </a:r>
            <a:r>
              <a:rPr lang="pt-PT" dirty="0"/>
              <a:t> to </a:t>
            </a:r>
            <a:r>
              <a:rPr lang="pt-PT" dirty="0" err="1"/>
              <a:t>be</a:t>
            </a:r>
            <a:r>
              <a:rPr lang="pt-PT" dirty="0"/>
              <a:t> </a:t>
            </a:r>
            <a:r>
              <a:rPr lang="pt-PT" dirty="0" err="1"/>
              <a:t>the</a:t>
            </a:r>
            <a:r>
              <a:rPr lang="pt-PT" dirty="0"/>
              <a:t> </a:t>
            </a:r>
            <a:r>
              <a:rPr lang="pt-PT" b="1" dirty="0" err="1"/>
              <a:t>most</a:t>
            </a:r>
            <a:r>
              <a:rPr lang="pt-PT" b="1" dirty="0"/>
              <a:t> </a:t>
            </a:r>
            <a:r>
              <a:rPr lang="pt-PT" b="1" dirty="0" err="1"/>
              <a:t>reliable</a:t>
            </a:r>
            <a:r>
              <a:rPr lang="pt-PT" b="1" dirty="0"/>
              <a:t>, </a:t>
            </a:r>
            <a:r>
              <a:rPr lang="pt-PT" b="1" dirty="0" err="1"/>
              <a:t>authoritative</a:t>
            </a:r>
            <a:r>
              <a:rPr lang="pt-PT" b="1" dirty="0"/>
              <a:t> </a:t>
            </a:r>
            <a:r>
              <a:rPr lang="pt-PT" b="1" dirty="0" err="1"/>
              <a:t>and</a:t>
            </a:r>
            <a:r>
              <a:rPr lang="pt-PT" b="1" dirty="0"/>
              <a:t> objective </a:t>
            </a:r>
            <a:r>
              <a:rPr lang="pt-PT" b="1" dirty="0" err="1"/>
              <a:t>method</a:t>
            </a:r>
            <a:r>
              <a:rPr lang="pt-PT" b="1" dirty="0"/>
              <a:t> for </a:t>
            </a:r>
            <a:r>
              <a:rPr lang="pt-PT" b="1" dirty="0" err="1"/>
              <a:t>producing</a:t>
            </a:r>
            <a:r>
              <a:rPr lang="pt-PT" b="1" dirty="0"/>
              <a:t> </a:t>
            </a:r>
            <a:r>
              <a:rPr lang="pt-PT" b="1" dirty="0" err="1"/>
              <a:t>knowledge</a:t>
            </a:r>
            <a:r>
              <a:rPr lang="pt-PT" b="1" dirty="0"/>
              <a:t> </a:t>
            </a:r>
            <a:r>
              <a:rPr lang="pt-PT" b="1" dirty="0" err="1"/>
              <a:t>about</a:t>
            </a:r>
            <a:r>
              <a:rPr lang="pt-PT" b="1" dirty="0"/>
              <a:t> </a:t>
            </a:r>
            <a:r>
              <a:rPr lang="pt-PT" b="1" dirty="0" err="1"/>
              <a:t>the</a:t>
            </a:r>
            <a:r>
              <a:rPr lang="pt-PT" b="1" dirty="0"/>
              <a:t> </a:t>
            </a:r>
            <a:r>
              <a:rPr lang="pt-PT" b="1" dirty="0" err="1"/>
              <a:t>world</a:t>
            </a:r>
            <a:r>
              <a:rPr lang="pt-PT" dirty="0"/>
              <a:t>. There is a widely shared view that through the accumulation of small and major scientific breakthroughs we can gradually get closer to </a:t>
            </a:r>
            <a:r>
              <a:rPr lang="pt-PT" b="1" dirty="0"/>
              <a:t>discovering the truth </a:t>
            </a:r>
            <a:r>
              <a:rPr lang="pt-PT" dirty="0"/>
              <a:t>about </a:t>
            </a:r>
          </a:p>
          <a:p>
            <a:pPr>
              <a:lnSpc>
                <a:spcPct val="110000"/>
              </a:lnSpc>
            </a:pPr>
            <a:r>
              <a:rPr lang="pt-PT" dirty="0"/>
              <a:t>what things really are like and how </a:t>
            </a:r>
          </a:p>
          <a:p>
            <a:pPr>
              <a:lnSpc>
                <a:spcPct val="110000"/>
              </a:lnSpc>
            </a:pPr>
            <a:r>
              <a:rPr lang="pt-PT" dirty="0"/>
              <a:t>they operate.</a:t>
            </a:r>
          </a:p>
          <a:p>
            <a:pPr>
              <a:lnSpc>
                <a:spcPct val="110000"/>
              </a:lnSpc>
            </a:pPr>
            <a:endParaRPr lang="pt-PT" dirty="0"/>
          </a:p>
          <a:p>
            <a:pPr>
              <a:lnSpc>
                <a:spcPct val="110000"/>
              </a:lnSpc>
            </a:pPr>
            <a:r>
              <a:rPr lang="en-US" dirty="0"/>
              <a:t>In ‘late-twentieth-century affluent societies </a:t>
            </a:r>
            <a:br>
              <a:rPr lang="en-US" dirty="0"/>
            </a:br>
            <a:r>
              <a:rPr lang="en-US" dirty="0"/>
              <a:t>(…) [there is a] presumption of credibility </a:t>
            </a:r>
            <a:br>
              <a:rPr lang="en-US" dirty="0"/>
            </a:br>
            <a:r>
              <a:rPr lang="en-US" dirty="0"/>
              <a:t>that immediately accrues to any findings </a:t>
            </a:r>
            <a:br>
              <a:rPr lang="en-US" dirty="0"/>
            </a:br>
            <a:r>
              <a:rPr lang="en-US" dirty="0"/>
              <a:t>reported with the assurance that they are </a:t>
            </a:r>
            <a:br>
              <a:rPr lang="en-US" dirty="0"/>
            </a:br>
            <a:r>
              <a:rPr lang="en-US" dirty="0"/>
              <a:t>based on scientific research’, especially when </a:t>
            </a:r>
            <a:br>
              <a:rPr lang="en-US" dirty="0"/>
            </a:br>
            <a:r>
              <a:rPr lang="en-US" dirty="0"/>
              <a:t>produced by the ‘exact sciences’, which are </a:t>
            </a:r>
            <a:br>
              <a:rPr lang="en-US" dirty="0"/>
            </a:br>
            <a:r>
              <a:rPr lang="en-US" dirty="0"/>
              <a:t>‘grant[</a:t>
            </a:r>
            <a:r>
              <a:rPr lang="en-US" dirty="0" err="1"/>
              <a:t>ed</a:t>
            </a:r>
            <a:r>
              <a:rPr lang="en-US" dirty="0"/>
              <a:t>] pride of place’ in the scientific </a:t>
            </a:r>
            <a:br>
              <a:rPr lang="en-US" dirty="0"/>
            </a:br>
            <a:r>
              <a:rPr lang="en-US" dirty="0"/>
              <a:t>hierarchy.    </a:t>
            </a:r>
            <a:br>
              <a:rPr lang="en-US" dirty="0"/>
            </a:br>
            <a:r>
              <a:rPr lang="en-US" dirty="0"/>
              <a:t>		</a:t>
            </a:r>
            <a:r>
              <a:rPr lang="en-US" dirty="0">
                <a:solidFill>
                  <a:schemeClr val="accent1"/>
                </a:solidFill>
              </a:rPr>
              <a:t>(Lorraine Code, 1995: xii)</a:t>
            </a:r>
            <a:endParaRPr lang="pt-PT"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8104" y="2651313"/>
            <a:ext cx="3184404" cy="3999613"/>
          </a:xfrm>
          <a:prstGeom prst="rect">
            <a:avLst/>
          </a:prstGeom>
        </p:spPr>
      </p:pic>
      <p:pic>
        <p:nvPicPr>
          <p:cNvPr id="3" name="Audio 2">
            <a:hlinkClick r:id="" action="ppaction://media"/>
            <a:extLst>
              <a:ext uri="{FF2B5EF4-FFF2-40B4-BE49-F238E27FC236}">
                <a16:creationId xmlns:a16="http://schemas.microsoft.com/office/drawing/2014/main" id="{F0CE1E7D-526A-4115-A393-96F72CD2851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065256377"/>
      </p:ext>
    </p:extLst>
  </p:cSld>
  <p:clrMapOvr>
    <a:masterClrMapping/>
  </p:clrMapOvr>
  <mc:AlternateContent xmlns:mc="http://schemas.openxmlformats.org/markup-compatibility/2006" xmlns:p14="http://schemas.microsoft.com/office/powerpoint/2010/main">
    <mc:Choice Requires="p14">
      <p:transition spd="slow" p14:dur="2000" advTm="86895"/>
    </mc:Choice>
    <mc:Fallback xmlns="">
      <p:transition spd="slow" advTm="86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6"/>
          <p:cNvSpPr txBox="1">
            <a:spLocks noChangeArrowheads="1"/>
          </p:cNvSpPr>
          <p:nvPr/>
        </p:nvSpPr>
        <p:spPr bwMode="auto">
          <a:xfrm>
            <a:off x="4572000" y="1468367"/>
            <a:ext cx="3960440" cy="8225329"/>
          </a:xfrm>
          <a:prstGeom prst="rect">
            <a:avLst/>
          </a:prstGeom>
          <a:noFill/>
          <a:ln w="9525">
            <a:noFill/>
            <a:miter lim="800000"/>
            <a:headEnd/>
            <a:tailEnd/>
          </a:ln>
        </p:spPr>
        <p:txBody>
          <a:bodyPr wrap="square">
            <a:spAutoFit/>
          </a:bodyPr>
          <a:lstStyle/>
          <a:p>
            <a:pPr algn="ctr">
              <a:lnSpc>
                <a:spcPct val="120000"/>
              </a:lnSpc>
            </a:pPr>
            <a:r>
              <a:rPr lang="en-US" sz="2000" dirty="0"/>
              <a:t>Because of its considerable authority, scientific knowledge plays a key role in shaping broader social relations of power and inequality.</a:t>
            </a:r>
          </a:p>
          <a:p>
            <a:pPr algn="ctr">
              <a:lnSpc>
                <a:spcPct val="120000"/>
              </a:lnSpc>
            </a:pPr>
            <a:endParaRPr lang="en-US" sz="2000" dirty="0"/>
          </a:p>
          <a:p>
            <a:pPr algn="ctr">
              <a:lnSpc>
                <a:spcPct val="120000"/>
              </a:lnSpc>
            </a:pPr>
            <a:r>
              <a:rPr lang="en-US" sz="2000" dirty="0"/>
              <a:t>‘whoever gets to define what counts as (…) scientific (…) also gets a powerful role in shaping the picture of the world that results from scientific research’ </a:t>
            </a:r>
          </a:p>
          <a:p>
            <a:pPr algn="ctr">
              <a:lnSpc>
                <a:spcPct val="120000"/>
              </a:lnSpc>
              <a:spcBef>
                <a:spcPts val="600"/>
              </a:spcBef>
            </a:pPr>
            <a:r>
              <a:rPr lang="en-US" sz="2000" dirty="0">
                <a:solidFill>
                  <a:schemeClr val="accent1"/>
                </a:solidFill>
              </a:rPr>
              <a:t>(Sandra Harding,</a:t>
            </a:r>
            <a:br>
              <a:rPr lang="en-US" sz="2000" dirty="0">
                <a:solidFill>
                  <a:schemeClr val="accent1"/>
                </a:solidFill>
              </a:rPr>
            </a:br>
            <a:r>
              <a:rPr lang="en-US" sz="2000" dirty="0">
                <a:solidFill>
                  <a:schemeClr val="accent1"/>
                </a:solidFill>
              </a:rPr>
              <a:t>1991: 40)</a:t>
            </a:r>
          </a:p>
          <a:p>
            <a:pPr algn="just">
              <a:lnSpc>
                <a:spcPct val="155000"/>
              </a:lnSpc>
            </a:pPr>
            <a:endParaRPr lang="en-US" b="1" i="1" dirty="0">
              <a:latin typeface="Trebuchet MS" pitchFamily="34" charset="0"/>
            </a:endParaRPr>
          </a:p>
          <a:p>
            <a:pPr algn="just">
              <a:lnSpc>
                <a:spcPct val="155000"/>
              </a:lnSpc>
            </a:pPr>
            <a:endParaRPr lang="en-US" sz="1200" b="1" i="1" dirty="0">
              <a:latin typeface="Trebuchet MS" pitchFamily="34" charset="0"/>
            </a:endParaRPr>
          </a:p>
          <a:p>
            <a:pPr algn="r">
              <a:lnSpc>
                <a:spcPct val="155000"/>
              </a:lnSpc>
            </a:pPr>
            <a:r>
              <a:rPr lang="en-US" sz="1600" dirty="0">
                <a:latin typeface="Trebuchet MS" pitchFamily="34" charset="0"/>
              </a:rPr>
              <a:t>				</a:t>
            </a:r>
            <a:r>
              <a:rPr lang="en-US" sz="2000" b="1" dirty="0">
                <a:latin typeface="Trebuchet MS" pitchFamily="34" charset="0"/>
              </a:rPr>
              <a:t>			</a:t>
            </a:r>
            <a:r>
              <a:rPr lang="en-US" sz="1600" b="1" dirty="0">
                <a:latin typeface="Trebuchet MS" pitchFamily="34" charset="0"/>
              </a:rPr>
              <a:t>		</a:t>
            </a:r>
          </a:p>
          <a:p>
            <a:pPr algn="just">
              <a:lnSpc>
                <a:spcPct val="155000"/>
              </a:lnSpc>
            </a:pPr>
            <a:r>
              <a:rPr lang="en-US" sz="1600" b="1" dirty="0">
                <a:latin typeface="Trebuchet MS" pitchFamily="34" charset="0"/>
              </a:rPr>
              <a:t>						</a:t>
            </a:r>
            <a:endParaRPr lang="en-US" dirty="0">
              <a:latin typeface="Trebuchet MS" pitchFamily="34" charset="0"/>
            </a:endParaRPr>
          </a:p>
          <a:p>
            <a:pPr algn="just">
              <a:lnSpc>
                <a:spcPct val="155000"/>
              </a:lnSpc>
            </a:pPr>
            <a:r>
              <a:rPr lang="pt-PT" sz="1600" dirty="0">
                <a:latin typeface="Trebuchet MS" pitchFamily="34" charset="0"/>
              </a:rPr>
              <a:t>			</a:t>
            </a:r>
          </a:p>
        </p:txBody>
      </p:sp>
      <p:pic>
        <p:nvPicPr>
          <p:cNvPr id="2050" name="Picture 2" descr="http://analepsis.files.wordpress.com/2011/08/mercator.jpg?w=630"/>
          <p:cNvPicPr>
            <a:picLocks noChangeAspect="1" noChangeArrowheads="1"/>
          </p:cNvPicPr>
          <p:nvPr/>
        </p:nvPicPr>
        <p:blipFill>
          <a:blip r:embed="rId6" cstate="print"/>
          <a:srcRect t="6789" b="3593"/>
          <a:stretch>
            <a:fillRect/>
          </a:stretch>
        </p:blipFill>
        <p:spPr bwMode="auto">
          <a:xfrm>
            <a:off x="608287" y="1268761"/>
            <a:ext cx="3531665" cy="2808312"/>
          </a:xfrm>
          <a:prstGeom prst="rect">
            <a:avLst/>
          </a:prstGeom>
          <a:noFill/>
        </p:spPr>
      </p:pic>
      <p:pic>
        <p:nvPicPr>
          <p:cNvPr id="2056" name="Picture 8" descr="http://danutm.files.wordpress.com/2010/01/petersworldmap.jpg"/>
          <p:cNvPicPr>
            <a:picLocks noChangeAspect="1" noChangeArrowheads="1"/>
          </p:cNvPicPr>
          <p:nvPr/>
        </p:nvPicPr>
        <p:blipFill>
          <a:blip r:embed="rId7" cstate="print"/>
          <a:srcRect l="1920" t="2127" r="16143" b="10685"/>
          <a:stretch>
            <a:fillRect/>
          </a:stretch>
        </p:blipFill>
        <p:spPr bwMode="auto">
          <a:xfrm>
            <a:off x="323528" y="4149080"/>
            <a:ext cx="4032448" cy="2583288"/>
          </a:xfrm>
          <a:prstGeom prst="rect">
            <a:avLst/>
          </a:prstGeom>
          <a:noFill/>
        </p:spPr>
      </p:pic>
      <p:sp>
        <p:nvSpPr>
          <p:cNvPr id="7" name="Title 1"/>
          <p:cNvSpPr txBox="1">
            <a:spLocks/>
          </p:cNvSpPr>
          <p:nvPr/>
        </p:nvSpPr>
        <p:spPr>
          <a:xfrm>
            <a:off x="457200" y="-27384"/>
            <a:ext cx="8003232"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GB" b="1" dirty="0"/>
              <a:t>Science as a Political System</a:t>
            </a:r>
          </a:p>
        </p:txBody>
      </p:sp>
      <p:pic>
        <p:nvPicPr>
          <p:cNvPr id="2" name="Audio 1">
            <a:hlinkClick r:id="" action="ppaction://media"/>
            <a:extLst>
              <a:ext uri="{FF2B5EF4-FFF2-40B4-BE49-F238E27FC236}">
                <a16:creationId xmlns:a16="http://schemas.microsoft.com/office/drawing/2014/main" id="{9E88EA6F-E278-4850-AA52-7DFF427B733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587259150"/>
      </p:ext>
    </p:extLst>
  </p:cSld>
  <p:clrMapOvr>
    <a:masterClrMapping/>
  </p:clrMapOvr>
  <mc:AlternateContent xmlns:mc="http://schemas.openxmlformats.org/markup-compatibility/2006" xmlns:p14="http://schemas.microsoft.com/office/powerpoint/2010/main">
    <mc:Choice Requires="p14">
      <p:transition spd="slow" p14:dur="2000" advTm="25611"/>
    </mc:Choice>
    <mc:Fallback xmlns="">
      <p:transition spd="slow" advTm="2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79B66F5ACE8C46CCA6666A8D4B259D48"/>
  <p:tag name="TPVERSION" val="5"/>
  <p:tag name="TPFULLVERSION" val="5.0.0.2212"/>
  <p:tag name="PPTVERSION" val="14"/>
  <p:tag name="TPOS" val="2"/>
</p:tagLst>
</file>

<file path=ppt/tags/tag10.xml><?xml version="1.0" encoding="utf-8"?>
<p:tagLst xmlns:a="http://schemas.openxmlformats.org/drawingml/2006/main" xmlns:r="http://schemas.openxmlformats.org/officeDocument/2006/relationships" xmlns:p="http://schemas.openxmlformats.org/presentationml/2006/main">
  <p:tag name="TIMING" val="|0.7|1.4|1.4"/>
</p:tagLst>
</file>

<file path=ppt/tags/tag11.xml><?xml version="1.0" encoding="utf-8"?>
<p:tagLst xmlns:a="http://schemas.openxmlformats.org/drawingml/2006/main" xmlns:r="http://schemas.openxmlformats.org/officeDocument/2006/relationships" xmlns:p="http://schemas.openxmlformats.org/presentationml/2006/main">
  <p:tag name="TIMING" val="|0.7|1.2|1|0.9"/>
</p:tagLst>
</file>

<file path=ppt/tags/tag12.xml><?xml version="1.0" encoding="utf-8"?>
<p:tagLst xmlns:a="http://schemas.openxmlformats.org/drawingml/2006/main" xmlns:r="http://schemas.openxmlformats.org/officeDocument/2006/relationships" xmlns:p="http://schemas.openxmlformats.org/presentationml/2006/main">
  <p:tag name="TIMING" val="|0.7|2.1|0.8|1"/>
</p:tagLst>
</file>

<file path=ppt/tags/tag13.xml><?xml version="1.0" encoding="utf-8"?>
<p:tagLst xmlns:a="http://schemas.openxmlformats.org/drawingml/2006/main" xmlns:r="http://schemas.openxmlformats.org/officeDocument/2006/relationships" xmlns:p="http://schemas.openxmlformats.org/presentationml/2006/main">
  <p:tag name="TIMING" val="|1.5|1|5|0.7|1.3|1"/>
</p:tagLst>
</file>

<file path=ppt/tags/tag14.xml><?xml version="1.0" encoding="utf-8"?>
<p:tagLst xmlns:a="http://schemas.openxmlformats.org/drawingml/2006/main" xmlns:r="http://schemas.openxmlformats.org/officeDocument/2006/relationships" xmlns:p="http://schemas.openxmlformats.org/presentationml/2006/main">
  <p:tag name="TIMING" val="|1.3|1.4|46.4"/>
</p:tagLst>
</file>

<file path=ppt/tags/tag15.xml><?xml version="1.0" encoding="utf-8"?>
<p:tagLst xmlns:a="http://schemas.openxmlformats.org/drawingml/2006/main" xmlns:r="http://schemas.openxmlformats.org/officeDocument/2006/relationships" xmlns:p="http://schemas.openxmlformats.org/presentationml/2006/main">
  <p:tag name="TIMING" val="|15|9.4|25.7|2.4"/>
</p:tagLst>
</file>

<file path=ppt/tags/tag16.xml><?xml version="1.0" encoding="utf-8"?>
<p:tagLst xmlns:a="http://schemas.openxmlformats.org/drawingml/2006/main" xmlns:r="http://schemas.openxmlformats.org/officeDocument/2006/relationships" xmlns:p="http://schemas.openxmlformats.org/presentationml/2006/main">
  <p:tag name="TIMING" val="|2.1|4.8|1.3"/>
</p:tagLst>
</file>

<file path=ppt/tags/tag17.xml><?xml version="1.0" encoding="utf-8"?>
<p:tagLst xmlns:a="http://schemas.openxmlformats.org/drawingml/2006/main" xmlns:r="http://schemas.openxmlformats.org/officeDocument/2006/relationships" xmlns:p="http://schemas.openxmlformats.org/presentationml/2006/main">
  <p:tag name="TIMING" val="|2|2.7|5.4|1|0.9|0.8"/>
</p:tagLst>
</file>

<file path=ppt/tags/tag18.xml><?xml version="1.0" encoding="utf-8"?>
<p:tagLst xmlns:a="http://schemas.openxmlformats.org/drawingml/2006/main" xmlns:r="http://schemas.openxmlformats.org/officeDocument/2006/relationships" xmlns:p="http://schemas.openxmlformats.org/presentationml/2006/main">
  <p:tag name="TIMING" val="|1.1|1.7|10.6|4.5|2.2"/>
</p:tagLst>
</file>

<file path=ppt/tags/tag19.xml><?xml version="1.0" encoding="utf-8"?>
<p:tagLst xmlns:a="http://schemas.openxmlformats.org/drawingml/2006/main" xmlns:r="http://schemas.openxmlformats.org/officeDocument/2006/relationships" xmlns:p="http://schemas.openxmlformats.org/presentationml/2006/main">
  <p:tag name="TIMING" val="|1.1|1.2|4|2.6|1.1|1.6|10.7"/>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20.xml><?xml version="1.0" encoding="utf-8"?>
<p:tagLst xmlns:a="http://schemas.openxmlformats.org/drawingml/2006/main" xmlns:r="http://schemas.openxmlformats.org/officeDocument/2006/relationships" xmlns:p="http://schemas.openxmlformats.org/presentationml/2006/main">
  <p:tag name="TIMING" val="|0.7|2.2|3"/>
</p:tagLst>
</file>

<file path=ppt/tags/tag21.xml><?xml version="1.0" encoding="utf-8"?>
<p:tagLst xmlns:a="http://schemas.openxmlformats.org/drawingml/2006/main" xmlns:r="http://schemas.openxmlformats.org/officeDocument/2006/relationships" xmlns:p="http://schemas.openxmlformats.org/presentationml/2006/main">
  <p:tag name="TIMING" val="|4.7"/>
</p:tagLst>
</file>

<file path=ppt/tags/tag22.xml><?xml version="1.0" encoding="utf-8"?>
<p:tagLst xmlns:a="http://schemas.openxmlformats.org/drawingml/2006/main" xmlns:r="http://schemas.openxmlformats.org/officeDocument/2006/relationships" xmlns:p="http://schemas.openxmlformats.org/presentationml/2006/main">
  <p:tag name="TIMING" val="|1.2"/>
</p:tagLst>
</file>

<file path=ppt/tags/tag23.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2.8|29.8"/>
</p:tagLst>
</file>

<file path=ppt/tags/tag4.xml><?xml version="1.0" encoding="utf-8"?>
<p:tagLst xmlns:a="http://schemas.openxmlformats.org/drawingml/2006/main" xmlns:r="http://schemas.openxmlformats.org/officeDocument/2006/relationships" xmlns:p="http://schemas.openxmlformats.org/presentationml/2006/main">
  <p:tag name="TIMING" val="|170.1"/>
</p:tagLst>
</file>

<file path=ppt/tags/tag5.xml><?xml version="1.0" encoding="utf-8"?>
<p:tagLst xmlns:a="http://schemas.openxmlformats.org/drawingml/2006/main" xmlns:r="http://schemas.openxmlformats.org/officeDocument/2006/relationships" xmlns:p="http://schemas.openxmlformats.org/presentationml/2006/main">
  <p:tag name="TIMING" val="|6.6|2.5|2.3|6.8"/>
</p:tagLst>
</file>

<file path=ppt/tags/tag6.xml><?xml version="1.0" encoding="utf-8"?>
<p:tagLst xmlns:a="http://schemas.openxmlformats.org/drawingml/2006/main" xmlns:r="http://schemas.openxmlformats.org/officeDocument/2006/relationships" xmlns:p="http://schemas.openxmlformats.org/presentationml/2006/main">
  <p:tag name="TIMING" val="|10.3|17.9|1.2|1|3.4"/>
</p:tagLst>
</file>

<file path=ppt/tags/tag7.xml><?xml version="1.0" encoding="utf-8"?>
<p:tagLst xmlns:a="http://schemas.openxmlformats.org/drawingml/2006/main" xmlns:r="http://schemas.openxmlformats.org/officeDocument/2006/relationships" xmlns:p="http://schemas.openxmlformats.org/presentationml/2006/main">
  <p:tag name="TIMING" val="|2.1|1|1|1.2"/>
</p:tagLst>
</file>

<file path=ppt/tags/tag8.xml><?xml version="1.0" encoding="utf-8"?>
<p:tagLst xmlns:a="http://schemas.openxmlformats.org/drawingml/2006/main" xmlns:r="http://schemas.openxmlformats.org/officeDocument/2006/relationships" xmlns:p="http://schemas.openxmlformats.org/presentationml/2006/main">
  <p:tag name="TIMING" val="|0.7|4.4|9.3"/>
</p:tagLst>
</file>

<file path=ppt/tags/tag9.xml><?xml version="1.0" encoding="utf-8"?>
<p:tagLst xmlns:a="http://schemas.openxmlformats.org/drawingml/2006/main" xmlns:r="http://schemas.openxmlformats.org/officeDocument/2006/relationships" xmlns:p="http://schemas.openxmlformats.org/presentationml/2006/main">
  <p:tag name="TIMING" val="|1.6|1.1|1.3|4.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Custom 1">
      <a:dk1>
        <a:sysClr val="windowText" lastClr="000000"/>
      </a:dk1>
      <a:lt1>
        <a:sysClr val="window" lastClr="FFFFFF"/>
      </a:lt1>
      <a:dk2>
        <a:srgbClr val="3F3F3F"/>
      </a:dk2>
      <a:lt2>
        <a:srgbClr val="DEDEE0"/>
      </a:lt2>
      <a:accent1>
        <a:srgbClr val="CB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0</TotalTime>
  <Words>3806</Words>
  <Application>Microsoft Office PowerPoint</Application>
  <PresentationFormat>On-screen Show (4:3)</PresentationFormat>
  <Paragraphs>236</Paragraphs>
  <Slides>36</Slides>
  <Notes>35</Notes>
  <HiddenSlides>0</HiddenSlides>
  <MMClips>33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Calibri Light</vt:lpstr>
      <vt:lpstr>Century Schoolbook</vt:lpstr>
      <vt:lpstr>Trebuchet MS</vt:lpstr>
      <vt:lpstr>Wingdings</vt:lpstr>
      <vt:lpstr>Wingdings 2</vt:lpstr>
      <vt:lpstr>Oriel</vt:lpstr>
      <vt:lpstr>Thème Office</vt:lpstr>
      <vt:lpstr>PowerPoint Presentation</vt:lpstr>
      <vt:lpstr>PowerPoint Presentation</vt:lpstr>
      <vt:lpstr>PowerPoint Presentation</vt:lpstr>
      <vt:lpstr>Scientific Discourse and Metaphors</vt:lpstr>
      <vt:lpstr>The Power of Scientific Metaphors</vt:lpstr>
      <vt:lpstr>Egg and Sperm: A Scientific Fairy Tale?</vt:lpstr>
      <vt:lpstr>Gendering Animals</vt:lpstr>
      <vt:lpstr>Science as a Window into the World </vt:lpstr>
      <vt:lpstr>PowerPoint Presentation</vt:lpstr>
      <vt:lpstr>Science as a Cultural System</vt:lpstr>
      <vt:lpstr>The Scientific Research Process</vt:lpstr>
      <vt:lpstr>Biases in the Research Process</vt:lpstr>
      <vt:lpstr>Biases in the Research Process</vt:lpstr>
      <vt:lpstr>Biases in the Research Process</vt:lpstr>
      <vt:lpstr>PowerPoint Presentation</vt:lpstr>
      <vt:lpstr>The Effects of Publication Bias on Hegemonic Discourses of Gender</vt:lpstr>
      <vt:lpstr>Social and Political Effects of Scientific Research</vt:lpstr>
      <vt:lpstr>The Growth of Modern ‘Neurosexism’</vt:lpstr>
      <vt:lpstr>Science and the (Re)Production of Social Inequalities</vt:lpstr>
      <vt:lpstr>The Institutions and Protagonists of Science</vt:lpstr>
      <vt:lpstr>The Historical Erasure of Women Scientists</vt:lpstr>
      <vt:lpstr>Gender Discrimination in Contemporary Science</vt:lpstr>
      <vt:lpstr>Gender Discrimination in Contemporary Science</vt:lpstr>
      <vt:lpstr>Gender Discrimination in Contemporary Science</vt:lpstr>
      <vt:lpstr>Gender Discrimination in Contemporary Science</vt:lpstr>
      <vt:lpstr>Changing Science</vt:lpstr>
      <vt:lpstr>Campaigns to Encourage Women to Pursue STEM</vt:lpstr>
      <vt:lpstr>PowerPoint Presentation</vt:lpstr>
      <vt:lpstr>Science Grrl: The Effects of Gendered STEM Stereotypes</vt:lpstr>
      <vt:lpstr>Further activities:</vt:lpstr>
      <vt:lpstr>Gender Discrimination in Science in Europe</vt:lpstr>
      <vt:lpstr>Gender Discrimination in Science in Europe</vt:lpstr>
      <vt:lpstr>Gender Discrimination in Science in Europe</vt:lpstr>
      <vt:lpstr>References</vt:lpstr>
      <vt:lpstr>References (continued)</vt:lpstr>
      <vt:lpstr>Maria do Mar Pereira: MA Modules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2017-11-07T02:37:07Z</dcterms:created>
  <dcterms:modified xsi:type="dcterms:W3CDTF">2020-02-10T15:22:52Z</dcterms:modified>
</cp:coreProperties>
</file>