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697" r:id="rId2"/>
    <p:sldMasterId id="2147483714" r:id="rId3"/>
  </p:sldMasterIdLst>
  <p:notesMasterIdLst>
    <p:notesMasterId r:id="rId24"/>
  </p:notesMasterIdLst>
  <p:sldIdLst>
    <p:sldId id="271" r:id="rId4"/>
    <p:sldId id="256" r:id="rId5"/>
    <p:sldId id="635" r:id="rId6"/>
    <p:sldId id="258" r:id="rId7"/>
    <p:sldId id="606" r:id="rId8"/>
    <p:sldId id="610" r:id="rId9"/>
    <p:sldId id="268" r:id="rId10"/>
    <p:sldId id="269" r:id="rId11"/>
    <p:sldId id="410" r:id="rId12"/>
    <p:sldId id="379" r:id="rId13"/>
    <p:sldId id="392" r:id="rId14"/>
    <p:sldId id="552" r:id="rId15"/>
    <p:sldId id="322" r:id="rId16"/>
    <p:sldId id="607" r:id="rId17"/>
    <p:sldId id="612" r:id="rId18"/>
    <p:sldId id="613" r:id="rId19"/>
    <p:sldId id="282" r:id="rId20"/>
    <p:sldId id="604" r:id="rId21"/>
    <p:sldId id="394" r:id="rId22"/>
    <p:sldId id="47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D60C7C-D69A-4CD1-96BE-3AAB8413946C}">
          <p14:sldIdLst>
            <p14:sldId id="271"/>
            <p14:sldId id="256"/>
            <p14:sldId id="635"/>
          </p14:sldIdLst>
        </p14:section>
        <p14:section name="Key concepts" id="{E4FA20E9-B19C-4817-BD94-64EE0265D7FD}">
          <p14:sldIdLst>
            <p14:sldId id="258"/>
            <p14:sldId id="606"/>
          </p14:sldIdLst>
        </p14:section>
        <p14:section name="What are statistics and indicators?" id="{E081F7FA-801C-4E80-A9D2-9C52532A5832}">
          <p14:sldIdLst>
            <p14:sldId id="610"/>
            <p14:sldId id="268"/>
            <p14:sldId id="269"/>
            <p14:sldId id="410"/>
            <p14:sldId id="379"/>
            <p14:sldId id="392"/>
            <p14:sldId id="552"/>
            <p14:sldId id="322"/>
            <p14:sldId id="607"/>
          </p14:sldIdLst>
        </p14:section>
        <p14:section name="Statistics as political instruments" id="{66FB7E09-844A-4C00-A258-83E20EAE11D6}">
          <p14:sldIdLst>
            <p14:sldId id="612"/>
            <p14:sldId id="613"/>
            <p14:sldId id="282"/>
            <p14:sldId id="604"/>
            <p14:sldId id="394"/>
          </p14:sldIdLst>
        </p14:section>
        <p14:section name="Conclusion" id="{346E9E30-C019-4943-B9E3-011CF98CFA70}">
          <p14:sldIdLst>
            <p14:sldId id="471"/>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 Laure Humbert" initials="ALH" lastIdx="0" clrIdx="0">
    <p:extLst>
      <p:ext uri="{19B8F6BF-5375-455C-9EA6-DF929625EA0E}">
        <p15:presenceInfo xmlns:p15="http://schemas.microsoft.com/office/powerpoint/2012/main" userId="eca5681a7285ce80" providerId="Windows Live"/>
      </p:ext>
    </p:extLst>
  </p:cmAuthor>
  <p:cmAuthor id="2" name="Charoula Tzanakou" initials="CT" lastIdx="3" clrIdx="1">
    <p:extLst>
      <p:ext uri="{19B8F6BF-5375-455C-9EA6-DF929625EA0E}">
        <p15:presenceInfo xmlns:p15="http://schemas.microsoft.com/office/powerpoint/2012/main" userId="Charoula Tzanako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A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15" autoAdjust="0"/>
    <p:restoredTop sz="66771" autoAdjust="0"/>
  </p:normalViewPr>
  <p:slideViewPr>
    <p:cSldViewPr snapToGrid="0">
      <p:cViewPr varScale="1">
        <p:scale>
          <a:sx n="76" d="100"/>
          <a:sy n="76" d="100"/>
        </p:scale>
        <p:origin x="160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C3C1D9-84E7-4C29-A8F0-80D483B5F7DA}" type="datetimeFigureOut">
              <a:rPr lang="en-GB" smtClean="0"/>
              <a:t>10/02/2020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E942B6-E4F0-4AC3-A0AF-40CCC489BD70}" type="slidenum">
              <a:rPr lang="en-GB" smtClean="0"/>
              <a:t>‹#›</a:t>
            </a:fld>
            <a:endParaRPr lang="en-GB"/>
          </a:p>
        </p:txBody>
      </p:sp>
    </p:spTree>
    <p:extLst>
      <p:ext uri="{BB962C8B-B14F-4D97-AF65-F5344CB8AC3E}">
        <p14:creationId xmlns:p14="http://schemas.microsoft.com/office/powerpoint/2010/main" val="3838195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ln w="12701">
            <a:solidFill>
              <a:srgbClr val="000000"/>
            </a:solidFill>
            <a:prstDash val="solid"/>
            <a:miter/>
          </a:ln>
        </p:spPr>
      </p:sp>
      <p:sp>
        <p:nvSpPr>
          <p:cNvPr id="3" name="Segnaposto note 2"/>
          <p:cNvSpPr txBox="1">
            <a:spLocks noGrp="1"/>
          </p:cNvSpPr>
          <p:nvPr>
            <p:ph type="body" sz="quarter" idx="1"/>
          </p:nvPr>
        </p:nvSpPr>
        <p:spPr/>
        <p:txBody>
          <a:bodyPr/>
          <a:lstStyle/>
          <a:p>
            <a:pPr lvl="0"/>
            <a:r>
              <a:rPr lang="en-GB"/>
              <a:t>XXX = Name of the presenters</a:t>
            </a:r>
          </a:p>
          <a:p>
            <a:pPr lvl="0"/>
            <a:endParaRPr lang="en-GB"/>
          </a:p>
          <a:p>
            <a:pPr lvl="0"/>
            <a:r>
              <a:rPr lang="en-GB"/>
              <a:t>XXXX = Institution name of the WP Leaders</a:t>
            </a:r>
          </a:p>
        </p:txBody>
      </p:sp>
      <p:sp>
        <p:nvSpPr>
          <p:cNvPr id="4" name="Segnaposto numero diapositiva 3"/>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CF170FD3-B698-440C-B72F-74D27462513E}" type="slidenum">
              <a:rPr kumimoji="0" lang="en-GB" sz="1200" b="0" i="0" u="none" strike="noStrike" kern="0" cap="none" spc="0" normalizeH="0" baseline="0" noProof="0" smtClean="0">
                <a:ln>
                  <a:noFill/>
                </a:ln>
                <a:solidFill>
                  <a:srgbClr val="000000"/>
                </a:solidFill>
                <a:effectLst/>
                <a:uLnTx/>
                <a:uFillTx/>
                <a:latin typeface="Calibri" panose="020F0502020204030204"/>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a:t>
            </a:fld>
            <a:endParaRPr kumimoji="0" lang="en-GB" sz="1200" b="0" i="0" u="none" strike="noStrike" kern="0" cap="none" spc="0" normalizeH="0" baseline="0" noProof="0">
              <a:ln>
                <a:noFill/>
              </a:ln>
              <a:solidFill>
                <a:srgbClr val="000000"/>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3909567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IS A VERY IMPORTANT one!!</a:t>
            </a:r>
            <a:endParaRPr lang="en-GB" dirty="0"/>
          </a:p>
        </p:txBody>
      </p:sp>
      <p:sp>
        <p:nvSpPr>
          <p:cNvPr id="4" name="Slide Number Placeholder 3"/>
          <p:cNvSpPr>
            <a:spLocks noGrp="1"/>
          </p:cNvSpPr>
          <p:nvPr>
            <p:ph type="sldNum" sz="quarter" idx="10"/>
          </p:nvPr>
        </p:nvSpPr>
        <p:spPr/>
        <p:txBody>
          <a:bodyPr/>
          <a:lstStyle/>
          <a:p>
            <a:fld id="{53E942B6-E4F0-4AC3-A0AF-40CCC489BD70}" type="slidenum">
              <a:rPr lang="en-GB" smtClean="0"/>
              <a:t>14</a:t>
            </a:fld>
            <a:endParaRPr lang="en-GB"/>
          </a:p>
        </p:txBody>
      </p:sp>
    </p:spTree>
    <p:extLst>
      <p:ext uri="{BB962C8B-B14F-4D97-AF65-F5344CB8AC3E}">
        <p14:creationId xmlns:p14="http://schemas.microsoft.com/office/powerpoint/2010/main" val="2653970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E942B6-E4F0-4AC3-A0AF-40CCC489BD70}" type="slidenum">
              <a:rPr lang="en-GB" smtClean="0"/>
              <a:t>15</a:t>
            </a:fld>
            <a:endParaRPr lang="en-GB"/>
          </a:p>
        </p:txBody>
      </p:sp>
    </p:spTree>
    <p:extLst>
      <p:ext uri="{BB962C8B-B14F-4D97-AF65-F5344CB8AC3E}">
        <p14:creationId xmlns:p14="http://schemas.microsoft.com/office/powerpoint/2010/main" val="3028688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Statistics are political instruments of change!</a:t>
            </a:r>
          </a:p>
          <a:p>
            <a:endParaRPr lang="en-GB" dirty="0"/>
          </a:p>
        </p:txBody>
      </p:sp>
      <p:sp>
        <p:nvSpPr>
          <p:cNvPr id="4" name="Slide Number Placeholder 3"/>
          <p:cNvSpPr>
            <a:spLocks noGrp="1"/>
          </p:cNvSpPr>
          <p:nvPr>
            <p:ph type="sldNum" sz="quarter" idx="5"/>
          </p:nvPr>
        </p:nvSpPr>
        <p:spPr/>
        <p:txBody>
          <a:bodyPr/>
          <a:lstStyle/>
          <a:p>
            <a:fld id="{53E942B6-E4F0-4AC3-A0AF-40CCC489BD70}" type="slidenum">
              <a:rPr lang="en-GB" smtClean="0"/>
              <a:t>17</a:t>
            </a:fld>
            <a:endParaRPr lang="en-GB"/>
          </a:p>
        </p:txBody>
      </p:sp>
    </p:spTree>
    <p:extLst>
      <p:ext uri="{BB962C8B-B14F-4D97-AF65-F5344CB8AC3E}">
        <p14:creationId xmlns:p14="http://schemas.microsoft.com/office/powerpoint/2010/main" val="1068958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E942B6-E4F0-4AC3-A0AF-40CCC489BD70}" type="slidenum">
              <a:rPr lang="en-GB" smtClean="0"/>
              <a:t>20</a:t>
            </a:fld>
            <a:endParaRPr lang="en-GB"/>
          </a:p>
        </p:txBody>
      </p:sp>
    </p:spTree>
    <p:extLst>
      <p:ext uri="{BB962C8B-B14F-4D97-AF65-F5344CB8AC3E}">
        <p14:creationId xmlns:p14="http://schemas.microsoft.com/office/powerpoint/2010/main" val="1512650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FEEL FREE TO CHNGE THE TITLE</a:t>
            </a:r>
          </a:p>
        </p:txBody>
      </p:sp>
      <p:sp>
        <p:nvSpPr>
          <p:cNvPr id="4" name="Slide Number Placeholder 3"/>
          <p:cNvSpPr>
            <a:spLocks noGrp="1"/>
          </p:cNvSpPr>
          <p:nvPr>
            <p:ph type="sldNum" sz="quarter" idx="10"/>
          </p:nvPr>
        </p:nvSpPr>
        <p:spPr/>
        <p:txBody>
          <a:bodyPr/>
          <a:lstStyle/>
          <a:p>
            <a:fld id="{53E942B6-E4F0-4AC3-A0AF-40CCC489BD70}" type="slidenum">
              <a:rPr lang="en-GB" smtClean="0"/>
              <a:t>2</a:t>
            </a:fld>
            <a:endParaRPr lang="en-GB"/>
          </a:p>
        </p:txBody>
      </p:sp>
    </p:spTree>
    <p:extLst>
      <p:ext uri="{BB962C8B-B14F-4D97-AF65-F5344CB8AC3E}">
        <p14:creationId xmlns:p14="http://schemas.microsoft.com/office/powerpoint/2010/main" val="379671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Basic definition of gender equality and intersectionality approaches applied to statistics</a:t>
            </a:r>
          </a:p>
          <a:p>
            <a:endParaRPr lang="en-GB" dirty="0"/>
          </a:p>
        </p:txBody>
      </p:sp>
      <p:sp>
        <p:nvSpPr>
          <p:cNvPr id="4" name="Slide Number Placeholder 3"/>
          <p:cNvSpPr>
            <a:spLocks noGrp="1"/>
          </p:cNvSpPr>
          <p:nvPr>
            <p:ph type="sldNum" sz="quarter" idx="5"/>
          </p:nvPr>
        </p:nvSpPr>
        <p:spPr/>
        <p:txBody>
          <a:bodyPr/>
          <a:lstStyle/>
          <a:p>
            <a:fld id="{53E942B6-E4F0-4AC3-A0AF-40CCC489BD70}" type="slidenum">
              <a:rPr lang="en-GB" smtClean="0"/>
              <a:t>4</a:t>
            </a:fld>
            <a:endParaRPr lang="en-GB"/>
          </a:p>
        </p:txBody>
      </p:sp>
    </p:spTree>
    <p:extLst>
      <p:ext uri="{BB962C8B-B14F-4D97-AF65-F5344CB8AC3E}">
        <p14:creationId xmlns:p14="http://schemas.microsoft.com/office/powerpoint/2010/main" val="3696504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05713" eaLnBrk="0" fontAlgn="base" hangingPunct="0">
              <a:spcBef>
                <a:spcPct val="30000"/>
              </a:spcBef>
              <a:spcAft>
                <a:spcPct val="0"/>
              </a:spcAft>
              <a:defRPr/>
            </a:pPr>
            <a:r>
              <a:rPr lang="fr-FR" dirty="0"/>
              <a:t>Elles nécessitent une réflexion sur la situation des femmes et  des hommes, des filles et des garçons dans tous les secteurs de la vie socio-économique et du développement politique.</a:t>
            </a:r>
          </a:p>
          <a:p>
            <a:r>
              <a:rPr lang="fr-FR" dirty="0"/>
              <a:t>Elles Fournissent des données de référence pour comparer dans le futur et une base d’éléments tangibles pour des décisions d’investissement</a:t>
            </a:r>
          </a:p>
          <a:p>
            <a:r>
              <a:rPr lang="fr-FR" dirty="0"/>
              <a:t>Contribuent à orienter l’élaboration de programmes et de politiques,</a:t>
            </a:r>
          </a:p>
          <a:p>
            <a:pPr defTabSz="905713" eaLnBrk="0" fontAlgn="base" hangingPunct="0">
              <a:spcBef>
                <a:spcPct val="30000"/>
              </a:spcBef>
              <a:spcAft>
                <a:spcPct val="0"/>
              </a:spcAft>
              <a:defRPr/>
            </a:pPr>
            <a:r>
              <a:rPr lang="fr-FR" dirty="0"/>
              <a:t>Elles sont </a:t>
            </a:r>
            <a:r>
              <a:rPr lang="fr-FR" b="1" dirty="0"/>
              <a:t>vitales </a:t>
            </a:r>
            <a:r>
              <a:rPr lang="fr-FR" dirty="0"/>
              <a:t>pour </a:t>
            </a:r>
            <a:r>
              <a:rPr lang="fr-FR" b="1" dirty="0"/>
              <a:t>adresser et analyser les questions </a:t>
            </a:r>
            <a:r>
              <a:rPr lang="fr-FR" dirty="0"/>
              <a:t>de genre dans la société et </a:t>
            </a:r>
            <a:r>
              <a:rPr lang="fr-FR" b="1" dirty="0"/>
              <a:t>suivre l’atteinte des objectifs </a:t>
            </a:r>
            <a:r>
              <a:rPr lang="fr-FR" dirty="0"/>
              <a:t>de développement.</a:t>
            </a:r>
          </a:p>
          <a:p>
            <a:endParaRPr lang="fr-FR" dirty="0"/>
          </a:p>
          <a:p>
            <a:pPr defTabSz="905713" eaLnBrk="0" fontAlgn="base" hangingPunct="0">
              <a:spcBef>
                <a:spcPct val="30000"/>
              </a:spcBef>
              <a:spcAft>
                <a:spcPct val="0"/>
              </a:spcAft>
              <a:defRPr/>
            </a:pPr>
            <a:endParaRPr lang="fr-FR" dirty="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D83F28-F387-4D2E-B1FE-6B124E40833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521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05713" eaLnBrk="0" fontAlgn="base" hangingPunct="0">
              <a:spcBef>
                <a:spcPct val="30000"/>
              </a:spcBef>
              <a:spcAft>
                <a:spcPct val="0"/>
              </a:spcAft>
              <a:defRPr/>
            </a:pPr>
            <a:r>
              <a:rPr lang="fr-FR" dirty="0"/>
              <a:t>Can </a:t>
            </a:r>
            <a:r>
              <a:rPr lang="fr-FR" dirty="0" err="1"/>
              <a:t>you</a:t>
            </a:r>
            <a:r>
              <a:rPr lang="fr-FR" dirty="0"/>
              <a:t> </a:t>
            </a:r>
            <a:r>
              <a:rPr lang="fr-FR" dirty="0" err="1"/>
              <a:t>make</a:t>
            </a:r>
            <a:r>
              <a:rPr lang="fr-FR" dirty="0"/>
              <a:t> </a:t>
            </a:r>
            <a:r>
              <a:rPr lang="fr-FR" dirty="0" err="1"/>
              <a:t>clear</a:t>
            </a:r>
            <a:r>
              <a:rPr lang="fr-FR" baseline="0" dirty="0"/>
              <a:t> the </a:t>
            </a:r>
            <a:r>
              <a:rPr lang="fr-FR" baseline="0" dirty="0" err="1"/>
              <a:t>difference</a:t>
            </a:r>
            <a:r>
              <a:rPr lang="fr-FR" baseline="0" dirty="0"/>
              <a:t> </a:t>
            </a:r>
            <a:r>
              <a:rPr lang="fr-FR" baseline="0" dirty="0" err="1"/>
              <a:t>between</a:t>
            </a:r>
            <a:r>
              <a:rPr lang="fr-FR" baseline="0" dirty="0"/>
              <a:t> </a:t>
            </a:r>
            <a:r>
              <a:rPr lang="fr-FR" baseline="0" dirty="0" err="1"/>
              <a:t>Gender</a:t>
            </a:r>
            <a:r>
              <a:rPr lang="fr-FR" baseline="0" dirty="0"/>
              <a:t> </a:t>
            </a:r>
            <a:r>
              <a:rPr lang="fr-FR" baseline="0" dirty="0" err="1"/>
              <a:t>statistics</a:t>
            </a:r>
            <a:r>
              <a:rPr lang="fr-FR" baseline="0" dirty="0"/>
              <a:t> and </a:t>
            </a:r>
            <a:r>
              <a:rPr lang="fr-FR" baseline="0" dirty="0" err="1"/>
              <a:t>gender</a:t>
            </a:r>
            <a:r>
              <a:rPr lang="fr-FR" baseline="0" dirty="0"/>
              <a:t> </a:t>
            </a:r>
            <a:r>
              <a:rPr lang="fr-FR" baseline="0" dirty="0" err="1"/>
              <a:t>indicators</a:t>
            </a:r>
            <a:r>
              <a:rPr lang="fr-FR" baseline="0" dirty="0"/>
              <a:t>, i assume </a:t>
            </a:r>
            <a:r>
              <a:rPr lang="fr-FR" baseline="0" dirty="0" err="1"/>
              <a:t>that</a:t>
            </a:r>
            <a:r>
              <a:rPr lang="fr-FR" baseline="0" dirty="0"/>
              <a:t> the latter </a:t>
            </a:r>
            <a:r>
              <a:rPr lang="fr-FR" baseline="0" dirty="0" err="1"/>
              <a:t>is</a:t>
            </a:r>
            <a:r>
              <a:rPr lang="fr-FR" baseline="0"/>
              <a:t> part of the former.</a:t>
            </a:r>
            <a:endParaRPr lang="fr-FR" dirty="0"/>
          </a:p>
          <a:p>
            <a:pPr defTabSz="905713" eaLnBrk="0" fontAlgn="base" hangingPunct="0">
              <a:spcBef>
                <a:spcPct val="30000"/>
              </a:spcBef>
              <a:spcAft>
                <a:spcPct val="0"/>
              </a:spcAft>
              <a:defRPr/>
            </a:pPr>
            <a:endParaRPr lang="fr-FR" dirty="0"/>
          </a:p>
          <a:p>
            <a:pPr defTabSz="905713" eaLnBrk="0" fontAlgn="base" hangingPunct="0">
              <a:spcBef>
                <a:spcPct val="30000"/>
              </a:spcBef>
              <a:spcAft>
                <a:spcPct val="0"/>
              </a:spcAft>
              <a:defRPr/>
            </a:pPr>
            <a:r>
              <a:rPr lang="fr-FR" dirty="0"/>
              <a:t>comparer les F&amp;H,  comparer la situation des F&amp;H selon les  groupes</a:t>
            </a:r>
          </a:p>
          <a:p>
            <a:pPr defTabSz="905713" eaLnBrk="0" fontAlgn="base" hangingPunct="0">
              <a:spcBef>
                <a:spcPct val="30000"/>
              </a:spcBef>
              <a:spcAft>
                <a:spcPct val="0"/>
              </a:spcAft>
              <a:defRPr/>
            </a:pPr>
            <a:r>
              <a:rPr lang="fr-FR" dirty="0"/>
              <a:t>UNECE(2015).</a:t>
            </a:r>
            <a:r>
              <a:rPr lang="fr-FR" i="1" dirty="0"/>
              <a:t>Indicators of Gender Equality </a:t>
            </a:r>
            <a:r>
              <a:rPr lang="fr-FR" dirty="0"/>
              <a:t>(http://www.unece.org/stats/publications/gender_equality)</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D83F28-F387-4D2E-B1FE-6B124E40833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351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E942B6-E4F0-4AC3-A0AF-40CCC489BD70}" type="slidenum">
              <a:rPr lang="en-GB" smtClean="0"/>
              <a:t>9</a:t>
            </a:fld>
            <a:endParaRPr lang="en-GB"/>
          </a:p>
        </p:txBody>
      </p:sp>
    </p:spTree>
    <p:extLst>
      <p:ext uri="{BB962C8B-B14F-4D97-AF65-F5344CB8AC3E}">
        <p14:creationId xmlns:p14="http://schemas.microsoft.com/office/powerpoint/2010/main" val="2620699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5600" cy="3771900"/>
          </a:xfrm>
        </p:spPr>
      </p:sp>
      <p:sp>
        <p:nvSpPr>
          <p:cNvPr id="3" name="Notes Placeholder 2"/>
          <p:cNvSpPr>
            <a:spLocks noGrp="1"/>
          </p:cNvSpPr>
          <p:nvPr>
            <p:ph type="body" idx="1"/>
          </p:nvPr>
        </p:nvSpPr>
        <p:spPr/>
        <p:txBody>
          <a:bodyPr/>
          <a:lstStyle/>
          <a:p>
            <a:r>
              <a:rPr lang="en-GB" dirty="0"/>
              <a:t>Tier 1: international data compilation</a:t>
            </a:r>
            <a:r>
              <a:rPr lang="en-GB" baseline="0" dirty="0"/>
              <a:t> is well-established and largely embedded in the statistical system</a:t>
            </a:r>
          </a:p>
          <a:p>
            <a:r>
              <a:rPr lang="en-GB" baseline="0" dirty="0"/>
              <a:t>Tier 2: data compilation is ad-hoc and the emphasis is on international capacity building</a:t>
            </a:r>
          </a:p>
          <a:p>
            <a:r>
              <a:rPr lang="en-GB" baseline="0" dirty="0"/>
              <a:t>Tier 3: harmonization and other methodological developments are still often under development</a:t>
            </a:r>
            <a:endParaRPr lang="en-GB" dirty="0"/>
          </a:p>
        </p:txBody>
      </p:sp>
      <p:sp>
        <p:nvSpPr>
          <p:cNvPr id="4" name="Slide Number Placeholder 3"/>
          <p:cNvSpPr>
            <a:spLocks noGrp="1"/>
          </p:cNvSpPr>
          <p:nvPr>
            <p:ph type="sldNum" sz="quarter" idx="10"/>
          </p:nvPr>
        </p:nvSpPr>
        <p:spPr/>
        <p:txBody>
          <a:bodyPr/>
          <a:lstStyle/>
          <a:p>
            <a:pPr lvl="0"/>
            <a:fld id="{7086B00E-545F-4DBB-9CF9-1CE65CF18A5C}" type="slidenum">
              <a:rPr lang="en-GB" smtClean="0"/>
              <a:t>10</a:t>
            </a:fld>
            <a:endParaRPr lang="en-GB"/>
          </a:p>
        </p:txBody>
      </p:sp>
    </p:spTree>
    <p:extLst>
      <p:ext uri="{BB962C8B-B14F-4D97-AF65-F5344CB8AC3E}">
        <p14:creationId xmlns:p14="http://schemas.microsoft.com/office/powerpoint/2010/main" val="2352272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5600" cy="3771900"/>
          </a:xfrm>
        </p:spPr>
      </p:sp>
      <p:sp>
        <p:nvSpPr>
          <p:cNvPr id="3" name="Notes Placeholder 2"/>
          <p:cNvSpPr>
            <a:spLocks noGrp="1"/>
          </p:cNvSpPr>
          <p:nvPr>
            <p:ph type="body" idx="1"/>
          </p:nvPr>
        </p:nvSpPr>
        <p:spPr/>
        <p:txBody>
          <a:bodyPr/>
          <a:lstStyle/>
          <a:p>
            <a:r>
              <a:rPr lang="en-GB" sz="2000" b="0" i="0" u="none" strike="noStrike" kern="1200" dirty="0">
                <a:ln>
                  <a:noFill/>
                </a:ln>
                <a:effectLst/>
                <a:latin typeface="Liberation Sans" pitchFamily="18"/>
              </a:rPr>
              <a:t>Gender statistics are defined as statistics that adequately reflect differences and inequalities in the situation of women and men in all areas of life (United Nations, 2006). This definition closely follows the Beijing Platform for Action, which was adopted at the Fourth World Conference on Women, held in Beijing in 1995, and in paragraph 206 (a) of which it was recommended that national, regional and international statistical services should ensure that statistics related to individuals are collected, compiled, analysed and presented by sex and age and reflect problems, issues and questions related to women and men in society (United Nations, 1996). There are several requirements imbedded in the definition of gender statistics (</a:t>
            </a:r>
            <a:r>
              <a:rPr lang="en-GB" sz="2000" b="0" i="0" u="none" strike="noStrike" kern="1200" dirty="0" err="1">
                <a:ln>
                  <a:noFill/>
                </a:ln>
                <a:effectLst/>
                <a:latin typeface="Liberation Sans" pitchFamily="18"/>
              </a:rPr>
              <a:t>Hedman</a:t>
            </a:r>
            <a:r>
              <a:rPr lang="en-GB" sz="2000" b="0" i="0" u="none" strike="noStrike" kern="1200" dirty="0">
                <a:ln>
                  <a:noFill/>
                </a:ln>
                <a:effectLst/>
                <a:latin typeface="Liberation Sans" pitchFamily="18"/>
              </a:rPr>
              <a:t>, </a:t>
            </a:r>
            <a:r>
              <a:rPr lang="en-GB" sz="2000" b="0" i="0" u="none" strike="noStrike" kern="1200" dirty="0" err="1">
                <a:ln>
                  <a:noFill/>
                </a:ln>
                <a:effectLst/>
                <a:latin typeface="Liberation Sans" pitchFamily="18"/>
              </a:rPr>
              <a:t>Perucci</a:t>
            </a:r>
            <a:r>
              <a:rPr lang="en-GB" sz="2000" b="0" i="0" u="none" strike="noStrike" kern="1200" dirty="0">
                <a:ln>
                  <a:noFill/>
                </a:ln>
                <a:effectLst/>
                <a:latin typeface="Liberation Sans" pitchFamily="18"/>
              </a:rPr>
              <a:t> and </a:t>
            </a:r>
            <a:r>
              <a:rPr lang="en-GB" sz="2000" b="0" i="0" u="none" strike="noStrike" kern="1200" dirty="0" err="1">
                <a:ln>
                  <a:noFill/>
                </a:ln>
                <a:effectLst/>
                <a:latin typeface="Liberation Sans" pitchFamily="18"/>
              </a:rPr>
              <a:t>Sundström</a:t>
            </a:r>
            <a:r>
              <a:rPr lang="en-GB" sz="2000" b="0" i="0" u="none" strike="noStrike" kern="1200" dirty="0">
                <a:ln>
                  <a:noFill/>
                </a:ln>
                <a:effectLst/>
                <a:latin typeface="Liberation Sans" pitchFamily="18"/>
              </a:rPr>
              <a:t>, 1996; United Nations, 2001a, 2001b, 2002, 2006, 2007; Corner, 2003). First, gender statistics have to reflect gender issues, that is, questions, problems and concerns related to all aspects of women’s and men’s lives, including their specific needs, opportunities and contributions to society. In every society, there are differences between what is expected, allowed and valued in a woman and what is expected, allowed and valued in a man. These differences have a specific impact on women’s and men’s lives throughout all life stages and determine, for example, differences in health, education, work, family life or general well-being. Producing gender statistics entails disaggregating data by sex and other characteristics to reveal those differences or inequalities and collecting data on specific issues that affect one sex more than the other or relate to gender relations between women and men. Second, gender statistics should adequately reflect differences and inequalities in the situation of women and men. In other words, concepts and definitions used in data collection must be developed in such a way as to ensure that the diversity of various groups of women and men and their specific activities and challenges are captured. In addition, data collection methods that induce gender bias in data collection, such as underreporting of women’s economic activity, underreporting of violence against women and undercounting of girls, their births and their deaths should be avoided.</a:t>
            </a:r>
            <a:br>
              <a:rPr lang="en-GB" dirty="0"/>
            </a:br>
            <a:br>
              <a:rPr lang="en-GB" dirty="0"/>
            </a:br>
            <a:r>
              <a:rPr lang="en-GB" sz="2000" b="0" i="0" u="none" strike="noStrike" kern="1200" dirty="0">
                <a:ln>
                  <a:noFill/>
                </a:ln>
                <a:effectLst/>
                <a:latin typeface="Liberation Sans" pitchFamily="18"/>
              </a:rPr>
              <a:t>2. In summary, gender statistics are defined by the sum of the following characteristics:</a:t>
            </a:r>
            <a:br>
              <a:rPr lang="en-GB" dirty="0"/>
            </a:br>
            <a:br>
              <a:rPr lang="en-GB" dirty="0"/>
            </a:br>
            <a:r>
              <a:rPr lang="en-GB" sz="2000" b="0" i="0" u="none" strike="noStrike" kern="1200" dirty="0">
                <a:ln>
                  <a:noFill/>
                </a:ln>
                <a:effectLst/>
                <a:latin typeface="Liberation Sans" pitchFamily="18"/>
              </a:rPr>
              <a:t>(a) Data are collected and presented by sex as a primary and overall classification;</a:t>
            </a:r>
            <a:br>
              <a:rPr lang="en-GB" dirty="0"/>
            </a:br>
            <a:br>
              <a:rPr lang="en-GB" dirty="0"/>
            </a:br>
            <a:r>
              <a:rPr lang="en-GB" sz="2000" b="0" i="0" u="none" strike="noStrike" kern="1200" dirty="0">
                <a:ln>
                  <a:noFill/>
                </a:ln>
                <a:effectLst/>
                <a:latin typeface="Liberation Sans" pitchFamily="18"/>
              </a:rPr>
              <a:t>(b) Data reflect gender issues;</a:t>
            </a:r>
            <a:br>
              <a:rPr lang="en-GB" dirty="0"/>
            </a:br>
            <a:br>
              <a:rPr lang="en-GB" dirty="0"/>
            </a:br>
            <a:r>
              <a:rPr lang="en-GB" sz="2000" b="0" i="0" u="none" strike="noStrike" kern="1200" dirty="0">
                <a:ln>
                  <a:noFill/>
                </a:ln>
                <a:effectLst/>
                <a:latin typeface="Liberation Sans" pitchFamily="18"/>
              </a:rPr>
              <a:t>(c) Data are based on concepts and definitions that adequately reflect the diversity of women and men and capture all aspects of their lives;</a:t>
            </a:r>
            <a:br>
              <a:rPr lang="en-GB" dirty="0"/>
            </a:br>
            <a:br>
              <a:rPr lang="en-GB" dirty="0"/>
            </a:br>
            <a:r>
              <a:rPr lang="en-GB" sz="2000" b="0" i="0" u="none" strike="noStrike" kern="1200" dirty="0">
                <a:ln>
                  <a:noFill/>
                </a:ln>
                <a:effectLst/>
                <a:latin typeface="Liberation Sans" pitchFamily="18"/>
              </a:rPr>
              <a:t>(d) Data collection methods take into account stereotypes and social and cultural factors that may induce gender bias in the data.</a:t>
            </a:r>
            <a:br>
              <a:rPr lang="en-GB" dirty="0"/>
            </a:br>
            <a:br>
              <a:rPr lang="en-GB" dirty="0"/>
            </a:br>
            <a:r>
              <a:rPr lang="en-GB" sz="2000" b="0" i="0" u="none" strike="noStrike" kern="1200" dirty="0">
                <a:ln>
                  <a:noFill/>
                </a:ln>
                <a:effectLst/>
                <a:latin typeface="Liberation Sans" pitchFamily="18"/>
              </a:rPr>
              <a:t>Gender statistics are more than data disaggregated by sex. The characteristics listed above are useful in differentiating between sex-disaggregated statistics (the first requirement in the list above) and gender statistics (which incorporate all four requirements). Sex-disaggregated statistics are simply data collected and tabulated separately for women and men. Disaggregating data by sex does not guarantee, for example, that the data collection instruments involved in the data production were conceived to reflect gender roles, relations and inequalities in society (United Nations, 2001a). Furthermore, some statistics that incorporate a gender perspective are not necessarily disaggregated by sex. For example, national accounts statistics that incorporate a gender perspective take into account both women’s and men’s contribution to all social and economic areas, including unpaid work.</a:t>
            </a:r>
            <a:br>
              <a:rPr lang="en-GB" dirty="0"/>
            </a:br>
            <a:br>
              <a:rPr lang="en-GB" dirty="0"/>
            </a:br>
            <a:r>
              <a:rPr lang="en-GB" sz="2000" b="0" i="0" u="none" strike="noStrike" kern="1200" dirty="0">
                <a:ln>
                  <a:noFill/>
                </a:ln>
                <a:effectLst/>
                <a:latin typeface="Liberation Sans" pitchFamily="18"/>
              </a:rPr>
              <a:t>Confusion between “sex” and “gender” still persists among producers and users of statistics (United Nations, 2001a, 2002; Corner, 2003; UNECE, and World Bank Institute, 2010). The word “sex” refers to biological differences between women and men. Biological differences are fixed and unchangeable and do not vary across cultures or over time. “Gender”, meanwhile, refers to socially-constructed differences in the attributes and opportunities associated with being female or male and to social interactions and relationships between women and men. Gender determines what is expected, allowed and valued in a woman or man in a given context. In most societies, there are differences and inequalities between women and men in terms of roles and responsibilities assigned, activities undertaken, access to and control over resources and decision-making opportunities. These differences and inequalities between the sexes are shaped by the history of social relations and change over time and across cultures. </a:t>
            </a:r>
            <a:br>
              <a:rPr lang="en-GB" dirty="0"/>
            </a:br>
            <a:br>
              <a:rPr lang="en-GB" dirty="0"/>
            </a:br>
            <a:r>
              <a:rPr lang="en-GB" sz="2000" b="0" i="0" u="none" strike="noStrike" kern="1200" dirty="0">
                <a:ln>
                  <a:noFill/>
                </a:ln>
                <a:effectLst/>
                <a:latin typeface="Liberation Sans" pitchFamily="18"/>
              </a:rPr>
              <a:t>The term “gender” has often been wrongly used in association with data. “Gender disaggregation” or “data disaggregated by gender” are incorrect terms. Gender statistics are disaggregated by sex, an individual-level characteristic commonly recorded in censuses, surveys and administrative records, not by gender, a social concept relevant at the level of a population group (Corner, 2003). When data on demographic, social or economic characteristics are collected in the field, it is the sex of a person that is recorded, as female (woman) or male (man), not the gender. Sex-disaggregated data, however, when analysed, have the capacity to reveal differences in women’s and men’s lives that are the result of gender roles and expectations. </a:t>
            </a:r>
            <a:br>
              <a:rPr lang="en-GB" dirty="0"/>
            </a:br>
            <a:br>
              <a:rPr lang="en-GB" dirty="0"/>
            </a:br>
            <a:r>
              <a:rPr lang="en-GB" sz="2000" b="0" i="0" u="none" strike="noStrike" kern="1200" dirty="0">
                <a:ln>
                  <a:noFill/>
                </a:ln>
                <a:effectLst/>
                <a:latin typeface="Liberation Sans" pitchFamily="18"/>
              </a:rPr>
              <a:t>Gender statistics should not be equated with women’s statistics. The understanding of gender statistics, their uses and their users has changed over time (</a:t>
            </a:r>
            <a:r>
              <a:rPr lang="en-GB" sz="2000" b="0" i="0" u="none" strike="noStrike" kern="1200" dirty="0" err="1">
                <a:ln>
                  <a:noFill/>
                </a:ln>
                <a:effectLst/>
                <a:latin typeface="Liberation Sans" pitchFamily="18"/>
              </a:rPr>
              <a:t>Hedman</a:t>
            </a:r>
            <a:r>
              <a:rPr lang="en-GB" sz="2000" b="0" i="0" u="none" strike="noStrike" kern="1200" dirty="0">
                <a:ln>
                  <a:noFill/>
                </a:ln>
                <a:effectLst/>
                <a:latin typeface="Liberation Sans" pitchFamily="18"/>
              </a:rPr>
              <a:t>, </a:t>
            </a:r>
            <a:r>
              <a:rPr lang="en-GB" sz="2000" b="0" i="0" u="none" strike="noStrike" kern="1200" dirty="0" err="1">
                <a:ln>
                  <a:noFill/>
                </a:ln>
                <a:effectLst/>
                <a:latin typeface="Liberation Sans" pitchFamily="18"/>
              </a:rPr>
              <a:t>Perucci</a:t>
            </a:r>
            <a:r>
              <a:rPr lang="en-GB" sz="2000" b="0" i="0" u="none" strike="noStrike" kern="1200" dirty="0">
                <a:ln>
                  <a:noFill/>
                </a:ln>
                <a:effectLst/>
                <a:latin typeface="Liberation Sans" pitchFamily="18"/>
              </a:rPr>
              <a:t> and </a:t>
            </a:r>
            <a:r>
              <a:rPr lang="en-GB" sz="2000" b="0" i="0" u="none" strike="noStrike" kern="1200" dirty="0" err="1">
                <a:ln>
                  <a:noFill/>
                </a:ln>
                <a:effectLst/>
                <a:latin typeface="Liberation Sans" pitchFamily="18"/>
              </a:rPr>
              <a:t>Sundström</a:t>
            </a:r>
            <a:r>
              <a:rPr lang="en-GB" sz="2000" b="0" i="0" u="none" strike="noStrike" kern="1200" dirty="0">
                <a:ln>
                  <a:noFill/>
                </a:ln>
                <a:effectLst/>
                <a:latin typeface="Liberation Sans" pitchFamily="18"/>
              </a:rPr>
              <a:t>, 1996; Corner, 2003). Initial work focused on producing statistics on women, in the context where many countries were collecting data by sex, but most of the data were analysed and/or made available to users as totals, without the possibility of differentiating between women and men. The demand for data and indicators on women came from women’s organizations and women’s advocates, who needed statistics to support new policies and programmes oriented towards reducing the disadvantages faced by women. Since then, however, the focus has shifted from “women only” to “women and men”, both in terms of statistics and in terms of policies. In terms of statistics, it became clear that the situation of women could be adequately described and analysed only by comparing it to that of men. In addition, statisticians have recognized that improvement is also needed in the area of statistics on men. (</a:t>
            </a:r>
            <a:r>
              <a:rPr lang="en-GB" sz="2000" b="0" i="0" u="none" strike="noStrike" kern="1200" dirty="0" err="1">
                <a:ln>
                  <a:noFill/>
                </a:ln>
                <a:effectLst/>
                <a:latin typeface="Liberation Sans" pitchFamily="18"/>
              </a:rPr>
              <a:t>Hedman</a:t>
            </a:r>
            <a:r>
              <a:rPr lang="en-GB" sz="2000" b="0" i="0" u="none" strike="noStrike" kern="1200" dirty="0">
                <a:ln>
                  <a:noFill/>
                </a:ln>
                <a:effectLst/>
                <a:latin typeface="Liberation Sans" pitchFamily="18"/>
              </a:rPr>
              <a:t>, </a:t>
            </a:r>
            <a:r>
              <a:rPr lang="en-GB" sz="2000" b="0" i="0" u="none" strike="noStrike" kern="1200" dirty="0" err="1">
                <a:ln>
                  <a:noFill/>
                </a:ln>
                <a:effectLst/>
                <a:latin typeface="Liberation Sans" pitchFamily="18"/>
              </a:rPr>
              <a:t>Perucci</a:t>
            </a:r>
            <a:r>
              <a:rPr lang="en-GB" sz="2000" b="0" i="0" u="none" strike="noStrike" kern="1200" dirty="0">
                <a:ln>
                  <a:noFill/>
                </a:ln>
                <a:effectLst/>
                <a:latin typeface="Liberation Sans" pitchFamily="18"/>
              </a:rPr>
              <a:t> and </a:t>
            </a:r>
            <a:r>
              <a:rPr lang="en-GB" sz="2000" b="0" i="0" u="none" strike="noStrike" kern="1200" dirty="0" err="1">
                <a:ln>
                  <a:noFill/>
                </a:ln>
                <a:effectLst/>
                <a:latin typeface="Liberation Sans" pitchFamily="18"/>
              </a:rPr>
              <a:t>Sundström</a:t>
            </a:r>
            <a:r>
              <a:rPr lang="en-GB" sz="2000" b="0" i="0" u="none" strike="noStrike" kern="1200" dirty="0">
                <a:ln>
                  <a:noFill/>
                </a:ln>
                <a:effectLst/>
                <a:latin typeface="Liberation Sans" pitchFamily="18"/>
              </a:rPr>
              <a:t>, 1996). Specific issues related to men’s lives, such as harmful levels of drinking and smoking, greater risk of accidents or injuries and access to paid paternity leave, have increasingly been taken into account and covered by gender statistics. In terms of policies, the change of focus from women to gender stemmed from a recognition that isolating women’s concerns from mainstream development policies and strategies limits the impact of such policies and strategies whereas paying more attention to the roles and responsibilities of both women and men and their interrelationships can make policies and strategies more effective.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086B00E-545F-4DBB-9CF9-1CE65CF18A5C}" type="slidenum">
              <a:rPr kumimoji="0" lang="en-GB" sz="1400" b="0" i="0" u="none" strike="noStrike" kern="1200" cap="none" spc="0" normalizeH="0" baseline="0" noProof="0" smtClean="0">
                <a:ln>
                  <a:noFill/>
                </a:ln>
                <a:solidFill>
                  <a:prstClr val="black"/>
                </a:solidFill>
                <a:effectLst/>
                <a:uLnTx/>
                <a:uFillTx/>
                <a:latin typeface="Liberation Serif" pitchFamily="18"/>
              </a:rPr>
              <a:pPr marL="0" marR="0" lvl="0" indent="0" algn="r" defTabSz="914400" rtl="0" eaLnBrk="1" fontAlgn="auto" latinLnBrk="0" hangingPunct="0">
                <a:lnSpc>
                  <a:spcPct val="100000"/>
                </a:lnSpc>
                <a:spcBef>
                  <a:spcPts val="0"/>
                </a:spcBef>
                <a:spcAft>
                  <a:spcPts val="0"/>
                </a:spcAft>
                <a:buClrTx/>
                <a:buSzTx/>
                <a:buFontTx/>
                <a:buNone/>
                <a:tabLst/>
                <a:defRPr/>
              </a:pPr>
              <a:t>11</a:t>
            </a:fld>
            <a:endParaRPr kumimoji="0" lang="en-GB" sz="1400" b="0" i="0" u="none" strike="noStrike" kern="1200" cap="none" spc="0" normalizeH="0" baseline="0" noProof="0">
              <a:ln>
                <a:noFill/>
              </a:ln>
              <a:solidFill>
                <a:prstClr val="black"/>
              </a:solidFill>
              <a:effectLst/>
              <a:uLnTx/>
              <a:uFillTx/>
              <a:latin typeface="Liberation Serif" pitchFamily="18"/>
            </a:endParaRPr>
          </a:p>
        </p:txBody>
      </p:sp>
    </p:spTree>
    <p:extLst>
      <p:ext uri="{BB962C8B-B14F-4D97-AF65-F5344CB8AC3E}">
        <p14:creationId xmlns:p14="http://schemas.microsoft.com/office/powerpoint/2010/main" val="2898367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5600" cy="3771900"/>
          </a:xfrm>
        </p:spPr>
      </p:sp>
      <p:sp>
        <p:nvSpPr>
          <p:cNvPr id="3" name="Notes Placeholder 2"/>
          <p:cNvSpPr>
            <a:spLocks noGrp="1"/>
          </p:cNvSpPr>
          <p:nvPr>
            <p:ph type="body" idx="1"/>
          </p:nvPr>
        </p:nvSpPr>
        <p:spPr/>
        <p:txBody>
          <a:bodyPr/>
          <a:lstStyle/>
          <a:p>
            <a:pPr marL="216000" marR="0" lvl="0" indent="0" defTabSz="914400" rtl="0" eaLnBrk="1" fontAlgn="auto" latinLnBrk="0" hangingPunct="0">
              <a:lnSpc>
                <a:spcPct val="100000"/>
              </a:lnSpc>
              <a:spcBef>
                <a:spcPts val="0"/>
              </a:spcBef>
              <a:spcAft>
                <a:spcPts val="0"/>
              </a:spcAft>
              <a:buClrTx/>
              <a:buSzTx/>
              <a:buFontTx/>
              <a:buNone/>
              <a:tabLst/>
              <a:defRPr/>
            </a:pPr>
            <a:r>
              <a:rPr lang="en-GB" sz="2000" b="0" i="0" u="none" strike="noStrike" kern="1200" dirty="0">
                <a:ln>
                  <a:noFill/>
                </a:ln>
                <a:effectLst/>
                <a:latin typeface="Liberation Sans" pitchFamily="18"/>
              </a:rPr>
              <a:t>Similar to other statistics, gender statistics have to respond to the needs of policymakers, advocates, researchers, the media and the public. Gender statistics can be used to promote understanding of the actual situation of women and men in society; to advance gender analysis and research; to monitor progress towards gender equality and the full and equal enjoyment of all human rights and fundamental rights by women and girls; to develop and monitor policies and programmes oriented towards increased investments in human capital and the labour force; to support gender mainstreaming in development and poverty reduction policies; and to develop and monitor policies on the reduction of violence against women.</a:t>
            </a:r>
            <a:br>
              <a:rPr lang="en-GB" dirty="0"/>
            </a:br>
            <a:br>
              <a:rPr lang="en-GB" dirty="0"/>
            </a:br>
            <a:r>
              <a:rPr lang="en-GB" sz="2000" b="0" i="0" u="none" strike="noStrike" kern="1200" dirty="0">
                <a:ln>
                  <a:noFill/>
                </a:ln>
                <a:effectLst/>
                <a:latin typeface="Liberation Sans" pitchFamily="18"/>
              </a:rPr>
              <a:t>Gender statistics promote understanding of the actual situation of women and men in society. Gender statistics are about everybody, women and men. The production of gender statistics has the role of informing the public and the media, raising consciousness, encouraging public debate and promoting change in society. The dissemination of gender statistics to a large audience is crucial in reducing both gender stereotypes and the misrepresentation of the roles of women and men and their contribution to society and in promoting a new gender balance in the distribution of roles within the family, at the workplace and in positions of decision-making. </a:t>
            </a:r>
            <a:br>
              <a:rPr lang="en-GB" dirty="0"/>
            </a:br>
            <a:br>
              <a:rPr lang="en-GB" dirty="0"/>
            </a:br>
            <a:r>
              <a:rPr lang="en-GB" sz="2000" b="0" i="0" u="none" strike="noStrike" kern="1200" dirty="0">
                <a:ln>
                  <a:noFill/>
                </a:ln>
                <a:effectLst/>
                <a:latin typeface="Liberation Sans" pitchFamily="18"/>
              </a:rPr>
              <a:t>Gender statistics are crucial in advancing data-based gender analysis and research. Gender statistics provide researchers and analysts with the quantitative evidence necessary to assess gender gaps in all areas of life, to understand the interlinkages between cultural, social and economic factors that are at the basis of gender inequality and their dynamic over time and to evaluate the implications of unequal access of women and men to social and economic opportunities. </a:t>
            </a:r>
            <a:br>
              <a:rPr lang="en-GB" dirty="0"/>
            </a:br>
            <a:br>
              <a:rPr lang="en-GB" dirty="0"/>
            </a:br>
            <a:r>
              <a:rPr lang="en-GB" sz="2000" b="0" i="0" u="none" strike="noStrike" kern="1200" dirty="0">
                <a:ln>
                  <a:noFill/>
                </a:ln>
                <a:effectLst/>
                <a:latin typeface="Liberation Sans" pitchFamily="18"/>
              </a:rPr>
              <a:t>Gender statistics are used in monitoring progress towards gender equality and the full and equal enjoyment of all human rights and fundamental rights by women and girls. Gender equality means equal opportunities, rights and responsibilities for women and men, girls and boys (United Nations, 2002). Equality does not mean that women and men are the same or have to do the same things, but rather that women’s and men’s opportunities, rights and responsibilities do not depend on whether they are born female or male. It also implies that the interests, needs and priorities of both women and men should be taken into consideration (United Nations, 2002).</a:t>
            </a:r>
            <a:br>
              <a:rPr lang="en-GB" dirty="0"/>
            </a:br>
            <a:br>
              <a:rPr lang="en-GB" dirty="0"/>
            </a:br>
            <a:r>
              <a:rPr lang="en-GB" sz="2000" b="0" i="0" u="none" strike="noStrike" kern="1200" dirty="0">
                <a:ln>
                  <a:noFill/>
                </a:ln>
                <a:effectLst/>
                <a:latin typeface="Liberation Sans" pitchFamily="18"/>
              </a:rPr>
              <a:t>Gender statistics are the basis for constructing gender indicators, a useful tool in monitoring progress towards gender equality goals. Not all statistics are indicators. In general, a statistic becomes an indicator when it has a reference point against which value judgements can be made (Canadian International Development Agency, 1997). Indicators have a normative nature, in the sense that a change from the reference point (a norm or a benchmark) in a particular direction can be interpreted as "good" or "bad" (Canadian International Development Agency, 1997). In the case of gender statistics, the status of women in a particular country is usually evaluated by reference to (comparison with) the situation of men in that country. In a few cases, such as statistics on maternal mortality or access to antenatal services, the norm is the situation of women in other countries. Gender indicators can point out gender-related changes over time and therefore be used to measure whether the goal of gender equality is being achieved. For example, three gender indicators are used to monitor the Millennium Development Goal that refers to gender equality and the empowerment of women: gender parity index for gross enrolment ratio in primary, secondary and tertiary education; proportion of employees in non-agricultural employment who are women; and proportion of seats held by women in single or lower houses of national parliaments. </a:t>
            </a:r>
            <a:br>
              <a:rPr lang="en-GB" dirty="0"/>
            </a:br>
            <a:br>
              <a:rPr lang="en-GB" dirty="0"/>
            </a:br>
            <a:r>
              <a:rPr lang="en-GB" sz="2000" b="0" i="0" u="none" strike="noStrike" kern="1200" dirty="0">
                <a:ln>
                  <a:noFill/>
                </a:ln>
                <a:effectLst/>
                <a:latin typeface="Liberation Sans" pitchFamily="18"/>
              </a:rPr>
              <a:t>Gender statistics provide an evidence base for developing and monitoring policies and programmes oriented towards increased investments in human capital and the labour force. Gender statistics can show whether women and men have unequal access to education, health or economic resources and orient policies towards improving opportunities for the disadvantaged sex and a more effective use of both female and male human resources. Furthermore, gender statistics can promote understanding of the causes of gender inequality in access to all types of resources. This aspect is very important, because policies tend to be more effective when targeting the causes of gender inequality and the structures and practices that perpetuate inequalities, not merely the outcome of gender inequality in an unjust and unsustainable development process (United Nations, 2002).</a:t>
            </a:r>
            <a:br>
              <a:rPr lang="en-GB" dirty="0"/>
            </a:br>
            <a:br>
              <a:rPr lang="en-GB" dirty="0"/>
            </a:br>
            <a:r>
              <a:rPr lang="en-GB" sz="2000" b="0" i="0" u="none" strike="noStrike" kern="1200" dirty="0">
                <a:ln>
                  <a:noFill/>
                </a:ln>
                <a:effectLst/>
                <a:latin typeface="Liberation Sans" pitchFamily="18"/>
              </a:rPr>
              <a:t>Gender statistics have a crucial role in gender mainstreaming in development and poverty reduction policies. Policies and measures tend to perpetuate and exacerbate inequalities when not adequately tailored to existing gender differentials (</a:t>
            </a:r>
            <a:r>
              <a:rPr lang="en-GB" sz="2000" b="0" i="0" u="none" strike="noStrike" kern="1200" dirty="0" err="1">
                <a:ln>
                  <a:noFill/>
                </a:ln>
                <a:effectLst/>
                <a:latin typeface="Liberation Sans" pitchFamily="18"/>
              </a:rPr>
              <a:t>Hedman</a:t>
            </a:r>
            <a:r>
              <a:rPr lang="en-GB" sz="2000" b="0" i="0" u="none" strike="noStrike" kern="1200" dirty="0">
                <a:ln>
                  <a:noFill/>
                </a:ln>
                <a:effectLst/>
                <a:latin typeface="Liberation Sans" pitchFamily="18"/>
              </a:rPr>
              <a:t>, </a:t>
            </a:r>
            <a:r>
              <a:rPr lang="en-GB" sz="2000" b="0" i="0" u="none" strike="noStrike" kern="1200" dirty="0" err="1">
                <a:ln>
                  <a:noFill/>
                </a:ln>
                <a:effectLst/>
                <a:latin typeface="Liberation Sans" pitchFamily="18"/>
              </a:rPr>
              <a:t>Perucci</a:t>
            </a:r>
            <a:r>
              <a:rPr lang="en-GB" sz="2000" b="0" i="0" u="none" strike="noStrike" kern="1200" dirty="0">
                <a:ln>
                  <a:noFill/>
                </a:ln>
                <a:effectLst/>
                <a:latin typeface="Liberation Sans" pitchFamily="18"/>
              </a:rPr>
              <a:t> and </a:t>
            </a:r>
            <a:r>
              <a:rPr lang="en-GB" sz="2000" b="0" i="0" u="none" strike="noStrike" kern="1200" dirty="0" err="1">
                <a:ln>
                  <a:noFill/>
                </a:ln>
                <a:effectLst/>
                <a:latin typeface="Liberation Sans" pitchFamily="18"/>
              </a:rPr>
              <a:t>Sundström</a:t>
            </a:r>
            <a:r>
              <a:rPr lang="en-GB" sz="2000" b="0" i="0" u="none" strike="noStrike" kern="1200" dirty="0">
                <a:ln>
                  <a:noFill/>
                </a:ln>
                <a:effectLst/>
                <a:latin typeface="Liberation Sans" pitchFamily="18"/>
              </a:rPr>
              <a:t>, 1996). One of the first steps in the gender mainstreaming strategy of a policy is the assessment of how and why gender differences and inequalities are relevant (United Nations, 2002). At this stage, gender statistics can provide information on the responsibilities, activities, interests and priorities of women and men and how their experience of problems may differ; on how women and men respond to social, economic and policy changes; and on the role of gender-differentiated access to economic resources and decision-making in the process of change.</a:t>
            </a:r>
            <a:br>
              <a:rPr lang="en-GB" dirty="0"/>
            </a:br>
            <a:br>
              <a:rPr lang="en-GB" dirty="0"/>
            </a:br>
            <a:r>
              <a:rPr lang="en-GB" sz="2000" b="0" i="0" u="none" strike="noStrike" kern="1200" dirty="0">
                <a:ln>
                  <a:noFill/>
                </a:ln>
                <a:effectLst/>
                <a:latin typeface="Liberation Sans" pitchFamily="18"/>
              </a:rPr>
              <a:t>Gender statistics have been the basis for proving that attention to gender perspectives and gender equality can result in efficiency gains. Research has revealed that reducing gender inequality could significantly increase productivity, total national output and the human capital of the next generation (United Nations, 2002). For example, based on gender statistics, the </a:t>
            </a:r>
            <a:r>
              <a:rPr lang="en-GB" sz="2000" b="0" i="1" u="none" strike="noStrike" kern="1200" dirty="0">
                <a:ln>
                  <a:noFill/>
                </a:ln>
                <a:effectLst/>
                <a:latin typeface="Liberation Sans" pitchFamily="18"/>
              </a:rPr>
              <a:t>World Development Report 2012: Gender Equality and Development (World Bank, 2011)</a:t>
            </a:r>
            <a:r>
              <a:rPr lang="en-GB" sz="2000" b="0" i="0" u="none" strike="noStrike" kern="1200" dirty="0">
                <a:ln>
                  <a:noFill/>
                </a:ln>
                <a:effectLst/>
                <a:latin typeface="Liberation Sans" pitchFamily="18"/>
              </a:rPr>
              <a:t> showed that eliminating barriers that discriminate against women working in certain sectors or occupations could increase labour productivity by as much as 25 per cent in some countries; that more educated women with greater control over household resources have spending patterns that benefit the current and future situation of their children; and that empowering women as economic, political and social actors can change policy choices and make institutions more representative of a range of voices. </a:t>
            </a:r>
            <a:br>
              <a:rPr lang="en-GB" dirty="0"/>
            </a:br>
            <a:br>
              <a:rPr lang="en-GB" dirty="0"/>
            </a:br>
            <a:r>
              <a:rPr lang="en-GB" sz="2000" b="0" i="0" u="none" strike="noStrike" kern="1200" dirty="0">
                <a:ln>
                  <a:noFill/>
                </a:ln>
                <a:effectLst/>
                <a:latin typeface="Liberation Sans" pitchFamily="18"/>
              </a:rPr>
              <a:t>The use of gender statistics can provide a more comprehensive understanding of the gender dimensions of poverty, which in turn can significantly change priorities in policy and programme interventions (Klugman, 2002). Gender statistics can address multiple dimensions of poverty and inequality, including gender-based asset inequality, </a:t>
            </a:r>
            <a:r>
              <a:rPr lang="en-GB" sz="2000" b="0" i="0" u="none" strike="noStrike" kern="1200" dirty="0" err="1">
                <a:ln>
                  <a:noFill/>
                </a:ln>
                <a:effectLst/>
                <a:latin typeface="Liberation Sans" pitchFamily="18"/>
              </a:rPr>
              <a:t>intrahousehold</a:t>
            </a:r>
            <a:r>
              <a:rPr lang="en-GB" sz="2000" b="0" i="0" u="none" strike="noStrike" kern="1200" dirty="0">
                <a:ln>
                  <a:noFill/>
                </a:ln>
                <a:effectLst/>
                <a:latin typeface="Liberation Sans" pitchFamily="18"/>
              </a:rPr>
              <a:t> allocation of resources, time poverty or vulnerability to external shocks. Understanding the gendered nature of poverty will significantly improve both the equity and efficiency of poverty reduction strategies (Klugman, 2002). </a:t>
            </a:r>
            <a:br>
              <a:rPr lang="en-GB" dirty="0"/>
            </a:br>
            <a:br>
              <a:rPr lang="en-GB" dirty="0"/>
            </a:br>
            <a:r>
              <a:rPr lang="en-GB" sz="2000" b="0" i="0" u="none" strike="noStrike" kern="1200" dirty="0">
                <a:ln>
                  <a:noFill/>
                </a:ln>
                <a:effectLst/>
                <a:latin typeface="Liberation Sans" pitchFamily="18"/>
              </a:rPr>
              <a:t>Gender statistics have an important role in developing and monitoring policies on </a:t>
            </a:r>
            <a:r>
              <a:rPr lang="en-GB" sz="2000" b="0" i="1" u="none" strike="noStrike" kern="1200" dirty="0">
                <a:ln>
                  <a:noFill/>
                </a:ln>
                <a:effectLst/>
                <a:latin typeface="Liberation Sans" pitchFamily="18"/>
              </a:rPr>
              <a:t>the reduction of violence against women.</a:t>
            </a:r>
            <a:r>
              <a:rPr lang="en-GB" sz="2000" b="0" i="0" u="none" strike="noStrike" kern="1200" dirty="0">
                <a:ln>
                  <a:noFill/>
                </a:ln>
                <a:effectLst/>
                <a:latin typeface="Liberation Sans" pitchFamily="18"/>
              </a:rPr>
              <a:t> Violence against women is an obstacle to the achievement of the objectives of equality, development and peace (United Nations, 1996). Statistics on the prevalence of various types of violence, causes and consequences of violence and access by victims of violence to formal and informal support for can lead to better focused and more efficient preventive and intervention efforts.</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086B00E-545F-4DBB-9CF9-1CE65CF18A5C}" type="slidenum">
              <a:rPr kumimoji="0" lang="en-GB" sz="1400" b="0" i="0" u="none" strike="noStrike" kern="1200" cap="none" spc="0" normalizeH="0" baseline="0" noProof="0" smtClean="0">
                <a:ln>
                  <a:noFill/>
                </a:ln>
                <a:solidFill>
                  <a:prstClr val="black"/>
                </a:solidFill>
                <a:effectLst/>
                <a:uLnTx/>
                <a:uFillTx/>
                <a:latin typeface="Liberation Serif" pitchFamily="18"/>
              </a:rPr>
              <a:pPr marL="0" marR="0" lvl="0" indent="0" algn="r" defTabSz="914400" rtl="0" eaLnBrk="1" fontAlgn="auto" latinLnBrk="0" hangingPunct="0">
                <a:lnSpc>
                  <a:spcPct val="100000"/>
                </a:lnSpc>
                <a:spcBef>
                  <a:spcPts val="0"/>
                </a:spcBef>
                <a:spcAft>
                  <a:spcPts val="0"/>
                </a:spcAft>
                <a:buClrTx/>
                <a:buSzTx/>
                <a:buFontTx/>
                <a:buNone/>
                <a:tabLst/>
                <a:defRPr/>
              </a:pPr>
              <a:t>13</a:t>
            </a:fld>
            <a:endParaRPr kumimoji="0" lang="en-GB" sz="1400" b="0" i="0" u="none" strike="noStrike" kern="1200" cap="none" spc="0" normalizeH="0" baseline="0" noProof="0">
              <a:ln>
                <a:noFill/>
              </a:ln>
              <a:solidFill>
                <a:prstClr val="black"/>
              </a:solidFill>
              <a:effectLst/>
              <a:uLnTx/>
              <a:uFillTx/>
              <a:latin typeface="Liberation Serif" pitchFamily="18"/>
            </a:endParaRPr>
          </a:p>
        </p:txBody>
      </p:sp>
    </p:spTree>
    <p:extLst>
      <p:ext uri="{BB962C8B-B14F-4D97-AF65-F5344CB8AC3E}">
        <p14:creationId xmlns:p14="http://schemas.microsoft.com/office/powerpoint/2010/main" val="24873051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434" y="356574"/>
            <a:ext cx="11546927" cy="1212900"/>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51495" y="355601"/>
            <a:ext cx="1529867" cy="607423"/>
          </a:xfrm>
          <a:prstGeom prst="rect">
            <a:avLst/>
          </a:prstGeom>
        </p:spPr>
      </p:pic>
      <p:sp>
        <p:nvSpPr>
          <p:cNvPr id="2" name="Title 1"/>
          <p:cNvSpPr>
            <a:spLocks noGrp="1"/>
          </p:cNvSpPr>
          <p:nvPr>
            <p:ph type="ctrTitle" hasCustomPrompt="1"/>
          </p:nvPr>
        </p:nvSpPr>
        <p:spPr>
          <a:xfrm>
            <a:off x="629480" y="963024"/>
            <a:ext cx="10363200" cy="606451"/>
          </a:xfrm>
          <a:prstGeom prst="rect">
            <a:avLst/>
          </a:prstGeom>
        </p:spPr>
        <p:txBody>
          <a:bodyPr lIns="0" tIns="0" rIns="0" bIns="0" anchor="t" anchorCtr="0">
            <a:normAutofit/>
          </a:bodyPr>
          <a:lstStyle>
            <a:lvl1pPr algn="l">
              <a:defRPr sz="3200" b="1">
                <a:solidFill>
                  <a:schemeClr val="bg1"/>
                </a:solidFill>
                <a:latin typeface="Arial" pitchFamily="34" charset="0"/>
                <a:cs typeface="Arial" pitchFamily="34" charset="0"/>
              </a:defRPr>
            </a:lvl1pPr>
          </a:lstStyle>
          <a:p>
            <a:r>
              <a:rPr lang="en-US" dirty="0"/>
              <a:t>TITLE OF PRESENTATION (IN CAPS)</a:t>
            </a:r>
            <a:endParaRPr lang="en-GB" dirty="0"/>
          </a:p>
        </p:txBody>
      </p:sp>
      <p:sp>
        <p:nvSpPr>
          <p:cNvPr id="11" name="Content Placeholder 10"/>
          <p:cNvSpPr>
            <a:spLocks noGrp="1"/>
          </p:cNvSpPr>
          <p:nvPr>
            <p:ph sz="quarter" idx="10" hasCustomPrompt="1"/>
          </p:nvPr>
        </p:nvSpPr>
        <p:spPr>
          <a:xfrm>
            <a:off x="622300" y="1892300"/>
            <a:ext cx="11235267" cy="4512733"/>
          </a:xfrm>
          <a:prstGeom prst="rect">
            <a:avLst/>
          </a:prstGeom>
        </p:spPr>
        <p:txBody>
          <a:bodyPr lIns="0" tIns="0" rIns="0" bIns="0"/>
          <a:lstStyle>
            <a:lvl1pPr marL="0" marR="0" indent="0" algn="l" defTabSz="1219170" rtl="0" eaLnBrk="1" fontAlgn="base" latinLnBrk="0" hangingPunct="1">
              <a:lnSpc>
                <a:spcPct val="100000"/>
              </a:lnSpc>
              <a:spcBef>
                <a:spcPct val="20000"/>
              </a:spcBef>
              <a:spcAft>
                <a:spcPct val="0"/>
              </a:spcAft>
              <a:buClrTx/>
              <a:buSzTx/>
              <a:buFontTx/>
              <a:buNone/>
              <a:tabLst/>
              <a:defRPr baseline="0"/>
            </a:lvl1pPr>
            <a:lvl2pPr marL="990575" marR="0" indent="-380990" algn="l" defTabSz="1219170" rtl="0" eaLnBrk="1" fontAlgn="base" latinLnBrk="0" hangingPunct="1">
              <a:lnSpc>
                <a:spcPct val="100000"/>
              </a:lnSpc>
              <a:spcBef>
                <a:spcPct val="20000"/>
              </a:spcBef>
              <a:spcAft>
                <a:spcPct val="0"/>
              </a:spcAft>
              <a:buClrTx/>
              <a:buSzTx/>
              <a:buFont typeface="Wingdings" pitchFamily="124" charset="2"/>
              <a:buChar char="§"/>
              <a:tabLst/>
              <a:defRPr/>
            </a:lvl2pPr>
            <a:lvl3pPr marL="1523962" marR="0" indent="-304792" algn="l" defTabSz="1219170" rtl="0" eaLnBrk="1" fontAlgn="base" latinLnBrk="0" hangingPunct="1">
              <a:lnSpc>
                <a:spcPct val="100000"/>
              </a:lnSpc>
              <a:spcBef>
                <a:spcPct val="20000"/>
              </a:spcBef>
              <a:spcAft>
                <a:spcPct val="0"/>
              </a:spcAft>
              <a:buClrTx/>
              <a:buSzTx/>
              <a:buFont typeface="Wingdings" pitchFamily="124" charset="2"/>
              <a:buChar char="§"/>
              <a:tabLst/>
              <a:defRPr/>
            </a:lvl3pPr>
            <a:lvl4pPr marL="2133547" marR="0" indent="-304792" algn="l" defTabSz="1219170" rtl="0" eaLnBrk="1" fontAlgn="base" latinLnBrk="0" hangingPunct="1">
              <a:lnSpc>
                <a:spcPct val="100000"/>
              </a:lnSpc>
              <a:spcBef>
                <a:spcPct val="20000"/>
              </a:spcBef>
              <a:spcAft>
                <a:spcPct val="0"/>
              </a:spcAft>
              <a:buClrTx/>
              <a:buSzTx/>
              <a:buFont typeface="Wingdings" pitchFamily="124" charset="2"/>
              <a:buChar char="§"/>
              <a:tabLst/>
              <a:defRPr/>
            </a:lvl4pPr>
            <a:lvl5pPr marL="2743131" marR="0" indent="-304792" algn="l" defTabSz="1219170" rtl="0" eaLnBrk="1" fontAlgn="base" latinLnBrk="0" hangingPunct="1">
              <a:lnSpc>
                <a:spcPct val="100000"/>
              </a:lnSpc>
              <a:spcBef>
                <a:spcPct val="20000"/>
              </a:spcBef>
              <a:spcAft>
                <a:spcPct val="0"/>
              </a:spcAft>
              <a:buClrTx/>
              <a:buSzTx/>
              <a:buFont typeface="Wingdings" pitchFamily="124" charset="2"/>
              <a:buChar char="§"/>
              <a:tabLst/>
              <a:defRPr/>
            </a:lvl5pPr>
          </a:lstStyle>
          <a:p>
            <a:pPr marL="457189" marR="0" lvl="0" indent="-457189" algn="l" defTabSz="1219170" rtl="0" eaLnBrk="1" fontAlgn="base" latinLnBrk="0" hangingPunct="1">
              <a:lnSpc>
                <a:spcPct val="100000"/>
              </a:lnSpc>
              <a:spcBef>
                <a:spcPct val="20000"/>
              </a:spcBef>
              <a:spcAft>
                <a:spcPct val="0"/>
              </a:spcAft>
              <a:buClrTx/>
              <a:buSzTx/>
              <a:buFont typeface="Wingdings" pitchFamily="124" charset="2"/>
              <a:buChar char="§"/>
              <a:tabLst/>
              <a:defRPr/>
            </a:pPr>
            <a:r>
              <a:rPr kumimoji="0" lang="en-US" sz="3200" b="0" i="0" u="none" strike="noStrike" kern="1200" cap="none" spc="0" normalizeH="0" baseline="0" noProof="0" dirty="0">
                <a:ln>
                  <a:noFill/>
                </a:ln>
                <a:solidFill>
                  <a:srgbClr val="FFFFFF"/>
                </a:solidFill>
                <a:effectLst/>
                <a:uLnTx/>
                <a:uFillTx/>
                <a:latin typeface="Arial"/>
                <a:ea typeface="ＭＳ Ｐゴシック"/>
                <a:cs typeface="+mn-cs"/>
              </a:rPr>
              <a:t>Click to insert text or image</a:t>
            </a:r>
          </a:p>
        </p:txBody>
      </p:sp>
    </p:spTree>
    <p:extLst>
      <p:ext uri="{BB962C8B-B14F-4D97-AF65-F5344CB8AC3E}">
        <p14:creationId xmlns:p14="http://schemas.microsoft.com/office/powerpoint/2010/main" val="192227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Body copy, Image">
    <p:spTree>
      <p:nvGrpSpPr>
        <p:cNvPr id="1" name=""/>
        <p:cNvGrpSpPr/>
        <p:nvPr/>
      </p:nvGrpSpPr>
      <p:grpSpPr>
        <a:xfrm>
          <a:off x="0" y="0"/>
          <a:ext cx="0" cy="0"/>
          <a:chOff x="0" y="0"/>
          <a:chExt cx="0" cy="0"/>
        </a:xfrm>
      </p:grpSpPr>
      <p:sp>
        <p:nvSpPr>
          <p:cNvPr id="7" name="Content Placeholder 2"/>
          <p:cNvSpPr>
            <a:spLocks noGrp="1"/>
          </p:cNvSpPr>
          <p:nvPr>
            <p:ph sz="quarter" idx="18" hasCustomPrompt="1"/>
          </p:nvPr>
        </p:nvSpPr>
        <p:spPr>
          <a:xfrm>
            <a:off x="7248526" y="1412778"/>
            <a:ext cx="4535487" cy="49685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6" name="Title Placeholder 1"/>
          <p:cNvSpPr>
            <a:spLocks noGrp="1"/>
          </p:cNvSpPr>
          <p:nvPr>
            <p:ph type="title" hasCustomPrompt="1"/>
          </p:nvPr>
        </p:nvSpPr>
        <p:spPr>
          <a:xfrm>
            <a:off x="1871531" y="403200"/>
            <a:ext cx="9911270" cy="864000"/>
          </a:xfrm>
          <a:prstGeom prst="rect">
            <a:avLst/>
          </a:prstGeom>
        </p:spPr>
        <p:txBody>
          <a:bodyPr vert="horz" lIns="100794" tIns="50397" rIns="100794" bIns="50397" rtlCol="0" anchor="ctr">
            <a:normAutofit/>
          </a:bodyPr>
          <a:lstStyle/>
          <a:p>
            <a:r>
              <a:rPr lang="en-US" dirty="0"/>
              <a:t>Slide Title, Arial Bold 24pt</a:t>
            </a:r>
            <a:endParaRPr lang="en-GB" dirty="0"/>
          </a:p>
        </p:txBody>
      </p:sp>
      <p:sp>
        <p:nvSpPr>
          <p:cNvPr id="10" name="Text Placeholder 8"/>
          <p:cNvSpPr>
            <a:spLocks noGrp="1"/>
          </p:cNvSpPr>
          <p:nvPr>
            <p:ph type="body" sz="quarter" idx="14" hasCustomPrompt="1"/>
          </p:nvPr>
        </p:nvSpPr>
        <p:spPr>
          <a:xfrm>
            <a:off x="407368" y="1412776"/>
            <a:ext cx="6696744" cy="4968551"/>
          </a:xfrm>
          <a:prstGeom prst="rect">
            <a:avLst/>
          </a:prstGeom>
        </p:spPr>
        <p:txBody>
          <a:bodyPr anchor="t" anchorCtr="0">
            <a:normAutofit/>
          </a:bodyPr>
          <a:lstStyle>
            <a:lvl1pPr marL="257177" indent="-257177">
              <a:lnSpc>
                <a:spcPct val="100000"/>
              </a:lnSpc>
              <a:buFont typeface="Arial" panose="020B0604020202020204" pitchFamily="34" charset="0"/>
              <a:buChar char="•"/>
              <a:defRPr sz="1996" b="0">
                <a:solidFill>
                  <a:schemeClr val="tx1"/>
                </a:solidFill>
                <a:latin typeface="Arial" charset="0"/>
                <a:ea typeface="Arial" charset="0"/>
                <a:cs typeface="Arial" charset="0"/>
              </a:defRPr>
            </a:lvl1pPr>
            <a:lvl2pPr>
              <a:lnSpc>
                <a:spcPct val="100000"/>
              </a:lnSpc>
              <a:defRPr sz="1996" b="0" i="0">
                <a:latin typeface="Arial" charset="0"/>
                <a:ea typeface="Arial" charset="0"/>
                <a:cs typeface="Arial" charset="0"/>
              </a:defRPr>
            </a:lvl2pPr>
            <a:lvl3pPr>
              <a:lnSpc>
                <a:spcPct val="100000"/>
              </a:lnSpc>
              <a:defRPr sz="1996" b="0" i="0">
                <a:latin typeface="Arial" charset="0"/>
                <a:ea typeface="Arial" charset="0"/>
                <a:cs typeface="Arial" charset="0"/>
              </a:defRPr>
            </a:lvl3pPr>
            <a:lvl4pPr>
              <a:lnSpc>
                <a:spcPct val="100000"/>
              </a:lnSpc>
              <a:defRPr sz="1996" b="0" i="0">
                <a:latin typeface="Arial" charset="0"/>
                <a:ea typeface="Arial" charset="0"/>
                <a:cs typeface="Arial" charset="0"/>
              </a:defRPr>
            </a:lvl4pPr>
            <a:lvl5pPr>
              <a:lnSpc>
                <a:spcPct val="100000"/>
              </a:lnSpc>
              <a:defRPr sz="1996"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18676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wo column body copy">
    <p:spTree>
      <p:nvGrpSpPr>
        <p:cNvPr id="1" name=""/>
        <p:cNvGrpSpPr/>
        <p:nvPr/>
      </p:nvGrpSpPr>
      <p:grpSpPr>
        <a:xfrm>
          <a:off x="0" y="0"/>
          <a:ext cx="0" cy="0"/>
          <a:chOff x="0" y="0"/>
          <a:chExt cx="0" cy="0"/>
        </a:xfrm>
      </p:grpSpPr>
      <p:sp>
        <p:nvSpPr>
          <p:cNvPr id="7" name="Text Placeholder 8"/>
          <p:cNvSpPr>
            <a:spLocks noGrp="1"/>
          </p:cNvSpPr>
          <p:nvPr>
            <p:ph type="body" sz="quarter" idx="15" hasCustomPrompt="1"/>
          </p:nvPr>
        </p:nvSpPr>
        <p:spPr>
          <a:xfrm>
            <a:off x="407368" y="1412776"/>
            <a:ext cx="11377266" cy="4968550"/>
          </a:xfrm>
          <a:prstGeom prst="rect">
            <a:avLst/>
          </a:prstGeom>
        </p:spPr>
        <p:txBody>
          <a:bodyPr numCol="2" spcCol="158731" anchor="t" anchorCtr="0">
            <a:normAutofit/>
          </a:bodyPr>
          <a:lstStyle>
            <a:lvl1pPr marL="257177" indent="-257177">
              <a:lnSpc>
                <a:spcPct val="100000"/>
              </a:lnSpc>
              <a:buFont typeface="Arial" panose="020B0604020202020204" pitchFamily="34" charset="0"/>
              <a:buChar char="•"/>
              <a:defRPr sz="1996" b="0">
                <a:solidFill>
                  <a:schemeClr val="tx1"/>
                </a:solidFill>
                <a:latin typeface="Arial" charset="0"/>
                <a:ea typeface="Arial" charset="0"/>
                <a:cs typeface="Arial" charset="0"/>
              </a:defRPr>
            </a:lvl1pPr>
            <a:lvl2pPr>
              <a:lnSpc>
                <a:spcPct val="100000"/>
              </a:lnSpc>
              <a:defRPr sz="1996" b="0" i="0">
                <a:latin typeface="Arial" charset="0"/>
                <a:ea typeface="Arial" charset="0"/>
                <a:cs typeface="Arial" charset="0"/>
              </a:defRPr>
            </a:lvl2pPr>
            <a:lvl3pPr>
              <a:lnSpc>
                <a:spcPct val="100000"/>
              </a:lnSpc>
              <a:defRPr sz="1996" b="0" i="0">
                <a:latin typeface="Arial" charset="0"/>
                <a:ea typeface="Arial" charset="0"/>
                <a:cs typeface="Arial" charset="0"/>
              </a:defRPr>
            </a:lvl3pPr>
            <a:lvl4pPr>
              <a:lnSpc>
                <a:spcPct val="100000"/>
              </a:lnSpc>
              <a:defRPr sz="1996" b="0" i="0">
                <a:latin typeface="Arial" charset="0"/>
                <a:ea typeface="Arial" charset="0"/>
                <a:cs typeface="Arial" charset="0"/>
              </a:defRPr>
            </a:lvl4pPr>
            <a:lvl5pPr>
              <a:lnSpc>
                <a:spcPct val="100000"/>
              </a:lnSpc>
              <a:defRPr sz="1996" b="0" i="0">
                <a:latin typeface="Arial" charset="0"/>
                <a:ea typeface="Arial" charset="0"/>
                <a:cs typeface="Arial" charset="0"/>
              </a:defRPr>
            </a:lvl5pPr>
          </a:lstStyle>
          <a:p>
            <a:pPr lvl="0"/>
            <a:r>
              <a:rPr lang="en-GB" dirty="0"/>
              <a:t>Body copy, Arial 20pt minimum</a:t>
            </a:r>
          </a:p>
          <a:p>
            <a:pPr lvl="0"/>
            <a:r>
              <a:rPr lang="en-GB" dirty="0"/>
              <a:t>Column 1</a:t>
            </a:r>
          </a:p>
          <a:p>
            <a:pPr lvl="0"/>
            <a:r>
              <a:rPr lang="en-US" dirty="0"/>
              <a:t>Bullet points should always be circular</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0"/>
            <a:endParaRPr lang="en-GB" dirty="0"/>
          </a:p>
          <a:p>
            <a:pPr lvl="0"/>
            <a:endParaRPr lang="en-GB" dirty="0"/>
          </a:p>
          <a:p>
            <a:pPr lvl="0"/>
            <a:endParaRPr lang="en-GB" dirty="0"/>
          </a:p>
          <a:p>
            <a:pPr lvl="0"/>
            <a:endParaRPr lang="en-GB" dirty="0"/>
          </a:p>
          <a:p>
            <a:pPr lvl="0"/>
            <a:r>
              <a:rPr lang="en-GB" dirty="0"/>
              <a:t>Body copy, Arial 20pt minimum</a:t>
            </a:r>
          </a:p>
          <a:p>
            <a:pPr lvl="0"/>
            <a:r>
              <a:rPr lang="en-GB" dirty="0"/>
              <a:t>Column 2</a:t>
            </a:r>
          </a:p>
          <a:p>
            <a:pPr lvl="0"/>
            <a:r>
              <a:rPr lang="en-US" dirty="0"/>
              <a:t>Bullet points should always be circular</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4" name="Title Placeholder 1"/>
          <p:cNvSpPr>
            <a:spLocks noGrp="1"/>
          </p:cNvSpPr>
          <p:nvPr>
            <p:ph type="title" hasCustomPrompt="1"/>
          </p:nvPr>
        </p:nvSpPr>
        <p:spPr>
          <a:xfrm>
            <a:off x="1871531" y="403200"/>
            <a:ext cx="9911270" cy="864000"/>
          </a:xfrm>
          <a:prstGeom prst="rect">
            <a:avLst/>
          </a:prstGeom>
        </p:spPr>
        <p:txBody>
          <a:bodyPr vert="horz" lIns="100794" tIns="50397" rIns="100794" bIns="50397" rtlCol="0" anchor="ctr">
            <a:normAutofit/>
          </a:bodyPr>
          <a:lstStyle/>
          <a:p>
            <a:r>
              <a:rPr lang="en-US" dirty="0"/>
              <a:t>Slide Title, Arial Bold 24pt</a:t>
            </a:r>
            <a:endParaRPr lang="en-GB" dirty="0"/>
          </a:p>
        </p:txBody>
      </p:sp>
    </p:spTree>
    <p:extLst>
      <p:ext uri="{BB962C8B-B14F-4D97-AF65-F5344CB8AC3E}">
        <p14:creationId xmlns:p14="http://schemas.microsoft.com/office/powerpoint/2010/main" val="653421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Large image area">
    <p:spTree>
      <p:nvGrpSpPr>
        <p:cNvPr id="1" name=""/>
        <p:cNvGrpSpPr/>
        <p:nvPr/>
      </p:nvGrpSpPr>
      <p:grpSpPr>
        <a:xfrm>
          <a:off x="0" y="0"/>
          <a:ext cx="0" cy="0"/>
          <a:chOff x="0" y="0"/>
          <a:chExt cx="0" cy="0"/>
        </a:xfrm>
      </p:grpSpPr>
      <p:sp>
        <p:nvSpPr>
          <p:cNvPr id="8" name="Content Placeholder 2"/>
          <p:cNvSpPr>
            <a:spLocks noGrp="1"/>
          </p:cNvSpPr>
          <p:nvPr>
            <p:ph sz="quarter" idx="19"/>
          </p:nvPr>
        </p:nvSpPr>
        <p:spPr>
          <a:xfrm>
            <a:off x="407368" y="1412778"/>
            <a:ext cx="11376645" cy="49685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Placeholder 1"/>
          <p:cNvSpPr>
            <a:spLocks noGrp="1"/>
          </p:cNvSpPr>
          <p:nvPr>
            <p:ph type="title" hasCustomPrompt="1"/>
          </p:nvPr>
        </p:nvSpPr>
        <p:spPr>
          <a:xfrm>
            <a:off x="1871531" y="403200"/>
            <a:ext cx="9911270" cy="864000"/>
          </a:xfrm>
          <a:prstGeom prst="rect">
            <a:avLst/>
          </a:prstGeom>
        </p:spPr>
        <p:txBody>
          <a:bodyPr vert="horz" lIns="100794" tIns="50397" rIns="100794" bIns="50397" rtlCol="0" anchor="ctr">
            <a:normAutofit/>
          </a:bodyPr>
          <a:lstStyle/>
          <a:p>
            <a:r>
              <a:rPr lang="en-US" dirty="0"/>
              <a:t>Slide Title, Arial Bold 24pt</a:t>
            </a:r>
            <a:endParaRPr lang="en-GB" dirty="0"/>
          </a:p>
        </p:txBody>
      </p:sp>
    </p:spTree>
    <p:extLst>
      <p:ext uri="{BB962C8B-B14F-4D97-AF65-F5344CB8AC3E}">
        <p14:creationId xmlns:p14="http://schemas.microsoft.com/office/powerpoint/2010/main" val="3208275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Image">
    <p:spTree>
      <p:nvGrpSpPr>
        <p:cNvPr id="1" name=""/>
        <p:cNvGrpSpPr/>
        <p:nvPr/>
      </p:nvGrpSpPr>
      <p:grpSpPr>
        <a:xfrm>
          <a:off x="0" y="0"/>
          <a:ext cx="0" cy="0"/>
          <a:chOff x="0" y="0"/>
          <a:chExt cx="0" cy="0"/>
        </a:xfrm>
      </p:grpSpPr>
      <p:sp>
        <p:nvSpPr>
          <p:cNvPr id="11" name="Content Placeholder 2"/>
          <p:cNvSpPr>
            <a:spLocks noGrp="1"/>
          </p:cNvSpPr>
          <p:nvPr>
            <p:ph sz="quarter" idx="21" hasCustomPrompt="1"/>
          </p:nvPr>
        </p:nvSpPr>
        <p:spPr>
          <a:xfrm>
            <a:off x="6168632" y="1412778"/>
            <a:ext cx="5615381" cy="49685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12" name="Content Placeholder 2"/>
          <p:cNvSpPr>
            <a:spLocks noGrp="1"/>
          </p:cNvSpPr>
          <p:nvPr>
            <p:ph sz="quarter" idx="22" hasCustomPrompt="1"/>
          </p:nvPr>
        </p:nvSpPr>
        <p:spPr>
          <a:xfrm>
            <a:off x="407988" y="1412778"/>
            <a:ext cx="5615381" cy="4968549"/>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5" name="Title Placeholder 1"/>
          <p:cNvSpPr>
            <a:spLocks noGrp="1"/>
          </p:cNvSpPr>
          <p:nvPr>
            <p:ph type="title" hasCustomPrompt="1"/>
          </p:nvPr>
        </p:nvSpPr>
        <p:spPr>
          <a:xfrm>
            <a:off x="1871531" y="403200"/>
            <a:ext cx="9911270" cy="864000"/>
          </a:xfrm>
          <a:prstGeom prst="rect">
            <a:avLst/>
          </a:prstGeom>
        </p:spPr>
        <p:txBody>
          <a:bodyPr vert="horz" lIns="100794" tIns="50397" rIns="100794" bIns="50397" rtlCol="0" anchor="ctr">
            <a:normAutofit/>
          </a:bodyPr>
          <a:lstStyle/>
          <a:p>
            <a:r>
              <a:rPr lang="en-US" dirty="0"/>
              <a:t>Slide Title, Arial Bold 24pt</a:t>
            </a:r>
            <a:endParaRPr lang="en-GB" dirty="0"/>
          </a:p>
        </p:txBody>
      </p:sp>
    </p:spTree>
    <p:extLst>
      <p:ext uri="{BB962C8B-B14F-4D97-AF65-F5344CB8AC3E}">
        <p14:creationId xmlns:p14="http://schemas.microsoft.com/office/powerpoint/2010/main" val="21258521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001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pic>
        <p:nvPicPr>
          <p:cNvPr id="19" name="Picture 18"/>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936000" y="1518898"/>
            <a:ext cx="3409000" cy="255675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55840" y="4040828"/>
            <a:ext cx="4412662" cy="1836445"/>
          </a:xfrm>
          <a:prstGeom prst="rect">
            <a:avLst/>
          </a:prstGeom>
        </p:spPr>
      </p:pic>
      <p:sp>
        <p:nvSpPr>
          <p:cNvPr id="10" name="TextBox 9"/>
          <p:cNvSpPr txBox="1"/>
          <p:nvPr userDrawn="1"/>
        </p:nvSpPr>
        <p:spPr>
          <a:xfrm>
            <a:off x="4810328" y="2504885"/>
            <a:ext cx="6374236" cy="525078"/>
          </a:xfrm>
          <a:prstGeom prst="rect">
            <a:avLst/>
          </a:prstGeom>
          <a:noFill/>
        </p:spPr>
        <p:txBody>
          <a:bodyPr wrap="square" lIns="91438" tIns="45719" rIns="91438" bIns="45719" rtlCol="0">
            <a:spAutoFit/>
          </a:bodyPr>
          <a:lstStyle/>
          <a:p>
            <a:pPr defTabSz="914406">
              <a:defRPr/>
            </a:pPr>
            <a:r>
              <a:rPr lang="en-GB" sz="2812" b="1" dirty="0" err="1">
                <a:solidFill>
                  <a:srgbClr val="0C406D"/>
                </a:solidFill>
                <a:ea typeface="Arial" charset="0"/>
                <a:cs typeface="Arial" charset="0"/>
              </a:rPr>
              <a:t>www.cranfield.ac.uk</a:t>
            </a:r>
            <a:r>
              <a:rPr lang="en-GB" sz="2812" b="1" dirty="0">
                <a:solidFill>
                  <a:srgbClr val="0C406D"/>
                </a:solidFill>
                <a:ea typeface="Arial" charset="0"/>
                <a:cs typeface="Arial" charset="0"/>
              </a:rPr>
              <a:t>/</a:t>
            </a:r>
            <a:r>
              <a:rPr lang="en-GB" sz="2812" b="1" dirty="0" err="1">
                <a:solidFill>
                  <a:srgbClr val="0C406D"/>
                </a:solidFill>
                <a:ea typeface="Arial" charset="0"/>
                <a:cs typeface="Arial" charset="0"/>
              </a:rPr>
              <a:t>som</a:t>
            </a:r>
            <a:endParaRPr lang="en-GB" sz="2812" b="1" dirty="0">
              <a:solidFill>
                <a:srgbClr val="0C406D"/>
              </a:solidFill>
              <a:ea typeface="Arial" charset="0"/>
              <a:cs typeface="Arial" charset="0"/>
            </a:endParaRPr>
          </a:p>
        </p:txBody>
      </p:sp>
      <p:sp>
        <p:nvSpPr>
          <p:cNvPr id="12" name="TextBox 11"/>
          <p:cNvSpPr txBox="1"/>
          <p:nvPr userDrawn="1"/>
        </p:nvSpPr>
        <p:spPr>
          <a:xfrm>
            <a:off x="4810330" y="3411613"/>
            <a:ext cx="6048672" cy="525078"/>
          </a:xfrm>
          <a:prstGeom prst="rect">
            <a:avLst/>
          </a:prstGeom>
          <a:noFill/>
        </p:spPr>
        <p:txBody>
          <a:bodyPr wrap="square" lIns="91438" tIns="45719" rIns="91438" bIns="45719" rtlCol="0">
            <a:spAutoFit/>
          </a:bodyPr>
          <a:lstStyle/>
          <a:p>
            <a:pPr defTabSz="914406">
              <a:defRPr/>
            </a:pPr>
            <a:r>
              <a:rPr lang="en-GB" sz="2812" b="1" dirty="0">
                <a:solidFill>
                  <a:srgbClr val="0099C4"/>
                </a:solidFill>
                <a:ea typeface="Arial" charset="0"/>
                <a:cs typeface="Arial" charset="0"/>
              </a:rPr>
              <a:t>T: +44 (0)1234 750111</a:t>
            </a:r>
            <a:endParaRPr lang="en-US" sz="2812" b="1" dirty="0">
              <a:solidFill>
                <a:srgbClr val="0099C4"/>
              </a:solidFill>
              <a:ea typeface="Arial" charset="0"/>
              <a:cs typeface="Arial" charset="0"/>
            </a:endParaRPr>
          </a:p>
        </p:txBody>
      </p:sp>
    </p:spTree>
    <p:extLst>
      <p:ext uri="{BB962C8B-B14F-4D97-AF65-F5344CB8AC3E}">
        <p14:creationId xmlns:p14="http://schemas.microsoft.com/office/powerpoint/2010/main" val="662707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1"/>
            <a:ext cx="8534401" cy="1752600"/>
          </a:xfrm>
        </p:spPr>
        <p:txBody>
          <a:bodyPr/>
          <a:lstStyle>
            <a:lvl1pPr marL="0" indent="0" algn="ctr">
              <a:buNone/>
              <a:defRPr>
                <a:solidFill>
                  <a:schemeClr val="tx1">
                    <a:tint val="75000"/>
                  </a:schemeClr>
                </a:solidFill>
              </a:defRPr>
            </a:lvl1pPr>
            <a:lvl2pPr marL="457203" indent="0" algn="ctr">
              <a:buNone/>
              <a:defRPr>
                <a:solidFill>
                  <a:schemeClr val="tx1">
                    <a:tint val="75000"/>
                  </a:schemeClr>
                </a:solidFill>
              </a:defRPr>
            </a:lvl2pPr>
            <a:lvl3pPr marL="914406" indent="0" algn="ctr">
              <a:buNone/>
              <a:defRPr>
                <a:solidFill>
                  <a:schemeClr val="tx1">
                    <a:tint val="75000"/>
                  </a:schemeClr>
                </a:solidFill>
              </a:defRPr>
            </a:lvl3pPr>
            <a:lvl4pPr marL="1371609" indent="0" algn="ctr">
              <a:buNone/>
              <a:defRPr>
                <a:solidFill>
                  <a:schemeClr val="tx1">
                    <a:tint val="75000"/>
                  </a:schemeClr>
                </a:solidFill>
              </a:defRPr>
            </a:lvl4pPr>
            <a:lvl5pPr marL="1828812" indent="0" algn="ctr">
              <a:buNone/>
              <a:defRPr>
                <a:solidFill>
                  <a:schemeClr val="tx1">
                    <a:tint val="75000"/>
                  </a:schemeClr>
                </a:solidFill>
              </a:defRPr>
            </a:lvl5pPr>
            <a:lvl6pPr marL="2286015" indent="0" algn="ctr">
              <a:buNone/>
              <a:defRPr>
                <a:solidFill>
                  <a:schemeClr val="tx1">
                    <a:tint val="75000"/>
                  </a:schemeClr>
                </a:solidFill>
              </a:defRPr>
            </a:lvl6pPr>
            <a:lvl7pPr marL="2743218" indent="0" algn="ctr">
              <a:buNone/>
              <a:defRPr>
                <a:solidFill>
                  <a:schemeClr val="tx1">
                    <a:tint val="75000"/>
                  </a:schemeClr>
                </a:solidFill>
              </a:defRPr>
            </a:lvl7pPr>
            <a:lvl8pPr marL="3200421" indent="0" algn="ctr">
              <a:buNone/>
              <a:defRPr>
                <a:solidFill>
                  <a:schemeClr val="tx1">
                    <a:tint val="75000"/>
                  </a:schemeClr>
                </a:solidFill>
              </a:defRPr>
            </a:lvl8pPr>
            <a:lvl9pPr marL="3657624"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lIns="100794" tIns="50397" rIns="100794" bIns="50397"/>
          <a:lstStyle/>
          <a:p>
            <a:pPr defTabSz="914406"/>
            <a:fld id="{3124A3BE-8612-4873-9C97-EF8F6398D624}" type="datetimeFigureOut">
              <a:rPr lang="en-GB" sz="1814" smtClean="0">
                <a:solidFill>
                  <a:prstClr val="black"/>
                </a:solidFill>
              </a:rPr>
              <a:pPr defTabSz="914406"/>
              <a:t>10/02/2020</a:t>
            </a:fld>
            <a:endParaRPr lang="en-GB" sz="1814">
              <a:solidFill>
                <a:prstClr val="black"/>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lIns="100794" tIns="50397" rIns="100794" bIns="50397"/>
          <a:lstStyle/>
          <a:p>
            <a:pPr defTabSz="914406"/>
            <a:endParaRPr lang="en-GB" sz="1814">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lIns="100794" tIns="50397" rIns="100794" bIns="50397"/>
          <a:lstStyle/>
          <a:p>
            <a:pPr defTabSz="914406"/>
            <a:fld id="{AAB5AFC3-B0EB-465C-BBC8-33AA3EF2707D}" type="slidenum">
              <a:rPr lang="en-GB" sz="1814" smtClean="0">
                <a:solidFill>
                  <a:prstClr val="black"/>
                </a:solidFill>
              </a:rPr>
              <a:pPr defTabSz="914406"/>
              <a:t>‹#›</a:t>
            </a:fld>
            <a:endParaRPr lang="en-GB" sz="1814">
              <a:solidFill>
                <a:prstClr val="black"/>
              </a:solidFill>
            </a:endParaRPr>
          </a:p>
        </p:txBody>
      </p:sp>
    </p:spTree>
    <p:extLst>
      <p:ext uri="{BB962C8B-B14F-4D97-AF65-F5344CB8AC3E}">
        <p14:creationId xmlns:p14="http://schemas.microsoft.com/office/powerpoint/2010/main" val="338611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10363200" cy="1362075"/>
          </a:xfrm>
        </p:spPr>
        <p:txBody>
          <a:bodyPr anchor="t"/>
          <a:lstStyle>
            <a:lvl1pPr algn="l">
              <a:defRPr sz="3992" b="1" cap="all"/>
            </a:lvl1pPr>
          </a:lstStyle>
          <a:p>
            <a:r>
              <a:rPr lang="en-US"/>
              <a:t>Click to edit Master title style</a:t>
            </a:r>
            <a:endParaRPr lang="en-GB"/>
          </a:p>
        </p:txBody>
      </p:sp>
      <p:sp>
        <p:nvSpPr>
          <p:cNvPr id="3" name="Text Placeholder 2"/>
          <p:cNvSpPr>
            <a:spLocks noGrp="1"/>
          </p:cNvSpPr>
          <p:nvPr>
            <p:ph type="body" idx="1"/>
          </p:nvPr>
        </p:nvSpPr>
        <p:spPr>
          <a:xfrm>
            <a:off x="963085" y="2906714"/>
            <a:ext cx="10363200" cy="1500187"/>
          </a:xfrm>
        </p:spPr>
        <p:txBody>
          <a:bodyPr anchor="b"/>
          <a:lstStyle>
            <a:lvl1pPr marL="0" indent="0">
              <a:buNone/>
              <a:defRPr sz="1996">
                <a:solidFill>
                  <a:schemeClr val="tx1">
                    <a:tint val="75000"/>
                  </a:schemeClr>
                </a:solidFill>
              </a:defRPr>
            </a:lvl1pPr>
            <a:lvl2pPr marL="457203" indent="0">
              <a:buNone/>
              <a:defRPr sz="1814">
                <a:solidFill>
                  <a:schemeClr val="tx1">
                    <a:tint val="75000"/>
                  </a:schemeClr>
                </a:solidFill>
              </a:defRPr>
            </a:lvl2pPr>
            <a:lvl3pPr marL="914406" indent="0">
              <a:buNone/>
              <a:defRPr sz="1633">
                <a:solidFill>
                  <a:schemeClr val="tx1">
                    <a:tint val="75000"/>
                  </a:schemeClr>
                </a:solidFill>
              </a:defRPr>
            </a:lvl3pPr>
            <a:lvl4pPr marL="1371609" indent="0">
              <a:buNone/>
              <a:defRPr sz="1361">
                <a:solidFill>
                  <a:schemeClr val="tx1">
                    <a:tint val="75000"/>
                  </a:schemeClr>
                </a:solidFill>
              </a:defRPr>
            </a:lvl4pPr>
            <a:lvl5pPr marL="1828812" indent="0">
              <a:buNone/>
              <a:defRPr sz="1361">
                <a:solidFill>
                  <a:schemeClr val="tx1">
                    <a:tint val="75000"/>
                  </a:schemeClr>
                </a:solidFill>
              </a:defRPr>
            </a:lvl5pPr>
            <a:lvl6pPr marL="2286015" indent="0">
              <a:buNone/>
              <a:defRPr sz="1361">
                <a:solidFill>
                  <a:schemeClr val="tx1">
                    <a:tint val="75000"/>
                  </a:schemeClr>
                </a:solidFill>
              </a:defRPr>
            </a:lvl6pPr>
            <a:lvl7pPr marL="2743218" indent="0">
              <a:buNone/>
              <a:defRPr sz="1361">
                <a:solidFill>
                  <a:schemeClr val="tx1">
                    <a:tint val="75000"/>
                  </a:schemeClr>
                </a:solidFill>
              </a:defRPr>
            </a:lvl7pPr>
            <a:lvl8pPr marL="3200421" indent="0">
              <a:buNone/>
              <a:defRPr sz="1361">
                <a:solidFill>
                  <a:schemeClr val="tx1">
                    <a:tint val="75000"/>
                  </a:schemeClr>
                </a:solidFill>
              </a:defRPr>
            </a:lvl8pPr>
            <a:lvl9pPr marL="3657624" indent="0">
              <a:buNone/>
              <a:defRPr sz="136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lIns="100794" tIns="50397" rIns="100794" bIns="50397"/>
          <a:lstStyle/>
          <a:p>
            <a:pPr defTabSz="914406"/>
            <a:fld id="{3124A3BE-8612-4873-9C97-EF8F6398D624}" type="datetimeFigureOut">
              <a:rPr lang="en-GB" sz="1814" smtClean="0">
                <a:solidFill>
                  <a:prstClr val="black"/>
                </a:solidFill>
              </a:rPr>
              <a:pPr defTabSz="914406"/>
              <a:t>10/02/2020</a:t>
            </a:fld>
            <a:endParaRPr lang="en-GB" sz="1814">
              <a:solidFill>
                <a:prstClr val="black"/>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lIns="100794" tIns="50397" rIns="100794" bIns="50397"/>
          <a:lstStyle/>
          <a:p>
            <a:pPr defTabSz="914406"/>
            <a:endParaRPr lang="en-GB" sz="1814">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lIns="100794" tIns="50397" rIns="100794" bIns="50397"/>
          <a:lstStyle/>
          <a:p>
            <a:pPr defTabSz="914406"/>
            <a:fld id="{AAB5AFC3-B0EB-465C-BBC8-33AA3EF2707D}" type="slidenum">
              <a:rPr lang="en-GB" sz="1814" smtClean="0">
                <a:solidFill>
                  <a:prstClr val="black"/>
                </a:solidFill>
              </a:rPr>
              <a:pPr defTabSz="914406"/>
              <a:t>‹#›</a:t>
            </a:fld>
            <a:endParaRPr lang="en-GB" sz="1814">
              <a:solidFill>
                <a:prstClr val="black"/>
              </a:solidFill>
            </a:endParaRPr>
          </a:p>
        </p:txBody>
      </p:sp>
    </p:spTree>
    <p:extLst>
      <p:ext uri="{BB962C8B-B14F-4D97-AF65-F5344CB8AC3E}">
        <p14:creationId xmlns:p14="http://schemas.microsoft.com/office/powerpoint/2010/main" val="4069778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609600" y="6356351"/>
            <a:ext cx="2844800" cy="365125"/>
          </a:xfrm>
          <a:prstGeom prst="rect">
            <a:avLst/>
          </a:prstGeom>
        </p:spPr>
        <p:txBody>
          <a:bodyPr lIns="100794" tIns="50397" rIns="100794" bIns="50397"/>
          <a:lstStyle/>
          <a:p>
            <a:pPr defTabSz="914406"/>
            <a:fld id="{3124A3BE-8612-4873-9C97-EF8F6398D624}" type="datetimeFigureOut">
              <a:rPr lang="en-GB" sz="1814" smtClean="0">
                <a:solidFill>
                  <a:prstClr val="black"/>
                </a:solidFill>
              </a:rPr>
              <a:pPr defTabSz="914406"/>
              <a:t>10/02/2020</a:t>
            </a:fld>
            <a:endParaRPr lang="en-GB" sz="1814">
              <a:solidFill>
                <a:prstClr val="black"/>
              </a:solidFill>
            </a:endParaRPr>
          </a:p>
        </p:txBody>
      </p:sp>
      <p:sp>
        <p:nvSpPr>
          <p:cNvPr id="4" name="Footer Placeholder 3"/>
          <p:cNvSpPr>
            <a:spLocks noGrp="1"/>
          </p:cNvSpPr>
          <p:nvPr>
            <p:ph type="ftr" sz="quarter" idx="11"/>
          </p:nvPr>
        </p:nvSpPr>
        <p:spPr>
          <a:xfrm>
            <a:off x="4165601" y="6356351"/>
            <a:ext cx="3860800" cy="365125"/>
          </a:xfrm>
          <a:prstGeom prst="rect">
            <a:avLst/>
          </a:prstGeom>
        </p:spPr>
        <p:txBody>
          <a:bodyPr lIns="100794" tIns="50397" rIns="100794" bIns="50397"/>
          <a:lstStyle/>
          <a:p>
            <a:pPr defTabSz="914406"/>
            <a:endParaRPr lang="en-GB" sz="1814">
              <a:solidFill>
                <a:prstClr val="black"/>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lIns="100794" tIns="50397" rIns="100794" bIns="50397"/>
          <a:lstStyle/>
          <a:p>
            <a:pPr defTabSz="914406"/>
            <a:fld id="{AAB5AFC3-B0EB-465C-BBC8-33AA3EF2707D}" type="slidenum">
              <a:rPr lang="en-GB" sz="1814" smtClean="0">
                <a:solidFill>
                  <a:prstClr val="black"/>
                </a:solidFill>
              </a:rPr>
              <a:pPr defTabSz="914406"/>
              <a:t>‹#›</a:t>
            </a:fld>
            <a:endParaRPr lang="en-GB" sz="1814">
              <a:solidFill>
                <a:prstClr val="black"/>
              </a:solidFill>
            </a:endParaRPr>
          </a:p>
        </p:txBody>
      </p:sp>
    </p:spTree>
    <p:extLst>
      <p:ext uri="{BB962C8B-B14F-4D97-AF65-F5344CB8AC3E}">
        <p14:creationId xmlns:p14="http://schemas.microsoft.com/office/powerpoint/2010/main" val="21232466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71451" indent="-171451">
              <a:buSzPct val="50000"/>
              <a:buFont typeface="Wingdings" panose="05000000000000000000" pitchFamily="2" charset="2"/>
              <a:buChar char="§"/>
              <a:defRPr/>
            </a:lvl1pPr>
            <a:lvl2pPr marL="514353" indent="-171451">
              <a:buSzPct val="50000"/>
              <a:buFont typeface="Wingdings" panose="05000000000000000000" pitchFamily="2" charset="2"/>
              <a:buChar char="§"/>
              <a:defRPr/>
            </a:lvl2pPr>
            <a:lvl3pPr marL="857256" indent="-171451">
              <a:buSzPct val="50000"/>
              <a:buFont typeface="Wingdings" panose="05000000000000000000" pitchFamily="2" charset="2"/>
              <a:buChar char="§"/>
              <a:defRPr/>
            </a:lvl3pPr>
            <a:lvl4pPr>
              <a:buSzPct val="50000"/>
              <a:buFont typeface="Wingdings 2"/>
              <a:buChar char="³"/>
              <a:defRPr/>
            </a:lvl4pPr>
            <a:lvl5pPr>
              <a:buSzPct val="50000"/>
              <a:buFont typeface="Wingdings 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fld id="{045A6F54-6AE3-4B0D-BFCA-06F49EC778D4}" type="datetimeFigureOut">
              <a:rPr lang="en-US" altLang="en-US"/>
              <a:pPr/>
              <a:t>10-Feb-20</a:t>
            </a:fld>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9A6F2C68-2696-442B-AE43-161533393475}" type="slidenum">
              <a:rPr lang="en-GB" altLang="en-US"/>
              <a:pPr/>
              <a:t>‹#›</a:t>
            </a:fld>
            <a:endParaRPr lang="en-GB" altLang="en-US"/>
          </a:p>
        </p:txBody>
      </p:sp>
    </p:spTree>
    <p:extLst>
      <p:ext uri="{BB962C8B-B14F-4D97-AF65-F5344CB8AC3E}">
        <p14:creationId xmlns:p14="http://schemas.microsoft.com/office/powerpoint/2010/main" val="4257290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vider slide">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434" y="356574"/>
            <a:ext cx="11546927" cy="1212900"/>
          </a:xfrm>
          <a:prstGeom prst="rect">
            <a:avLst/>
          </a:prstGeom>
        </p:spPr>
      </p:pic>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51495" y="355601"/>
            <a:ext cx="1529867" cy="607423"/>
          </a:xfrm>
          <a:prstGeom prst="rect">
            <a:avLst/>
          </a:prstGeom>
        </p:spPr>
      </p:pic>
      <p:sp>
        <p:nvSpPr>
          <p:cNvPr id="8" name="Title 1"/>
          <p:cNvSpPr>
            <a:spLocks noGrp="1"/>
          </p:cNvSpPr>
          <p:nvPr>
            <p:ph type="ctrTitle" hasCustomPrompt="1"/>
          </p:nvPr>
        </p:nvSpPr>
        <p:spPr>
          <a:xfrm>
            <a:off x="629480" y="963024"/>
            <a:ext cx="10363200" cy="606451"/>
          </a:xfrm>
          <a:prstGeom prst="rect">
            <a:avLst/>
          </a:prstGeom>
        </p:spPr>
        <p:txBody>
          <a:bodyPr lIns="0" tIns="0" rIns="0" bIns="0" anchor="t" anchorCtr="0">
            <a:normAutofit/>
          </a:bodyPr>
          <a:lstStyle>
            <a:lvl1pPr algn="l">
              <a:defRPr sz="3200" b="1">
                <a:solidFill>
                  <a:schemeClr val="bg1"/>
                </a:solidFill>
                <a:latin typeface="Arial" pitchFamily="34" charset="0"/>
                <a:cs typeface="Arial" pitchFamily="34" charset="0"/>
              </a:defRPr>
            </a:lvl1pPr>
          </a:lstStyle>
          <a:p>
            <a:r>
              <a:rPr lang="en-GB" dirty="0"/>
              <a:t>INTRODUCTION OR DIVIDER SLIDE (IN CAPS)</a:t>
            </a:r>
          </a:p>
        </p:txBody>
      </p:sp>
      <p:sp>
        <p:nvSpPr>
          <p:cNvPr id="9" name="Content Placeholder 10"/>
          <p:cNvSpPr>
            <a:spLocks noGrp="1"/>
          </p:cNvSpPr>
          <p:nvPr>
            <p:ph sz="quarter" idx="10" hasCustomPrompt="1"/>
          </p:nvPr>
        </p:nvSpPr>
        <p:spPr>
          <a:xfrm>
            <a:off x="622300" y="1892300"/>
            <a:ext cx="11235267" cy="4512733"/>
          </a:xfrm>
          <a:prstGeom prst="rect">
            <a:avLst/>
          </a:prstGeom>
        </p:spPr>
        <p:txBody>
          <a:bodyPr lIns="0" tIns="0" rIns="0" bIns="0">
            <a:noAutofit/>
          </a:bodyPr>
          <a:lstStyle>
            <a:lvl1pPr marL="0" marR="0" indent="0" algn="l" defTabSz="1219170" rtl="0" eaLnBrk="1" fontAlgn="base" latinLnBrk="0" hangingPunct="1">
              <a:lnSpc>
                <a:spcPct val="100000"/>
              </a:lnSpc>
              <a:spcBef>
                <a:spcPct val="20000"/>
              </a:spcBef>
              <a:spcAft>
                <a:spcPct val="0"/>
              </a:spcAft>
              <a:buClrTx/>
              <a:buSzTx/>
              <a:buFont typeface="Wingdings" pitchFamily="124" charset="2"/>
              <a:buNone/>
              <a:tabLst/>
              <a:defRPr sz="2667"/>
            </a:lvl1pPr>
            <a:lvl2pPr marL="990575" marR="0" indent="-380990" algn="l" defTabSz="1219170" rtl="0" eaLnBrk="1" fontAlgn="base" latinLnBrk="0" hangingPunct="1">
              <a:lnSpc>
                <a:spcPct val="100000"/>
              </a:lnSpc>
              <a:spcBef>
                <a:spcPct val="20000"/>
              </a:spcBef>
              <a:spcAft>
                <a:spcPct val="0"/>
              </a:spcAft>
              <a:buClrTx/>
              <a:buSzTx/>
              <a:buFont typeface="Wingdings" pitchFamily="124" charset="2"/>
              <a:buChar char="§"/>
              <a:tabLst/>
              <a:defRPr/>
            </a:lvl2pPr>
            <a:lvl3pPr marL="1523962" marR="0" indent="-304792" algn="l" defTabSz="1219170" rtl="0" eaLnBrk="1" fontAlgn="base" latinLnBrk="0" hangingPunct="1">
              <a:lnSpc>
                <a:spcPct val="100000"/>
              </a:lnSpc>
              <a:spcBef>
                <a:spcPct val="20000"/>
              </a:spcBef>
              <a:spcAft>
                <a:spcPct val="0"/>
              </a:spcAft>
              <a:buClrTx/>
              <a:buSzTx/>
              <a:buFont typeface="Wingdings" pitchFamily="124" charset="2"/>
              <a:buChar char="§"/>
              <a:tabLst/>
              <a:defRPr/>
            </a:lvl3pPr>
            <a:lvl4pPr marL="2133547" marR="0" indent="-304792" algn="l" defTabSz="1219170" rtl="0" eaLnBrk="1" fontAlgn="base" latinLnBrk="0" hangingPunct="1">
              <a:lnSpc>
                <a:spcPct val="100000"/>
              </a:lnSpc>
              <a:spcBef>
                <a:spcPct val="20000"/>
              </a:spcBef>
              <a:spcAft>
                <a:spcPct val="0"/>
              </a:spcAft>
              <a:buClrTx/>
              <a:buSzTx/>
              <a:buFont typeface="Wingdings" pitchFamily="124" charset="2"/>
              <a:buChar char="§"/>
              <a:tabLst/>
              <a:defRPr/>
            </a:lvl4pPr>
            <a:lvl5pPr marL="2743131" marR="0" indent="-304792" algn="l" defTabSz="1219170" rtl="0" eaLnBrk="1" fontAlgn="base" latinLnBrk="0" hangingPunct="1">
              <a:lnSpc>
                <a:spcPct val="100000"/>
              </a:lnSpc>
              <a:spcBef>
                <a:spcPct val="20000"/>
              </a:spcBef>
              <a:spcAft>
                <a:spcPct val="0"/>
              </a:spcAft>
              <a:buClrTx/>
              <a:buSzTx/>
              <a:buFont typeface="Wingdings" pitchFamily="124" charset="2"/>
              <a:buChar char="§"/>
              <a:tabLst/>
              <a:defRPr/>
            </a:lvl5pPr>
          </a:lstStyle>
          <a:p>
            <a:pPr marL="0" marR="0" lvl="0" indent="0" algn="l" defTabSz="1219170" rtl="0" eaLnBrk="1" fontAlgn="base" latinLnBrk="0" hangingPunct="1">
              <a:lnSpc>
                <a:spcPct val="100000"/>
              </a:lnSpc>
              <a:spcBef>
                <a:spcPct val="20000"/>
              </a:spcBef>
              <a:spcAft>
                <a:spcPct val="0"/>
              </a:spcAft>
              <a:buClrTx/>
              <a:buSzTx/>
              <a:buFont typeface="Wingdings" pitchFamily="124" charset="2"/>
              <a:buNone/>
              <a:tabLst/>
              <a:defRPr/>
            </a:pPr>
            <a:r>
              <a:rPr kumimoji="0" lang="en-US" sz="3200" b="0" i="0" u="none" strike="noStrike" kern="1200" cap="none" spc="0" normalizeH="0" baseline="0" noProof="0" dirty="0">
                <a:ln>
                  <a:noFill/>
                </a:ln>
                <a:solidFill>
                  <a:srgbClr val="FFFFFF"/>
                </a:solidFill>
                <a:effectLst/>
                <a:uLnTx/>
                <a:uFillTx/>
                <a:latin typeface="Arial"/>
                <a:ea typeface="ＭＳ Ｐゴシック"/>
                <a:cs typeface="+mn-cs"/>
              </a:rPr>
              <a:t>Short divider paragraph or introduction to the section, describing X, Y and Z to be discussed. </a:t>
            </a:r>
            <a:br>
              <a:rPr kumimoji="0" lang="en-US" sz="3200" b="0" i="0" u="none" strike="noStrike" kern="1200" cap="none" spc="0" normalizeH="0" baseline="0" noProof="0" dirty="0">
                <a:ln>
                  <a:noFill/>
                </a:ln>
                <a:solidFill>
                  <a:srgbClr val="FFFFFF"/>
                </a:solidFill>
                <a:effectLst/>
                <a:uLnTx/>
                <a:uFillTx/>
                <a:latin typeface="Arial"/>
                <a:ea typeface="ＭＳ Ｐゴシック"/>
                <a:cs typeface="+mn-cs"/>
              </a:rPr>
            </a:br>
            <a:r>
              <a:rPr kumimoji="0" lang="en-US" sz="3200" b="0" i="0" u="none" strike="noStrike" kern="1200" cap="none" spc="0" normalizeH="0" baseline="0" noProof="0" dirty="0">
                <a:ln>
                  <a:noFill/>
                </a:ln>
                <a:solidFill>
                  <a:srgbClr val="FFFFFF"/>
                </a:solidFill>
                <a:effectLst/>
                <a:uLnTx/>
                <a:uFillTx/>
                <a:latin typeface="Arial"/>
                <a:ea typeface="ＭＳ Ｐゴシック"/>
                <a:cs typeface="+mn-cs"/>
              </a:rPr>
              <a:t>This section deals with </a:t>
            </a:r>
            <a:r>
              <a:rPr kumimoji="0" lang="en-US" sz="3200" b="0" i="0" u="none" strike="noStrike" kern="1200" cap="none" spc="0" normalizeH="0" baseline="0" noProof="0" dirty="0" err="1">
                <a:ln>
                  <a:noFill/>
                </a:ln>
                <a:solidFill>
                  <a:srgbClr val="FFFFFF"/>
                </a:solidFill>
                <a:effectLst/>
                <a:uLnTx/>
                <a:uFillTx/>
                <a:latin typeface="Arial"/>
                <a:ea typeface="ＭＳ Ｐゴシック"/>
                <a:cs typeface="+mn-cs"/>
              </a:rPr>
              <a:t>lorem</a:t>
            </a:r>
            <a:r>
              <a:rPr kumimoji="0" lang="en-US" sz="3200" b="0" i="0" u="none" strike="noStrike" kern="1200" cap="none" spc="0" normalizeH="0" baseline="0" noProof="0" dirty="0">
                <a:ln>
                  <a:noFill/>
                </a:ln>
                <a:solidFill>
                  <a:srgbClr val="FFFFFF"/>
                </a:solidFill>
                <a:effectLst/>
                <a:uLnTx/>
                <a:uFillTx/>
                <a:latin typeface="Arial"/>
                <a:ea typeface="ＭＳ Ｐゴシック"/>
                <a:cs typeface="+mn-cs"/>
              </a:rPr>
              <a:t> </a:t>
            </a:r>
            <a:r>
              <a:rPr kumimoji="0" lang="en-US" sz="3200" b="0" i="0" u="none" strike="noStrike" kern="1200" cap="none" spc="0" normalizeH="0" baseline="0" noProof="0" dirty="0" err="1">
                <a:ln>
                  <a:noFill/>
                </a:ln>
                <a:solidFill>
                  <a:srgbClr val="FFFFFF"/>
                </a:solidFill>
                <a:effectLst/>
                <a:uLnTx/>
                <a:uFillTx/>
                <a:latin typeface="Arial"/>
                <a:ea typeface="ＭＳ Ｐゴシック"/>
                <a:cs typeface="+mn-cs"/>
              </a:rPr>
              <a:t>ipsum</a:t>
            </a:r>
            <a:r>
              <a:rPr kumimoji="0" lang="en-US" sz="3200" b="0" i="0" u="none" strike="noStrike" kern="1200" cap="none" spc="0" normalizeH="0" baseline="0" noProof="0" dirty="0">
                <a:ln>
                  <a:noFill/>
                </a:ln>
                <a:solidFill>
                  <a:srgbClr val="FFFFFF"/>
                </a:solidFill>
                <a:effectLst/>
                <a:uLnTx/>
                <a:uFillTx/>
                <a:latin typeface="Arial"/>
                <a:ea typeface="ＭＳ Ｐゴシック"/>
                <a:cs typeface="+mn-cs"/>
              </a:rPr>
              <a:t> dolor sit </a:t>
            </a:r>
            <a:r>
              <a:rPr kumimoji="0" lang="en-US" sz="3200" b="0" i="0" u="none" strike="noStrike" kern="1200" cap="none" spc="0" normalizeH="0" baseline="0" noProof="0" dirty="0" err="1">
                <a:ln>
                  <a:noFill/>
                </a:ln>
                <a:solidFill>
                  <a:srgbClr val="FFFFFF"/>
                </a:solidFill>
                <a:effectLst/>
                <a:uLnTx/>
                <a:uFillTx/>
                <a:latin typeface="Arial"/>
                <a:ea typeface="ＭＳ Ｐゴシック"/>
                <a:cs typeface="+mn-cs"/>
              </a:rPr>
              <a:t>amet</a:t>
            </a:r>
            <a:r>
              <a:rPr kumimoji="0" lang="en-US" sz="3200" b="0" i="0" u="none" strike="noStrike" kern="1200" cap="none" spc="0" normalizeH="0" baseline="0" noProof="0" dirty="0">
                <a:ln>
                  <a:noFill/>
                </a:ln>
                <a:solidFill>
                  <a:srgbClr val="FFFFFF"/>
                </a:solidFill>
                <a:effectLst/>
                <a:uLnTx/>
                <a:uFillTx/>
                <a:latin typeface="Arial"/>
                <a:ea typeface="ＭＳ Ｐゴシック"/>
                <a:cs typeface="+mn-cs"/>
              </a:rPr>
              <a:t>, </a:t>
            </a:r>
            <a:r>
              <a:rPr kumimoji="0" lang="en-US" sz="3200" b="0" i="0" u="none" strike="noStrike" kern="1200" cap="none" spc="0" normalizeH="0" baseline="0" noProof="0" dirty="0" err="1">
                <a:ln>
                  <a:noFill/>
                </a:ln>
                <a:solidFill>
                  <a:srgbClr val="FFFFFF"/>
                </a:solidFill>
                <a:effectLst/>
                <a:uLnTx/>
                <a:uFillTx/>
                <a:latin typeface="Arial"/>
                <a:ea typeface="ＭＳ Ｐゴシック"/>
                <a:cs typeface="+mn-cs"/>
              </a:rPr>
              <a:t>consectetur</a:t>
            </a:r>
            <a:r>
              <a:rPr kumimoji="0" lang="en-US" sz="3200" b="0" i="0" u="none" strike="noStrike" kern="1200" cap="none" spc="0" normalizeH="0" baseline="0" noProof="0" dirty="0">
                <a:ln>
                  <a:noFill/>
                </a:ln>
                <a:solidFill>
                  <a:srgbClr val="FFFFFF"/>
                </a:solidFill>
                <a:effectLst/>
                <a:uLnTx/>
                <a:uFillTx/>
                <a:latin typeface="Arial"/>
                <a:ea typeface="ＭＳ Ｐゴシック"/>
                <a:cs typeface="+mn-cs"/>
              </a:rPr>
              <a:t> </a:t>
            </a:r>
            <a:r>
              <a:rPr kumimoji="0" lang="en-US" sz="3200" b="0" i="0" u="none" strike="noStrike" kern="1200" cap="none" spc="0" normalizeH="0" baseline="0" noProof="0" dirty="0" err="1">
                <a:ln>
                  <a:noFill/>
                </a:ln>
                <a:solidFill>
                  <a:srgbClr val="FFFFFF"/>
                </a:solidFill>
                <a:effectLst/>
                <a:uLnTx/>
                <a:uFillTx/>
                <a:latin typeface="Arial"/>
                <a:ea typeface="ＭＳ Ｐゴシック"/>
                <a:cs typeface="+mn-cs"/>
              </a:rPr>
              <a:t>adipiscing</a:t>
            </a:r>
            <a:r>
              <a:rPr kumimoji="0" lang="en-US" sz="3200" b="0" i="0" u="none" strike="noStrike" kern="1200" cap="none" spc="0" normalizeH="0" baseline="0" noProof="0" dirty="0">
                <a:ln>
                  <a:noFill/>
                </a:ln>
                <a:solidFill>
                  <a:srgbClr val="FFFFFF"/>
                </a:solidFill>
                <a:effectLst/>
                <a:uLnTx/>
                <a:uFillTx/>
                <a:latin typeface="Arial"/>
                <a:ea typeface="ＭＳ Ｐゴシック"/>
                <a:cs typeface="+mn-cs"/>
              </a:rPr>
              <a:t> </a:t>
            </a:r>
            <a:r>
              <a:rPr kumimoji="0" lang="en-US" sz="3200" b="0" i="0" u="none" strike="noStrike" kern="1200" cap="none" spc="0" normalizeH="0" baseline="0" noProof="0" dirty="0" err="1">
                <a:ln>
                  <a:noFill/>
                </a:ln>
                <a:solidFill>
                  <a:srgbClr val="FFFFFF"/>
                </a:solidFill>
                <a:effectLst/>
                <a:uLnTx/>
                <a:uFillTx/>
                <a:latin typeface="Arial"/>
                <a:ea typeface="ＭＳ Ｐゴシック"/>
                <a:cs typeface="+mn-cs"/>
              </a:rPr>
              <a:t>elit</a:t>
            </a:r>
            <a:r>
              <a:rPr kumimoji="0" lang="en-US" sz="3200" b="0" i="0" u="none" strike="noStrike" kern="1200" cap="none" spc="0" normalizeH="0" baseline="0" noProof="0" dirty="0">
                <a:ln>
                  <a:noFill/>
                </a:ln>
                <a:solidFill>
                  <a:srgbClr val="FFFFFF"/>
                </a:solidFill>
                <a:effectLst/>
                <a:uLnTx/>
                <a:uFillTx/>
                <a:latin typeface="Arial"/>
                <a:ea typeface="ＭＳ Ｐゴシック"/>
                <a:cs typeface="+mn-cs"/>
              </a:rPr>
              <a:t>. </a:t>
            </a:r>
            <a:r>
              <a:rPr kumimoji="0" lang="en-US" sz="3200" b="0" i="0" u="none" strike="noStrike" kern="1200" cap="none" spc="0" normalizeH="0" baseline="0" noProof="0" dirty="0" err="1">
                <a:ln>
                  <a:noFill/>
                </a:ln>
                <a:solidFill>
                  <a:srgbClr val="FFFFFF"/>
                </a:solidFill>
                <a:effectLst/>
                <a:uLnTx/>
                <a:uFillTx/>
                <a:latin typeface="Arial"/>
                <a:ea typeface="ＭＳ Ｐゴシック"/>
                <a:cs typeface="+mn-cs"/>
              </a:rPr>
              <a:t>Curabitur</a:t>
            </a:r>
            <a:r>
              <a:rPr kumimoji="0" lang="en-US" sz="3200" b="0" i="0" u="none" strike="noStrike" kern="1200" cap="none" spc="0" normalizeH="0" baseline="0" noProof="0" dirty="0">
                <a:ln>
                  <a:noFill/>
                </a:ln>
                <a:solidFill>
                  <a:srgbClr val="FFFFFF"/>
                </a:solidFill>
                <a:effectLst/>
                <a:uLnTx/>
                <a:uFillTx/>
                <a:latin typeface="Arial"/>
                <a:ea typeface="ＭＳ Ｐゴシック"/>
                <a:cs typeface="+mn-cs"/>
              </a:rPr>
              <a:t> </a:t>
            </a:r>
            <a:r>
              <a:rPr kumimoji="0" lang="en-US" sz="3200" b="0" i="0" u="none" strike="noStrike" kern="1200" cap="none" spc="0" normalizeH="0" baseline="0" noProof="0" dirty="0" err="1">
                <a:ln>
                  <a:noFill/>
                </a:ln>
                <a:solidFill>
                  <a:srgbClr val="FFFFFF"/>
                </a:solidFill>
                <a:effectLst/>
                <a:uLnTx/>
                <a:uFillTx/>
                <a:latin typeface="Arial"/>
                <a:ea typeface="ＭＳ Ｐゴシック"/>
                <a:cs typeface="+mn-cs"/>
              </a:rPr>
              <a:t>volutpat</a:t>
            </a:r>
            <a:br>
              <a:rPr kumimoji="0" lang="en-US" sz="3200" b="0" i="0" u="none" strike="noStrike" kern="1200" cap="none" spc="0" normalizeH="0" baseline="0" noProof="0" dirty="0">
                <a:ln>
                  <a:noFill/>
                </a:ln>
                <a:solidFill>
                  <a:srgbClr val="FFFFFF"/>
                </a:solidFill>
                <a:effectLst/>
                <a:uLnTx/>
                <a:uFillTx/>
                <a:latin typeface="Arial"/>
                <a:ea typeface="ＭＳ Ｐゴシック"/>
                <a:cs typeface="+mn-cs"/>
              </a:rPr>
            </a:br>
            <a:br>
              <a:rPr kumimoji="0" lang="en-US" sz="3200" b="0" i="0" u="none" strike="noStrike" kern="1200" cap="none" spc="0" normalizeH="0" baseline="0" noProof="0" dirty="0">
                <a:ln>
                  <a:noFill/>
                </a:ln>
                <a:solidFill>
                  <a:srgbClr val="FFFFFF"/>
                </a:solidFill>
                <a:effectLst/>
                <a:uLnTx/>
                <a:uFillTx/>
                <a:latin typeface="Arial"/>
                <a:ea typeface="ＭＳ Ｐゴシック"/>
                <a:cs typeface="+mn-cs"/>
              </a:rPr>
            </a:br>
            <a:r>
              <a:rPr kumimoji="0" lang="en-US" sz="3200" b="0" i="0" u="none" strike="noStrike" kern="1200" cap="none" spc="0" normalizeH="0" baseline="0" noProof="0" dirty="0" err="1">
                <a:ln>
                  <a:noFill/>
                </a:ln>
                <a:solidFill>
                  <a:srgbClr val="FFFFFF"/>
                </a:solidFill>
                <a:effectLst/>
                <a:uLnTx/>
                <a:uFillTx/>
                <a:latin typeface="Arial"/>
                <a:ea typeface="ＭＳ Ｐゴシック"/>
                <a:cs typeface="+mn-cs"/>
              </a:rPr>
              <a:t>Fusce</a:t>
            </a:r>
            <a:r>
              <a:rPr kumimoji="0" lang="en-US" sz="3200" b="0" i="0" u="none" strike="noStrike" kern="1200" cap="none" spc="0" normalizeH="0" baseline="0" noProof="0" dirty="0">
                <a:ln>
                  <a:noFill/>
                </a:ln>
                <a:solidFill>
                  <a:srgbClr val="FFFFFF"/>
                </a:solidFill>
                <a:effectLst/>
                <a:uLnTx/>
                <a:uFillTx/>
                <a:latin typeface="Arial"/>
                <a:ea typeface="ＭＳ Ｐゴシック"/>
                <a:cs typeface="+mn-cs"/>
              </a:rPr>
              <a:t> magna </a:t>
            </a:r>
            <a:r>
              <a:rPr kumimoji="0" lang="en-US" sz="3200" b="0" i="0" u="none" strike="noStrike" kern="1200" cap="none" spc="0" normalizeH="0" baseline="0" noProof="0" dirty="0" err="1">
                <a:ln>
                  <a:noFill/>
                </a:ln>
                <a:solidFill>
                  <a:srgbClr val="FFFFFF"/>
                </a:solidFill>
                <a:effectLst/>
                <a:uLnTx/>
                <a:uFillTx/>
                <a:latin typeface="Arial"/>
                <a:ea typeface="ＭＳ Ｐゴシック"/>
                <a:cs typeface="+mn-cs"/>
              </a:rPr>
              <a:t>ipsum</a:t>
            </a:r>
            <a:r>
              <a:rPr kumimoji="0" lang="en-US" sz="3200" b="0" i="0" u="none" strike="noStrike" kern="1200" cap="none" spc="0" normalizeH="0" baseline="0" noProof="0" dirty="0">
                <a:ln>
                  <a:noFill/>
                </a:ln>
                <a:solidFill>
                  <a:srgbClr val="FFFFFF"/>
                </a:solidFill>
                <a:effectLst/>
                <a:uLnTx/>
                <a:uFillTx/>
                <a:latin typeface="Arial"/>
                <a:ea typeface="ＭＳ Ｐゴシック"/>
                <a:cs typeface="+mn-cs"/>
              </a:rPr>
              <a:t>, </a:t>
            </a:r>
            <a:r>
              <a:rPr kumimoji="0" lang="en-US" sz="3200" b="0" i="0" u="none" strike="noStrike" kern="1200" cap="none" spc="0" normalizeH="0" baseline="0" noProof="0" dirty="0" err="1">
                <a:ln>
                  <a:noFill/>
                </a:ln>
                <a:solidFill>
                  <a:srgbClr val="FFFFFF"/>
                </a:solidFill>
                <a:effectLst/>
                <a:uLnTx/>
                <a:uFillTx/>
                <a:latin typeface="Arial"/>
                <a:ea typeface="ＭＳ Ｐゴシック"/>
                <a:cs typeface="+mn-cs"/>
              </a:rPr>
              <a:t>lobortis</a:t>
            </a:r>
            <a:r>
              <a:rPr kumimoji="0" lang="en-US" sz="3200" b="0" i="0" u="none" strike="noStrike" kern="1200" cap="none" spc="0" normalizeH="0" baseline="0" noProof="0" dirty="0">
                <a:ln>
                  <a:noFill/>
                </a:ln>
                <a:solidFill>
                  <a:srgbClr val="FFFFFF"/>
                </a:solidFill>
                <a:effectLst/>
                <a:uLnTx/>
                <a:uFillTx/>
                <a:latin typeface="Arial"/>
                <a:ea typeface="ＭＳ Ｐゴシック"/>
                <a:cs typeface="+mn-cs"/>
              </a:rPr>
              <a:t> </a:t>
            </a:r>
            <a:r>
              <a:rPr kumimoji="0" lang="en-US" sz="3200" b="0" i="0" u="none" strike="noStrike" kern="1200" cap="none" spc="0" normalizeH="0" baseline="0" noProof="0" dirty="0" err="1">
                <a:ln>
                  <a:noFill/>
                </a:ln>
                <a:solidFill>
                  <a:srgbClr val="FFFFFF"/>
                </a:solidFill>
                <a:effectLst/>
                <a:uLnTx/>
                <a:uFillTx/>
                <a:latin typeface="Arial"/>
                <a:ea typeface="ＭＳ Ｐゴシック"/>
                <a:cs typeface="+mn-cs"/>
              </a:rPr>
              <a:t>quis</a:t>
            </a:r>
            <a:r>
              <a:rPr kumimoji="0" lang="en-US" sz="3200" b="0" i="0" u="none" strike="noStrike" kern="1200" cap="none" spc="0" normalizeH="0" baseline="0" noProof="0" dirty="0">
                <a:ln>
                  <a:noFill/>
                </a:ln>
                <a:solidFill>
                  <a:srgbClr val="FFFFFF"/>
                </a:solidFill>
                <a:effectLst/>
                <a:uLnTx/>
                <a:uFillTx/>
                <a:latin typeface="Arial"/>
                <a:ea typeface="ＭＳ Ｐゴシック"/>
                <a:cs typeface="+mn-cs"/>
              </a:rPr>
              <a:t> semper in, </a:t>
            </a:r>
            <a:r>
              <a:rPr kumimoji="0" lang="en-US" sz="3200" b="0" i="0" u="none" strike="noStrike" kern="1200" cap="none" spc="0" normalizeH="0" baseline="0" noProof="0" dirty="0" err="1">
                <a:ln>
                  <a:noFill/>
                </a:ln>
                <a:solidFill>
                  <a:srgbClr val="FFFFFF"/>
                </a:solidFill>
                <a:effectLst/>
                <a:uLnTx/>
                <a:uFillTx/>
                <a:latin typeface="Arial"/>
                <a:ea typeface="ＭＳ Ｐゴシック"/>
                <a:cs typeface="+mn-cs"/>
              </a:rPr>
              <a:t>venenatis</a:t>
            </a:r>
            <a:r>
              <a:rPr kumimoji="0" lang="en-US" sz="3200" b="0" i="0" u="none" strike="noStrike" kern="1200" cap="none" spc="0" normalizeH="0" baseline="0" noProof="0" dirty="0">
                <a:ln>
                  <a:noFill/>
                </a:ln>
                <a:solidFill>
                  <a:srgbClr val="FFFFFF"/>
                </a:solidFill>
                <a:effectLst/>
                <a:uLnTx/>
                <a:uFillTx/>
                <a:latin typeface="Arial"/>
                <a:ea typeface="ＭＳ Ｐゴシック"/>
                <a:cs typeface="+mn-cs"/>
              </a:rPr>
              <a:t> </a:t>
            </a:r>
            <a:r>
              <a:rPr kumimoji="0" lang="en-US" sz="3200" b="0" i="0" u="none" strike="noStrike" kern="1200" cap="none" spc="0" normalizeH="0" baseline="0" noProof="0" dirty="0" err="1">
                <a:ln>
                  <a:noFill/>
                </a:ln>
                <a:solidFill>
                  <a:srgbClr val="FFFFFF"/>
                </a:solidFill>
                <a:effectLst/>
                <a:uLnTx/>
                <a:uFillTx/>
                <a:latin typeface="Arial"/>
                <a:ea typeface="ＭＳ Ｐゴシック"/>
                <a:cs typeface="+mn-cs"/>
              </a:rPr>
              <a:t>ut</a:t>
            </a:r>
            <a:r>
              <a:rPr kumimoji="0" lang="en-US" sz="3200" b="0" i="0" u="none" strike="noStrike" kern="1200" cap="none" spc="0" normalizeH="0" baseline="0" noProof="0" dirty="0">
                <a:ln>
                  <a:noFill/>
                </a:ln>
                <a:solidFill>
                  <a:srgbClr val="FFFFFF"/>
                </a:solidFill>
                <a:effectLst/>
                <a:uLnTx/>
                <a:uFillTx/>
                <a:latin typeface="Arial"/>
                <a:ea typeface="ＭＳ Ｐゴシック"/>
                <a:cs typeface="+mn-cs"/>
              </a:rPr>
              <a:t> </a:t>
            </a:r>
            <a:r>
              <a:rPr kumimoji="0" lang="en-US" sz="3200" b="0" i="0" u="none" strike="noStrike" kern="1200" cap="none" spc="0" normalizeH="0" baseline="0" noProof="0" dirty="0" err="1">
                <a:ln>
                  <a:noFill/>
                </a:ln>
                <a:solidFill>
                  <a:srgbClr val="FFFFFF"/>
                </a:solidFill>
                <a:effectLst/>
                <a:uLnTx/>
                <a:uFillTx/>
                <a:latin typeface="Arial"/>
                <a:ea typeface="ＭＳ Ｐゴシック"/>
                <a:cs typeface="+mn-cs"/>
              </a:rPr>
              <a:t>metus</a:t>
            </a:r>
            <a:r>
              <a:rPr kumimoji="0" lang="en-US" sz="3200" b="0" i="0" u="none" strike="noStrike" kern="1200" cap="none" spc="0" normalizeH="0" baseline="0" noProof="0" dirty="0">
                <a:ln>
                  <a:noFill/>
                </a:ln>
                <a:solidFill>
                  <a:srgbClr val="FFFFFF"/>
                </a:solidFill>
                <a:effectLst/>
                <a:uLnTx/>
                <a:uFillTx/>
                <a:latin typeface="Arial"/>
                <a:ea typeface="ＭＳ Ｐゴシック"/>
                <a:cs typeface="+mn-cs"/>
              </a:rPr>
              <a:t>. Maecenas </a:t>
            </a:r>
            <a:r>
              <a:rPr kumimoji="0" lang="en-US" sz="3200" b="0" i="0" u="none" strike="noStrike" kern="1200" cap="none" spc="0" normalizeH="0" baseline="0" noProof="0" dirty="0" err="1">
                <a:ln>
                  <a:noFill/>
                </a:ln>
                <a:solidFill>
                  <a:srgbClr val="FFFFFF"/>
                </a:solidFill>
                <a:effectLst/>
                <a:uLnTx/>
                <a:uFillTx/>
                <a:latin typeface="Arial"/>
                <a:ea typeface="ＭＳ Ｐゴシック"/>
                <a:cs typeface="+mn-cs"/>
              </a:rPr>
              <a:t>aliquet</a:t>
            </a:r>
            <a:r>
              <a:rPr kumimoji="0" lang="en-US" sz="3200" b="0" i="0" u="none" strike="noStrike" kern="1200" cap="none" spc="0" normalizeH="0" baseline="0" noProof="0" dirty="0">
                <a:ln>
                  <a:noFill/>
                </a:ln>
                <a:solidFill>
                  <a:srgbClr val="FFFFFF"/>
                </a:solidFill>
                <a:effectLst/>
                <a:uLnTx/>
                <a:uFillTx/>
                <a:latin typeface="Arial"/>
                <a:ea typeface="ＭＳ Ｐゴシック"/>
                <a:cs typeface="+mn-cs"/>
              </a:rPr>
              <a:t> tempus</a:t>
            </a:r>
          </a:p>
        </p:txBody>
      </p:sp>
    </p:spTree>
    <p:extLst>
      <p:ext uri="{BB962C8B-B14F-4D97-AF65-F5344CB8AC3E}">
        <p14:creationId xmlns:p14="http://schemas.microsoft.com/office/powerpoint/2010/main" val="37060063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1" y="609600"/>
            <a:ext cx="103632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914400" y="1981200"/>
            <a:ext cx="5079999"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1" y="1981200"/>
            <a:ext cx="5079999"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noChangeArrowheads="1"/>
          </p:cNvSpPr>
          <p:nvPr>
            <p:ph type="dt" sz="half" idx="10"/>
          </p:nvPr>
        </p:nvSpPr>
        <p:spPr/>
        <p:txBody>
          <a:bodyPr/>
          <a:lstStyle>
            <a:lvl1pPr>
              <a:defRPr smtClean="0"/>
            </a:lvl1pPr>
          </a:lstStyle>
          <a:p>
            <a:pPr>
              <a:defRPr/>
            </a:pPr>
            <a:endParaRPr lang="en-US"/>
          </a:p>
        </p:txBody>
      </p:sp>
      <p:sp>
        <p:nvSpPr>
          <p:cNvPr id="6" name="Footer Placeholder 5"/>
          <p:cNvSpPr>
            <a:spLocks noGrp="1" noChangeArrowheads="1"/>
          </p:cNvSpPr>
          <p:nvPr>
            <p:ph type="ftr" sz="quarter" idx="11"/>
          </p:nvPr>
        </p:nvSpPr>
        <p:spPr/>
        <p:txBody>
          <a:bodyPr/>
          <a:lstStyle>
            <a:lvl1pPr>
              <a:defRPr smtClean="0"/>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fld id="{D568B290-1A8B-40E7-A489-870B5847A21F}" type="slidenum">
              <a:rPr lang="en-US" altLang="en-US"/>
              <a:pPr/>
              <a:t>‹#›</a:t>
            </a:fld>
            <a:endParaRPr lang="en-US" altLang="en-US"/>
          </a:p>
        </p:txBody>
      </p:sp>
    </p:spTree>
    <p:extLst>
      <p:ext uri="{BB962C8B-B14F-4D97-AF65-F5344CB8AC3E}">
        <p14:creationId xmlns:p14="http://schemas.microsoft.com/office/powerpoint/2010/main" val="205871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72AE78B-9939-4A29-9298-792CB2C034CB}" type="datetimeFigureOut">
              <a:rPr lang="en-US"/>
              <a:pPr>
                <a:defRPr/>
              </a:pPr>
              <a:t>10-Feb-20</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D75488BE-F25F-43DD-AA9A-F83ECC274B74}" type="slidenum">
              <a:rPr lang="en-GB" altLang="en-US"/>
              <a:pPr/>
              <a:t>‹#›</a:t>
            </a:fld>
            <a:endParaRPr lang="en-GB" altLang="en-US"/>
          </a:p>
        </p:txBody>
      </p:sp>
    </p:spTree>
    <p:extLst>
      <p:ext uri="{BB962C8B-B14F-4D97-AF65-F5344CB8AC3E}">
        <p14:creationId xmlns:p14="http://schemas.microsoft.com/office/powerpoint/2010/main" val="27640213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061FF0-8058-486E-B36A-7D08F3045DAA}" type="datetime1">
              <a:rPr lang="en-US" smtClean="0">
                <a:solidFill>
                  <a:prstClr val="black">
                    <a:tint val="75000"/>
                  </a:prstClr>
                </a:solidFill>
              </a:rPr>
              <a:pPr/>
              <a:t>10-Feb-20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F1D98E-3878-4A6D-AAE3-397F93D9E6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5569998"/>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2" name="Image 3"/>
          <p:cNvPicPr>
            <a:picLocks noChangeAspect="1"/>
          </p:cNvPicPr>
          <p:nvPr/>
        </p:nvPicPr>
        <p:blipFill>
          <a:blip r:embed="rId2"/>
          <a:srcRect/>
          <a:stretch>
            <a:fillRect/>
          </a:stretch>
        </p:blipFill>
        <p:spPr>
          <a:xfrm>
            <a:off x="0" y="0"/>
            <a:ext cx="12192000" cy="6858000"/>
          </a:xfrm>
          <a:prstGeom prst="rect">
            <a:avLst/>
          </a:prstGeom>
          <a:noFill/>
          <a:ln cap="flat">
            <a:noFill/>
          </a:ln>
        </p:spPr>
      </p:pic>
      <p:pic>
        <p:nvPicPr>
          <p:cNvPr id="3" name="Image 4"/>
          <p:cNvPicPr>
            <a:picLocks noChangeAspect="1"/>
          </p:cNvPicPr>
          <p:nvPr/>
        </p:nvPicPr>
        <p:blipFill>
          <a:blip r:embed="rId3"/>
          <a:srcRect/>
          <a:stretch>
            <a:fillRect/>
          </a:stretch>
        </p:blipFill>
        <p:spPr>
          <a:xfrm>
            <a:off x="4108447" y="-752478"/>
            <a:ext cx="3975104" cy="3975097"/>
          </a:xfrm>
          <a:prstGeom prst="rect">
            <a:avLst/>
          </a:prstGeom>
          <a:noFill/>
          <a:ln cap="flat">
            <a:noFill/>
          </a:ln>
        </p:spPr>
      </p:pic>
      <p:sp>
        <p:nvSpPr>
          <p:cNvPr id="4" name="ZoneTexte 9"/>
          <p:cNvSpPr txBox="1"/>
          <p:nvPr/>
        </p:nvSpPr>
        <p:spPr>
          <a:xfrm>
            <a:off x="2093915" y="6257926"/>
            <a:ext cx="3894136" cy="584775"/>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fr-FR" sz="800">
                <a:solidFill>
                  <a:srgbClr val="000000"/>
                </a:solidFill>
                <a:latin typeface="Arial"/>
                <a:ea typeface="Arial"/>
                <a:cs typeface="Arial"/>
              </a:rPr>
              <a:t>Plotina has received funding from the European Union’s Horizon 2020 research and innovation programme under grant agreement (G.A NO 666008). </a:t>
            </a:r>
          </a:p>
          <a:p>
            <a:pPr>
              <a:defRPr sz="1800" b="0" i="0" u="none" strike="noStrike" kern="0" cap="none" spc="0" baseline="0">
                <a:solidFill>
                  <a:srgbClr val="000000"/>
                </a:solidFill>
                <a:uFillTx/>
              </a:defRPr>
            </a:pPr>
            <a:r>
              <a:rPr lang="fr-FR" sz="800">
                <a:solidFill>
                  <a:srgbClr val="000000"/>
                </a:solidFill>
                <a:latin typeface="Arial"/>
                <a:ea typeface="Arial"/>
                <a:cs typeface="Arial"/>
              </a:rPr>
              <a:t>The views and opinions expressed in this publication are the sole responsibility of the author and do not necessarily reflect the views of the European Commission.</a:t>
            </a:r>
          </a:p>
        </p:txBody>
      </p:sp>
      <p:pic>
        <p:nvPicPr>
          <p:cNvPr id="5" name="Image 6"/>
          <p:cNvPicPr>
            <a:picLocks noChangeAspect="1"/>
          </p:cNvPicPr>
          <p:nvPr/>
        </p:nvPicPr>
        <p:blipFill>
          <a:blip r:embed="rId4"/>
          <a:srcRect/>
          <a:stretch>
            <a:fillRect/>
          </a:stretch>
        </p:blipFill>
        <p:spPr>
          <a:xfrm>
            <a:off x="80967" y="6330949"/>
            <a:ext cx="2033588" cy="449263"/>
          </a:xfrm>
          <a:prstGeom prst="rect">
            <a:avLst/>
          </a:prstGeom>
          <a:noFill/>
          <a:ln cap="flat">
            <a:noFill/>
          </a:ln>
        </p:spPr>
      </p:pic>
      <p:sp>
        <p:nvSpPr>
          <p:cNvPr id="6" name="Titre 1"/>
          <p:cNvSpPr txBox="1">
            <a:spLocks noGrp="1"/>
          </p:cNvSpPr>
          <p:nvPr>
            <p:ph type="ctrTitle"/>
          </p:nvPr>
        </p:nvSpPr>
        <p:spPr>
          <a:xfrm>
            <a:off x="1524000" y="2310726"/>
            <a:ext cx="9144000" cy="1823203"/>
          </a:xfrm>
        </p:spPr>
        <p:txBody>
          <a:bodyPr anchor="b" anchorCtr="1"/>
          <a:lstStyle>
            <a:lvl1pPr algn="ctr">
              <a:defRPr sz="6000">
                <a:solidFill>
                  <a:srgbClr val="FFFFFF"/>
                </a:solidFill>
              </a:defRPr>
            </a:lvl1pPr>
          </a:lstStyle>
          <a:p>
            <a:pPr lvl="0"/>
            <a:r>
              <a:rPr lang="fr-FR"/>
              <a:t>Cliquez et modifiez le titre</a:t>
            </a:r>
          </a:p>
        </p:txBody>
      </p:sp>
      <p:sp>
        <p:nvSpPr>
          <p:cNvPr id="7" name="Sous-titre 2"/>
          <p:cNvSpPr txBox="1">
            <a:spLocks noGrp="1"/>
          </p:cNvSpPr>
          <p:nvPr>
            <p:ph type="subTitle" idx="1"/>
          </p:nvPr>
        </p:nvSpPr>
        <p:spPr>
          <a:xfrm>
            <a:off x="1524000" y="4206725"/>
            <a:ext cx="9144000" cy="1360499"/>
          </a:xfrm>
        </p:spPr>
        <p:txBody>
          <a:bodyPr anchorCtr="1"/>
          <a:lstStyle>
            <a:lvl1pPr marL="0" indent="0" algn="ctr">
              <a:buNone/>
              <a:defRPr sz="2400">
                <a:solidFill>
                  <a:srgbClr val="FFFFFF"/>
                </a:solidFill>
              </a:defRPr>
            </a:lvl1pPr>
          </a:lstStyle>
          <a:p>
            <a:pPr lvl="0"/>
            <a:r>
              <a:rPr lang="fr-FR"/>
              <a:t>Cliquez pour modifier le style des sous-titres du masque</a:t>
            </a:r>
          </a:p>
        </p:txBody>
      </p:sp>
    </p:spTree>
    <p:extLst>
      <p:ext uri="{BB962C8B-B14F-4D97-AF65-F5344CB8AC3E}">
        <p14:creationId xmlns:p14="http://schemas.microsoft.com/office/powerpoint/2010/main" val="4128268164"/>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Diapositive de titre">
    <p:spTree>
      <p:nvGrpSpPr>
        <p:cNvPr id="1" name=""/>
        <p:cNvGrpSpPr/>
        <p:nvPr/>
      </p:nvGrpSpPr>
      <p:grpSpPr>
        <a:xfrm>
          <a:off x="0" y="0"/>
          <a:ext cx="0" cy="0"/>
          <a:chOff x="0" y="0"/>
          <a:chExt cx="0" cy="0"/>
        </a:xfrm>
      </p:grpSpPr>
      <p:pic>
        <p:nvPicPr>
          <p:cNvPr id="2" name="Image 3"/>
          <p:cNvPicPr>
            <a:picLocks noChangeAspect="1"/>
          </p:cNvPicPr>
          <p:nvPr/>
        </p:nvPicPr>
        <p:blipFill>
          <a:blip r:embed="rId2"/>
          <a:srcRect/>
          <a:stretch>
            <a:fillRect/>
          </a:stretch>
        </p:blipFill>
        <p:spPr>
          <a:xfrm>
            <a:off x="0" y="4765"/>
            <a:ext cx="12192000" cy="6853235"/>
          </a:xfrm>
          <a:prstGeom prst="rect">
            <a:avLst/>
          </a:prstGeom>
          <a:noFill/>
          <a:ln cap="flat">
            <a:noFill/>
          </a:ln>
        </p:spPr>
      </p:pic>
      <p:pic>
        <p:nvPicPr>
          <p:cNvPr id="3" name="Image 4"/>
          <p:cNvPicPr>
            <a:picLocks noChangeAspect="1"/>
          </p:cNvPicPr>
          <p:nvPr/>
        </p:nvPicPr>
        <p:blipFill>
          <a:blip r:embed="rId3"/>
          <a:srcRect/>
          <a:stretch>
            <a:fillRect/>
          </a:stretch>
        </p:blipFill>
        <p:spPr>
          <a:xfrm>
            <a:off x="4678363" y="-539752"/>
            <a:ext cx="2838456" cy="2838453"/>
          </a:xfrm>
          <a:prstGeom prst="rect">
            <a:avLst/>
          </a:prstGeom>
          <a:noFill/>
          <a:ln cap="flat">
            <a:noFill/>
          </a:ln>
        </p:spPr>
      </p:pic>
      <p:sp>
        <p:nvSpPr>
          <p:cNvPr id="4" name="ZoneTexte 8"/>
          <p:cNvSpPr txBox="1"/>
          <p:nvPr/>
        </p:nvSpPr>
        <p:spPr>
          <a:xfrm>
            <a:off x="7516820" y="2405064"/>
            <a:ext cx="4219577" cy="923928"/>
          </a:xfrm>
          <a:prstGeom prst="rect">
            <a:avLst/>
          </a:prstGeom>
          <a:noFill/>
          <a:ln cap="flat">
            <a:noFill/>
          </a:ln>
        </p:spPr>
        <p:txBody>
          <a:bodyPr vert="horz" wrap="square" lIns="91440" tIns="45720" rIns="91440" bIns="45720" anchor="t" anchorCtr="0" compatLnSpc="1">
            <a:spAutoFit/>
          </a:bodyPr>
          <a:lstStyle/>
          <a:p>
            <a:pPr>
              <a:lnSpc>
                <a:spcPct val="150000"/>
              </a:lnSpc>
              <a:defRPr sz="1800" b="0" i="0" u="none" strike="noStrike" kern="0" cap="none" spc="0" baseline="0">
                <a:solidFill>
                  <a:srgbClr val="000000"/>
                </a:solidFill>
                <a:uFillTx/>
              </a:defRPr>
            </a:pPr>
            <a:r>
              <a:rPr lang="it-IT" sz="1800">
                <a:solidFill>
                  <a:srgbClr val="FFFFFF"/>
                </a:solidFill>
                <a:cs typeface="Arial"/>
              </a:rPr>
              <a:t>info@plotina.eu 		</a:t>
            </a:r>
          </a:p>
          <a:p>
            <a:pPr>
              <a:lnSpc>
                <a:spcPct val="150000"/>
              </a:lnSpc>
              <a:defRPr sz="1800" b="0" i="0" u="none" strike="noStrike" kern="0" cap="none" spc="0" baseline="0">
                <a:solidFill>
                  <a:srgbClr val="000000"/>
                </a:solidFill>
                <a:uFillTx/>
              </a:defRPr>
            </a:pPr>
            <a:r>
              <a:rPr lang="it-IT" sz="1800">
                <a:solidFill>
                  <a:srgbClr val="FFFFFF"/>
                </a:solidFill>
                <a:cs typeface="Arial"/>
              </a:rPr>
              <a:t>www.plotina.eu</a:t>
            </a:r>
            <a:endParaRPr lang="fr-FR" sz="1800">
              <a:solidFill>
                <a:srgbClr val="FFFFFF"/>
              </a:solidFill>
              <a:cs typeface="Arial"/>
            </a:endParaRPr>
          </a:p>
        </p:txBody>
      </p:sp>
      <p:pic>
        <p:nvPicPr>
          <p:cNvPr id="5" name="Image 9"/>
          <p:cNvPicPr>
            <a:picLocks noChangeAspect="1"/>
          </p:cNvPicPr>
          <p:nvPr/>
        </p:nvPicPr>
        <p:blipFill>
          <a:blip r:embed="rId4"/>
          <a:srcRect/>
          <a:stretch>
            <a:fillRect/>
          </a:stretch>
        </p:blipFill>
        <p:spPr>
          <a:xfrm rot="20515957">
            <a:off x="7150098" y="2565395"/>
            <a:ext cx="303215" cy="304796"/>
          </a:xfrm>
          <a:prstGeom prst="rect">
            <a:avLst/>
          </a:prstGeom>
          <a:noFill/>
          <a:ln cap="flat">
            <a:noFill/>
          </a:ln>
        </p:spPr>
      </p:pic>
      <p:pic>
        <p:nvPicPr>
          <p:cNvPr id="6" name="Image 10"/>
          <p:cNvPicPr>
            <a:picLocks noChangeAspect="1"/>
          </p:cNvPicPr>
          <p:nvPr/>
        </p:nvPicPr>
        <p:blipFill>
          <a:blip r:embed="rId5"/>
          <a:srcRect/>
          <a:stretch>
            <a:fillRect/>
          </a:stretch>
        </p:blipFill>
        <p:spPr>
          <a:xfrm>
            <a:off x="7215189" y="3006721"/>
            <a:ext cx="261932" cy="260347"/>
          </a:xfrm>
          <a:prstGeom prst="rect">
            <a:avLst/>
          </a:prstGeom>
          <a:noFill/>
          <a:ln cap="flat">
            <a:noFill/>
          </a:ln>
        </p:spPr>
      </p:pic>
      <p:sp>
        <p:nvSpPr>
          <p:cNvPr id="7" name="ZoneTexte 11"/>
          <p:cNvSpPr txBox="1"/>
          <p:nvPr/>
        </p:nvSpPr>
        <p:spPr>
          <a:xfrm>
            <a:off x="2071689" y="2182809"/>
            <a:ext cx="3421063" cy="1323439"/>
          </a:xfrm>
          <a:prstGeom prst="rect">
            <a:avLst/>
          </a:prstGeom>
          <a:noFill/>
          <a:ln cap="flat">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fr-FR" sz="5000">
                <a:solidFill>
                  <a:srgbClr val="FFFFFF"/>
                </a:solidFill>
                <a:cs typeface="Arial"/>
              </a:rPr>
              <a:t>Thank you </a:t>
            </a:r>
          </a:p>
          <a:p>
            <a:pPr algn="ctr">
              <a:defRPr sz="1800" b="0" i="0" u="none" strike="noStrike" kern="0" cap="none" spc="0" baseline="0">
                <a:solidFill>
                  <a:srgbClr val="000000"/>
                </a:solidFill>
                <a:uFillTx/>
              </a:defRPr>
            </a:pPr>
            <a:r>
              <a:rPr lang="fr-FR" sz="3000">
                <a:solidFill>
                  <a:srgbClr val="FFFFFF"/>
                </a:solidFill>
                <a:cs typeface="Arial"/>
              </a:rPr>
              <a:t>for your attention</a:t>
            </a:r>
          </a:p>
        </p:txBody>
      </p:sp>
      <p:sp>
        <p:nvSpPr>
          <p:cNvPr id="8" name="ZoneTexte 1"/>
          <p:cNvSpPr txBox="1"/>
          <p:nvPr/>
        </p:nvSpPr>
        <p:spPr>
          <a:xfrm>
            <a:off x="3143256" y="4765679"/>
            <a:ext cx="5894392" cy="830997"/>
          </a:xfrm>
          <a:prstGeom prst="rect">
            <a:avLst/>
          </a:prstGeom>
          <a:noFill/>
          <a:ln cap="flat">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fr-FR" sz="1200">
                <a:solidFill>
                  <a:srgbClr val="FFFFFF"/>
                </a:solidFill>
                <a:latin typeface="Arial"/>
                <a:ea typeface="Arial"/>
                <a:cs typeface="Arial"/>
              </a:rPr>
              <a:t>Plotina has received funding from the European Union’s Horizon 2020 research and innovation programme under grant agreement (G.A NO 666008). </a:t>
            </a:r>
          </a:p>
          <a:p>
            <a:pPr algn="ctr">
              <a:defRPr sz="1800" b="0" i="0" u="none" strike="noStrike" kern="0" cap="none" spc="0" baseline="0">
                <a:solidFill>
                  <a:srgbClr val="000000"/>
                </a:solidFill>
                <a:uFillTx/>
              </a:defRPr>
            </a:pPr>
            <a:r>
              <a:rPr lang="fr-FR" sz="1200">
                <a:solidFill>
                  <a:srgbClr val="FFFFFF"/>
                </a:solidFill>
                <a:latin typeface="Arial"/>
                <a:ea typeface="Arial"/>
                <a:cs typeface="Arial"/>
              </a:rPr>
              <a:t>The views and opinions expressed in this publication are the sole responsibility of the author and do not necessarily reflect the views of the European Commission.</a:t>
            </a:r>
          </a:p>
        </p:txBody>
      </p:sp>
      <p:pic>
        <p:nvPicPr>
          <p:cNvPr id="9" name="Image 5"/>
          <p:cNvPicPr>
            <a:picLocks noChangeAspect="1"/>
          </p:cNvPicPr>
          <p:nvPr/>
        </p:nvPicPr>
        <p:blipFill>
          <a:blip r:embed="rId6"/>
          <a:srcRect/>
          <a:stretch>
            <a:fillRect/>
          </a:stretch>
        </p:blipFill>
        <p:spPr>
          <a:xfrm>
            <a:off x="5232405" y="4213227"/>
            <a:ext cx="1716084" cy="381003"/>
          </a:xfrm>
          <a:prstGeom prst="rect">
            <a:avLst/>
          </a:prstGeom>
          <a:noFill/>
          <a:ln cap="flat">
            <a:noFill/>
          </a:ln>
        </p:spPr>
      </p:pic>
    </p:spTree>
    <p:extLst>
      <p:ext uri="{BB962C8B-B14F-4D97-AF65-F5344CB8AC3E}">
        <p14:creationId xmlns:p14="http://schemas.microsoft.com/office/powerpoint/2010/main" val="3392727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pic>
        <p:nvPicPr>
          <p:cNvPr id="2" name="Image 3"/>
          <p:cNvPicPr>
            <a:picLocks noChangeAspect="1"/>
          </p:cNvPicPr>
          <p:nvPr/>
        </p:nvPicPr>
        <p:blipFill>
          <a:blip r:embed="rId2"/>
          <a:srcRect/>
          <a:stretch>
            <a:fillRect/>
          </a:stretch>
        </p:blipFill>
        <p:spPr>
          <a:xfrm>
            <a:off x="838201" y="307979"/>
            <a:ext cx="2384425" cy="501648"/>
          </a:xfrm>
          <a:prstGeom prst="rect">
            <a:avLst/>
          </a:prstGeom>
          <a:noFill/>
          <a:ln cap="flat">
            <a:noFill/>
          </a:ln>
        </p:spPr>
      </p:pic>
      <p:sp>
        <p:nvSpPr>
          <p:cNvPr id="3" name="Espace réservé du contenu 2"/>
          <p:cNvSpPr txBox="1">
            <a:spLocks noGrp="1"/>
          </p:cNvSpPr>
          <p:nvPr>
            <p:ph idx="4294967295"/>
          </p:nvPr>
        </p:nvSpPr>
        <p:spPr>
          <a:xfrm>
            <a:off x="838200" y="1189607"/>
            <a:ext cx="10515600" cy="4413525"/>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2253979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En tête de section">
    <p:spTree>
      <p:nvGrpSpPr>
        <p:cNvPr id="1" name=""/>
        <p:cNvGrpSpPr/>
        <p:nvPr/>
      </p:nvGrpSpPr>
      <p:grpSpPr>
        <a:xfrm>
          <a:off x="0" y="0"/>
          <a:ext cx="0" cy="0"/>
          <a:chOff x="0" y="0"/>
          <a:chExt cx="0" cy="0"/>
        </a:xfrm>
      </p:grpSpPr>
      <p:pic>
        <p:nvPicPr>
          <p:cNvPr id="2" name="Image 7"/>
          <p:cNvPicPr>
            <a:picLocks noChangeAspect="1"/>
          </p:cNvPicPr>
          <p:nvPr/>
        </p:nvPicPr>
        <p:blipFill>
          <a:blip r:embed="rId2"/>
          <a:srcRect/>
          <a:stretch>
            <a:fillRect/>
          </a:stretch>
        </p:blipFill>
        <p:spPr>
          <a:xfrm>
            <a:off x="4232270" y="-539752"/>
            <a:ext cx="3727447" cy="3727451"/>
          </a:xfrm>
          <a:prstGeom prst="rect">
            <a:avLst/>
          </a:prstGeom>
          <a:noFill/>
          <a:ln cap="flat">
            <a:noFill/>
          </a:ln>
        </p:spPr>
      </p:pic>
      <p:sp>
        <p:nvSpPr>
          <p:cNvPr id="3" name="Espace réservé du texte 2"/>
          <p:cNvSpPr txBox="1">
            <a:spLocks noGrp="1"/>
          </p:cNvSpPr>
          <p:nvPr>
            <p:ph type="body" idx="4294967295"/>
          </p:nvPr>
        </p:nvSpPr>
        <p:spPr>
          <a:xfrm>
            <a:off x="831847" y="4083618"/>
            <a:ext cx="10515600" cy="1500182"/>
          </a:xfrm>
        </p:spPr>
        <p:txBody>
          <a:bodyPr/>
          <a:lstStyle>
            <a:lvl1pPr marL="0" indent="0">
              <a:buNone/>
              <a:defRPr sz="2400">
                <a:solidFill>
                  <a:srgbClr val="898989"/>
                </a:solidFill>
              </a:defRPr>
            </a:lvl1pPr>
          </a:lstStyle>
          <a:p>
            <a:pPr lvl="0"/>
            <a:r>
              <a:rPr lang="fr-FR"/>
              <a:t>Cliquez pour modifier les styles du texte du masque</a:t>
            </a:r>
          </a:p>
        </p:txBody>
      </p:sp>
      <p:sp>
        <p:nvSpPr>
          <p:cNvPr id="4" name="Titre 6"/>
          <p:cNvSpPr txBox="1">
            <a:spLocks noGrp="1"/>
          </p:cNvSpPr>
          <p:nvPr>
            <p:ph type="title"/>
          </p:nvPr>
        </p:nvSpPr>
        <p:spPr>
          <a:xfrm>
            <a:off x="838200" y="2522291"/>
            <a:ext cx="10515600" cy="1437701"/>
          </a:xfrm>
        </p:spPr>
        <p:txBody>
          <a:bodyPr/>
          <a:lstStyle>
            <a:lvl1pPr>
              <a:defRPr/>
            </a:lvl1pPr>
          </a:lstStyle>
          <a:p>
            <a:pPr lvl="0"/>
            <a:r>
              <a:rPr lang="fr-FR"/>
              <a:t>Cliquez et modifiez le titre</a:t>
            </a:r>
          </a:p>
        </p:txBody>
      </p:sp>
    </p:spTree>
    <p:extLst>
      <p:ext uri="{BB962C8B-B14F-4D97-AF65-F5344CB8AC3E}">
        <p14:creationId xmlns:p14="http://schemas.microsoft.com/office/powerpoint/2010/main" val="5273580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Deux contenus">
    <p:spTree>
      <p:nvGrpSpPr>
        <p:cNvPr id="1" name=""/>
        <p:cNvGrpSpPr/>
        <p:nvPr/>
      </p:nvGrpSpPr>
      <p:grpSpPr>
        <a:xfrm>
          <a:off x="0" y="0"/>
          <a:ext cx="0" cy="0"/>
          <a:chOff x="0" y="0"/>
          <a:chExt cx="0" cy="0"/>
        </a:xfrm>
      </p:grpSpPr>
      <p:pic>
        <p:nvPicPr>
          <p:cNvPr id="2" name="Image 6"/>
          <p:cNvPicPr>
            <a:picLocks noChangeAspect="1"/>
          </p:cNvPicPr>
          <p:nvPr/>
        </p:nvPicPr>
        <p:blipFill>
          <a:blip r:embed="rId2"/>
          <a:srcRect/>
          <a:stretch>
            <a:fillRect/>
          </a:stretch>
        </p:blipFill>
        <p:spPr>
          <a:xfrm>
            <a:off x="838201" y="307979"/>
            <a:ext cx="2384425" cy="501648"/>
          </a:xfrm>
          <a:prstGeom prst="rect">
            <a:avLst/>
          </a:prstGeom>
          <a:noFill/>
          <a:ln cap="flat">
            <a:noFill/>
          </a:ln>
        </p:spPr>
      </p:pic>
      <p:sp>
        <p:nvSpPr>
          <p:cNvPr id="3" name="Espace réservé du contenu 2"/>
          <p:cNvSpPr txBox="1">
            <a:spLocks noGrp="1"/>
          </p:cNvSpPr>
          <p:nvPr>
            <p:ph idx="4294967295"/>
          </p:nvPr>
        </p:nvSpPr>
        <p:spPr>
          <a:xfrm>
            <a:off x="838200" y="1420236"/>
            <a:ext cx="5181600" cy="4192624"/>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txBox="1">
            <a:spLocks noGrp="1"/>
          </p:cNvSpPr>
          <p:nvPr>
            <p:ph idx="4294967295"/>
          </p:nvPr>
        </p:nvSpPr>
        <p:spPr>
          <a:xfrm>
            <a:off x="6172199" y="1420236"/>
            <a:ext cx="5181600" cy="4192624"/>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364435285"/>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mparaison">
    <p:spTree>
      <p:nvGrpSpPr>
        <p:cNvPr id="1" name=""/>
        <p:cNvGrpSpPr/>
        <p:nvPr/>
      </p:nvGrpSpPr>
      <p:grpSpPr>
        <a:xfrm>
          <a:off x="0" y="0"/>
          <a:ext cx="0" cy="0"/>
          <a:chOff x="0" y="0"/>
          <a:chExt cx="0" cy="0"/>
        </a:xfrm>
      </p:grpSpPr>
      <p:pic>
        <p:nvPicPr>
          <p:cNvPr id="2" name="Image 8"/>
          <p:cNvPicPr>
            <a:picLocks noChangeAspect="1"/>
          </p:cNvPicPr>
          <p:nvPr/>
        </p:nvPicPr>
        <p:blipFill>
          <a:blip r:embed="rId2"/>
          <a:srcRect/>
          <a:stretch>
            <a:fillRect/>
          </a:stretch>
        </p:blipFill>
        <p:spPr>
          <a:xfrm>
            <a:off x="838201" y="307979"/>
            <a:ext cx="2384425" cy="501648"/>
          </a:xfrm>
          <a:prstGeom prst="rect">
            <a:avLst/>
          </a:prstGeom>
          <a:noFill/>
          <a:ln cap="flat">
            <a:noFill/>
          </a:ln>
        </p:spPr>
      </p:pic>
      <p:sp>
        <p:nvSpPr>
          <p:cNvPr id="3" name="Titre 6"/>
          <p:cNvSpPr txBox="1">
            <a:spLocks noGrp="1"/>
          </p:cNvSpPr>
          <p:nvPr>
            <p:ph type="title"/>
          </p:nvPr>
        </p:nvSpPr>
        <p:spPr>
          <a:xfrm>
            <a:off x="838200" y="987781"/>
            <a:ext cx="10515600" cy="1437701"/>
          </a:xfrm>
        </p:spPr>
        <p:txBody>
          <a:bodyPr/>
          <a:lstStyle>
            <a:lvl1pPr>
              <a:defRPr/>
            </a:lvl1pPr>
          </a:lstStyle>
          <a:p>
            <a:pPr lvl="0"/>
            <a:r>
              <a:rPr lang="fr-FR"/>
              <a:t>Cliquez et modifiez le titre</a:t>
            </a:r>
          </a:p>
        </p:txBody>
      </p:sp>
      <p:sp>
        <p:nvSpPr>
          <p:cNvPr id="4" name="Espace réservé du contenu 2"/>
          <p:cNvSpPr txBox="1">
            <a:spLocks noGrp="1"/>
          </p:cNvSpPr>
          <p:nvPr>
            <p:ph idx="4294967295"/>
          </p:nvPr>
        </p:nvSpPr>
        <p:spPr>
          <a:xfrm>
            <a:off x="838200" y="2603974"/>
            <a:ext cx="10515600" cy="3367021"/>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9286097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pic>
        <p:nvPicPr>
          <p:cNvPr id="2" name="Image 4"/>
          <p:cNvPicPr>
            <a:picLocks noChangeAspect="1"/>
          </p:cNvPicPr>
          <p:nvPr/>
        </p:nvPicPr>
        <p:blipFill>
          <a:blip r:embed="rId2"/>
          <a:srcRect/>
          <a:stretch>
            <a:fillRect/>
          </a:stretch>
        </p:blipFill>
        <p:spPr>
          <a:xfrm>
            <a:off x="838201" y="307979"/>
            <a:ext cx="2384425" cy="501648"/>
          </a:xfrm>
          <a:prstGeom prst="rect">
            <a:avLst/>
          </a:prstGeom>
          <a:noFill/>
          <a:ln cap="flat">
            <a:noFill/>
          </a:ln>
        </p:spPr>
      </p:pic>
    </p:spTree>
    <p:extLst>
      <p:ext uri="{BB962C8B-B14F-4D97-AF65-F5344CB8AC3E}">
        <p14:creationId xmlns:p14="http://schemas.microsoft.com/office/powerpoint/2010/main" val="1865726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ext only slid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29480" y="963024"/>
            <a:ext cx="10363200" cy="606451"/>
          </a:xfrm>
          <a:prstGeom prst="rect">
            <a:avLst/>
          </a:prstGeom>
        </p:spPr>
        <p:txBody>
          <a:bodyPr lIns="0" tIns="0" rIns="0" bIns="0" anchor="t" anchorCtr="0">
            <a:normAutofit/>
          </a:bodyPr>
          <a:lstStyle>
            <a:lvl1pPr algn="l">
              <a:defRPr sz="3200" b="1" baseline="0">
                <a:solidFill>
                  <a:srgbClr val="A2AD00"/>
                </a:solidFill>
                <a:latin typeface="Arial" pitchFamily="34" charset="0"/>
                <a:cs typeface="Arial" pitchFamily="34" charset="0"/>
              </a:defRPr>
            </a:lvl1pPr>
          </a:lstStyle>
          <a:p>
            <a:r>
              <a:rPr lang="en-GB" dirty="0"/>
              <a:t>TITLE OF SLIDE (IN CAPS)</a:t>
            </a:r>
          </a:p>
        </p:txBody>
      </p:sp>
      <p:sp>
        <p:nvSpPr>
          <p:cNvPr id="6" name="TextBox 5"/>
          <p:cNvSpPr txBox="1"/>
          <p:nvPr/>
        </p:nvSpPr>
        <p:spPr>
          <a:xfrm>
            <a:off x="5999987" y="1880112"/>
            <a:ext cx="4800000" cy="461665"/>
          </a:xfrm>
          <a:prstGeom prst="rect">
            <a:avLst/>
          </a:prstGeom>
          <a:noFill/>
        </p:spPr>
        <p:txBody>
          <a:bodyPr wrap="square" rtlCol="0">
            <a:spAutoFit/>
          </a:bodyPr>
          <a:lstStyle/>
          <a:p>
            <a:endParaRPr lang="en-GB" sz="2400" dirty="0"/>
          </a:p>
        </p:txBody>
      </p:sp>
      <p:sp>
        <p:nvSpPr>
          <p:cNvPr id="8" name="Text Placeholder 7"/>
          <p:cNvSpPr>
            <a:spLocks noGrp="1"/>
          </p:cNvSpPr>
          <p:nvPr>
            <p:ph type="body" sz="quarter" idx="10"/>
          </p:nvPr>
        </p:nvSpPr>
        <p:spPr>
          <a:xfrm>
            <a:off x="622301" y="1879600"/>
            <a:ext cx="10369551" cy="4622800"/>
          </a:xfrm>
          <a:prstGeom prst="rect">
            <a:avLst/>
          </a:prstGeom>
        </p:spPr>
        <p:txBody>
          <a:bodyPr lIns="0" tIns="0" rIns="0" bIns="0" numCol="2" spcCol="360000"/>
          <a:lstStyle>
            <a:lvl1pPr marL="0" indent="0">
              <a:buNone/>
              <a:defRPr sz="2133">
                <a:solidFill>
                  <a:schemeClr val="bg1"/>
                </a:solidFill>
                <a:latin typeface="Arial" pitchFamily="34" charset="0"/>
                <a:cs typeface="Arial" pitchFamily="34" charset="0"/>
              </a:defRPr>
            </a:lvl1pPr>
            <a:lvl2pPr>
              <a:defRPr sz="2133">
                <a:solidFill>
                  <a:schemeClr val="bg1"/>
                </a:solidFill>
                <a:latin typeface="Arial" pitchFamily="34" charset="0"/>
                <a:cs typeface="Arial" pitchFamily="34" charset="0"/>
              </a:defRPr>
            </a:lvl2pPr>
            <a:lvl3pPr>
              <a:defRPr sz="2133">
                <a:solidFill>
                  <a:schemeClr val="bg1"/>
                </a:solidFill>
                <a:latin typeface="Arial" pitchFamily="34" charset="0"/>
                <a:cs typeface="Arial" pitchFamily="34" charset="0"/>
              </a:defRPr>
            </a:lvl3pPr>
            <a:lvl4pPr>
              <a:defRPr sz="2133">
                <a:solidFill>
                  <a:schemeClr val="bg1"/>
                </a:solidFill>
                <a:latin typeface="Arial" pitchFamily="34" charset="0"/>
                <a:cs typeface="Arial" pitchFamily="34" charset="0"/>
              </a:defRPr>
            </a:lvl4pPr>
            <a:lvl5pPr>
              <a:defRPr sz="2133">
                <a:solidFill>
                  <a:schemeClr val="bg1"/>
                </a:solidFill>
                <a:latin typeface="Arial" pitchFamily="34" charset="0"/>
                <a:cs typeface="Arial" pitchFamily="34" charset="0"/>
              </a:defRPr>
            </a:lvl5pPr>
          </a:lstStyle>
          <a:p>
            <a:pPr lvl="0"/>
            <a:r>
              <a:rPr lang="en-US"/>
              <a:t>Click to edit Master text styles</a:t>
            </a:r>
          </a:p>
        </p:txBody>
      </p:sp>
    </p:spTree>
    <p:extLst>
      <p:ext uri="{BB962C8B-B14F-4D97-AF65-F5344CB8AC3E}">
        <p14:creationId xmlns:p14="http://schemas.microsoft.com/office/powerpoint/2010/main" val="31263319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2" name="Image 7"/>
          <p:cNvPicPr>
            <a:picLocks noChangeAspect="1"/>
          </p:cNvPicPr>
          <p:nvPr/>
        </p:nvPicPr>
        <p:blipFill>
          <a:blip r:embed="rId2"/>
          <a:srcRect/>
          <a:stretch>
            <a:fillRect/>
          </a:stretch>
        </p:blipFill>
        <p:spPr>
          <a:xfrm>
            <a:off x="838201" y="307979"/>
            <a:ext cx="2384425" cy="501648"/>
          </a:xfrm>
          <a:prstGeom prst="rect">
            <a:avLst/>
          </a:prstGeom>
          <a:noFill/>
          <a:ln cap="flat">
            <a:noFill/>
          </a:ln>
        </p:spPr>
      </p:pic>
      <p:sp>
        <p:nvSpPr>
          <p:cNvPr id="3" name="Titre 1"/>
          <p:cNvSpPr txBox="1">
            <a:spLocks noGrp="1"/>
          </p:cNvSpPr>
          <p:nvPr>
            <p:ph type="title"/>
          </p:nvPr>
        </p:nvSpPr>
        <p:spPr>
          <a:xfrm>
            <a:off x="839785" y="1127464"/>
            <a:ext cx="3932236" cy="1029806"/>
          </a:xfrm>
        </p:spPr>
        <p:txBody>
          <a:bodyPr anchor="b"/>
          <a:lstStyle>
            <a:lvl1pPr>
              <a:defRPr sz="3200"/>
            </a:lvl1pPr>
          </a:lstStyle>
          <a:p>
            <a:pPr lvl="0"/>
            <a:r>
              <a:rPr lang="fr-FR"/>
              <a:t>Cliquez et modifiez le titre</a:t>
            </a:r>
          </a:p>
        </p:txBody>
      </p:sp>
      <p:sp>
        <p:nvSpPr>
          <p:cNvPr id="4" name="Espace réservé du contenu 2"/>
          <p:cNvSpPr txBox="1">
            <a:spLocks noGrp="1"/>
          </p:cNvSpPr>
          <p:nvPr>
            <p:ph idx="1"/>
          </p:nvPr>
        </p:nvSpPr>
        <p:spPr>
          <a:xfrm>
            <a:off x="5183185" y="1127465"/>
            <a:ext cx="6172199" cy="4485397"/>
          </a:xfrm>
        </p:spPr>
        <p:txBody>
          <a:bodyPr/>
          <a:lstStyle>
            <a:lvl1pPr>
              <a:defRPr sz="3200"/>
            </a:lvl1pPr>
            <a:lvl2pPr>
              <a:defRPr sz="2800"/>
            </a:lvl2pPr>
            <a:lvl3pPr>
              <a:defRPr sz="2400"/>
            </a:lvl3pPr>
            <a:lvl4pPr>
              <a:defRPr sz="2000"/>
            </a:lvl4pPr>
            <a:lvl5pPr>
              <a:defRPr sz="2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3"/>
          <p:cNvSpPr txBox="1">
            <a:spLocks noGrp="1"/>
          </p:cNvSpPr>
          <p:nvPr>
            <p:ph type="body" idx="2"/>
          </p:nvPr>
        </p:nvSpPr>
        <p:spPr>
          <a:xfrm>
            <a:off x="839785" y="2157270"/>
            <a:ext cx="3932236" cy="3455581"/>
          </a:xfrm>
        </p:spPr>
        <p:txBody>
          <a:bodyPr/>
          <a:lstStyle>
            <a:lvl1pPr marL="0" indent="0">
              <a:buNone/>
              <a:defRPr sz="1600"/>
            </a:lvl1pPr>
          </a:lstStyle>
          <a:p>
            <a:pPr lvl="0"/>
            <a:r>
              <a:rPr lang="fr-FR"/>
              <a:t>Cliquez pour modifier les styles du texte du masque</a:t>
            </a:r>
          </a:p>
        </p:txBody>
      </p:sp>
    </p:spTree>
    <p:extLst>
      <p:ext uri="{BB962C8B-B14F-4D97-AF65-F5344CB8AC3E}">
        <p14:creationId xmlns:p14="http://schemas.microsoft.com/office/powerpoint/2010/main" val="21176306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lang="it-IT"/>
            </a:lvl1pPr>
          </a:lstStyle>
          <a:p>
            <a:pPr lvl="0"/>
            <a:r>
              <a:rPr lang="it-IT"/>
              <a:t>Fare clic per modificare lo stile del titolo</a:t>
            </a:r>
          </a:p>
        </p:txBody>
      </p:sp>
      <p:sp>
        <p:nvSpPr>
          <p:cNvPr id="3" name="Segnaposto contenuto 2"/>
          <p:cNvSpPr txBox="1">
            <a:spLocks noGrp="1"/>
          </p:cNvSpPr>
          <p:nvPr>
            <p:ph idx="1"/>
          </p:nvPr>
        </p:nvSpPr>
        <p:spPr/>
        <p:txBody>
          <a:bodyPr/>
          <a:lstStyle>
            <a:lvl1pPr>
              <a:defRPr lang="it-IT"/>
            </a:lvl1pPr>
            <a:lvl2pPr>
              <a:defRPr lang="it-IT"/>
            </a:lvl2pPr>
            <a:lvl3pPr>
              <a:defRPr lang="it-IT"/>
            </a:lvl3pPr>
            <a:lvl4pPr>
              <a:defRPr lang="it-IT"/>
            </a:lvl4pPr>
            <a:lvl5pPr>
              <a:defRPr lang="it-IT"/>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994068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ext with an image slid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29480" y="963024"/>
            <a:ext cx="10363200" cy="606451"/>
          </a:xfrm>
          <a:prstGeom prst="rect">
            <a:avLst/>
          </a:prstGeom>
        </p:spPr>
        <p:txBody>
          <a:bodyPr lIns="0" tIns="0" rIns="0" bIns="0" anchor="t" anchorCtr="0">
            <a:normAutofit/>
          </a:bodyPr>
          <a:lstStyle>
            <a:lvl1pPr algn="l">
              <a:defRPr sz="3200" b="1" baseline="0">
                <a:solidFill>
                  <a:srgbClr val="A2AD00"/>
                </a:solidFill>
                <a:latin typeface="Arial" pitchFamily="34" charset="0"/>
                <a:cs typeface="Arial" pitchFamily="34" charset="0"/>
              </a:defRPr>
            </a:lvl1pPr>
          </a:lstStyle>
          <a:p>
            <a:r>
              <a:rPr lang="en-GB" dirty="0"/>
              <a:t>PAGES WITH IMAGES</a:t>
            </a:r>
          </a:p>
        </p:txBody>
      </p:sp>
      <p:sp>
        <p:nvSpPr>
          <p:cNvPr id="8" name="Text Placeholder 7"/>
          <p:cNvSpPr>
            <a:spLocks noGrp="1"/>
          </p:cNvSpPr>
          <p:nvPr>
            <p:ph type="body" sz="quarter" idx="11"/>
          </p:nvPr>
        </p:nvSpPr>
        <p:spPr>
          <a:xfrm>
            <a:off x="622301" y="1892300"/>
            <a:ext cx="4993217" cy="4320117"/>
          </a:xfrm>
          <a:prstGeom prst="rect">
            <a:avLst/>
          </a:prstGeom>
        </p:spPr>
        <p:txBody>
          <a:bodyPr lIns="0" tIns="0" rIns="0" bIns="0"/>
          <a:lstStyle>
            <a:lvl1pPr marL="0" indent="0">
              <a:buNone/>
              <a:defRPr sz="2133">
                <a:solidFill>
                  <a:schemeClr val="bg1"/>
                </a:solidFill>
                <a:latin typeface="Arial" pitchFamily="34" charset="0"/>
                <a:cs typeface="Arial" pitchFamily="34" charset="0"/>
              </a:defRPr>
            </a:lvl1pPr>
            <a:lvl2pPr>
              <a:defRPr sz="2133">
                <a:solidFill>
                  <a:schemeClr val="bg1"/>
                </a:solidFill>
                <a:latin typeface="Arial" pitchFamily="34" charset="0"/>
                <a:cs typeface="Arial" pitchFamily="34" charset="0"/>
              </a:defRPr>
            </a:lvl2pPr>
            <a:lvl3pPr>
              <a:defRPr sz="2133">
                <a:solidFill>
                  <a:schemeClr val="bg1"/>
                </a:solidFill>
                <a:latin typeface="Arial" pitchFamily="34" charset="0"/>
                <a:cs typeface="Arial" pitchFamily="34" charset="0"/>
              </a:defRPr>
            </a:lvl3pPr>
            <a:lvl4pPr>
              <a:defRPr sz="2133">
                <a:solidFill>
                  <a:schemeClr val="bg1"/>
                </a:solidFill>
                <a:latin typeface="Arial" pitchFamily="34" charset="0"/>
                <a:cs typeface="Arial" pitchFamily="34" charset="0"/>
              </a:defRPr>
            </a:lvl4pPr>
            <a:lvl5pPr>
              <a:defRPr sz="2133">
                <a:solidFill>
                  <a:schemeClr val="bg1"/>
                </a:solidFill>
                <a:latin typeface="Arial" pitchFamily="34" charset="0"/>
                <a:cs typeface="Arial" pitchFamily="34" charset="0"/>
              </a:defRPr>
            </a:lvl5pPr>
          </a:lstStyle>
          <a:p>
            <a:pPr lvl="0"/>
            <a:r>
              <a:rPr lang="en-US"/>
              <a:t>Click to edit Master text styles</a:t>
            </a:r>
          </a:p>
        </p:txBody>
      </p:sp>
      <p:sp>
        <p:nvSpPr>
          <p:cNvPr id="14" name="Content Placeholder 13"/>
          <p:cNvSpPr>
            <a:spLocks noGrp="1"/>
          </p:cNvSpPr>
          <p:nvPr>
            <p:ph sz="quarter" idx="12" hasCustomPrompt="1"/>
          </p:nvPr>
        </p:nvSpPr>
        <p:spPr>
          <a:xfrm>
            <a:off x="5903384" y="1892300"/>
            <a:ext cx="5088467" cy="4320117"/>
          </a:xfrm>
          <a:prstGeom prst="rect">
            <a:avLst/>
          </a:prstGeom>
        </p:spPr>
        <p:txBody>
          <a:bodyPr/>
          <a:lstStyle>
            <a:lvl1pPr marL="0" indent="0">
              <a:buFontTx/>
              <a:buNone/>
              <a:defRPr sz="2133">
                <a:solidFill>
                  <a:schemeClr val="bg1"/>
                </a:solidFill>
                <a:latin typeface="Arial" pitchFamily="34" charset="0"/>
                <a:cs typeface="Arial" pitchFamily="34" charset="0"/>
              </a:defRPr>
            </a:lvl1pPr>
            <a:lvl2pPr marL="609585" indent="0">
              <a:buFontTx/>
              <a:buNone/>
              <a:defRPr sz="2133">
                <a:solidFill>
                  <a:schemeClr val="bg1"/>
                </a:solidFill>
                <a:latin typeface="Arial" pitchFamily="34" charset="0"/>
                <a:cs typeface="Arial" pitchFamily="34" charset="0"/>
              </a:defRPr>
            </a:lvl2pPr>
            <a:lvl3pPr marL="1219170" indent="0">
              <a:buFontTx/>
              <a:buNone/>
              <a:defRPr sz="2133">
                <a:solidFill>
                  <a:schemeClr val="bg1"/>
                </a:solidFill>
                <a:latin typeface="Arial" pitchFamily="34" charset="0"/>
                <a:cs typeface="Arial" pitchFamily="34" charset="0"/>
              </a:defRPr>
            </a:lvl3pPr>
            <a:lvl4pPr marL="1828754" indent="0">
              <a:buFontTx/>
              <a:buNone/>
              <a:defRPr sz="2133">
                <a:solidFill>
                  <a:schemeClr val="bg1"/>
                </a:solidFill>
                <a:latin typeface="Arial" pitchFamily="34" charset="0"/>
                <a:cs typeface="Arial" pitchFamily="34" charset="0"/>
              </a:defRPr>
            </a:lvl4pPr>
            <a:lvl5pPr marL="2438339" indent="0">
              <a:buFontTx/>
              <a:buNone/>
              <a:defRPr sz="2133">
                <a:solidFill>
                  <a:schemeClr val="bg1"/>
                </a:solidFill>
                <a:latin typeface="Arial" pitchFamily="34" charset="0"/>
                <a:cs typeface="Arial" pitchFamily="34" charset="0"/>
              </a:defRPr>
            </a:lvl5pPr>
          </a:lstStyle>
          <a:p>
            <a:pPr lvl="0"/>
            <a:r>
              <a:rPr lang="en-US" dirty="0"/>
              <a:t>Click to add image</a:t>
            </a:r>
          </a:p>
        </p:txBody>
      </p:sp>
    </p:spTree>
    <p:extLst>
      <p:ext uri="{BB962C8B-B14F-4D97-AF65-F5344CB8AC3E}">
        <p14:creationId xmlns:p14="http://schemas.microsoft.com/office/powerpoint/2010/main" val="3136030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ullet list slid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29480" y="963024"/>
            <a:ext cx="10363200" cy="606451"/>
          </a:xfrm>
          <a:prstGeom prst="rect">
            <a:avLst/>
          </a:prstGeom>
        </p:spPr>
        <p:txBody>
          <a:bodyPr lIns="0" tIns="0" rIns="0" bIns="0" anchor="t" anchorCtr="0">
            <a:normAutofit/>
          </a:bodyPr>
          <a:lstStyle>
            <a:lvl1pPr algn="l">
              <a:defRPr sz="3200" b="1" baseline="0">
                <a:solidFill>
                  <a:srgbClr val="A2AD00"/>
                </a:solidFill>
                <a:latin typeface="Arial" pitchFamily="34" charset="0"/>
                <a:cs typeface="Arial" pitchFamily="34" charset="0"/>
              </a:defRPr>
            </a:lvl1pPr>
          </a:lstStyle>
          <a:p>
            <a:r>
              <a:rPr lang="en-GB" dirty="0"/>
              <a:t>TITLE OF SLIDE (IN CAPS)</a:t>
            </a:r>
          </a:p>
        </p:txBody>
      </p:sp>
      <p:sp>
        <p:nvSpPr>
          <p:cNvPr id="4" name="Text Placeholder 7"/>
          <p:cNvSpPr>
            <a:spLocks noGrp="1"/>
          </p:cNvSpPr>
          <p:nvPr>
            <p:ph type="body" sz="quarter" idx="11" hasCustomPrompt="1"/>
          </p:nvPr>
        </p:nvSpPr>
        <p:spPr>
          <a:xfrm>
            <a:off x="622301" y="1892300"/>
            <a:ext cx="10370380" cy="4320117"/>
          </a:xfrm>
          <a:prstGeom prst="rect">
            <a:avLst/>
          </a:prstGeom>
        </p:spPr>
        <p:txBody>
          <a:bodyPr lIns="0" tIns="0" rIns="0" bIns="0"/>
          <a:lstStyle>
            <a:lvl1pPr marL="457189" indent="-457189">
              <a:spcBef>
                <a:spcPts val="2000"/>
              </a:spcBef>
              <a:buFont typeface="Wingdings" pitchFamily="2" charset="2"/>
              <a:buChar char="§"/>
              <a:defRPr sz="2133">
                <a:solidFill>
                  <a:schemeClr val="bg1"/>
                </a:solidFill>
                <a:latin typeface="Arial" pitchFamily="34" charset="0"/>
                <a:cs typeface="Arial" pitchFamily="34" charset="0"/>
              </a:defRPr>
            </a:lvl1pPr>
            <a:lvl2pPr marL="990575" indent="-380990">
              <a:buFont typeface="Wingdings" pitchFamily="2" charset="2"/>
              <a:buChar char="§"/>
              <a:defRPr sz="2133">
                <a:solidFill>
                  <a:schemeClr val="bg1"/>
                </a:solidFill>
                <a:latin typeface="Arial" pitchFamily="34" charset="0"/>
                <a:cs typeface="Arial" pitchFamily="34" charset="0"/>
              </a:defRPr>
            </a:lvl2pPr>
            <a:lvl3pPr>
              <a:defRPr sz="2133">
                <a:solidFill>
                  <a:schemeClr val="bg1"/>
                </a:solidFill>
                <a:latin typeface="Arial" pitchFamily="34" charset="0"/>
                <a:cs typeface="Arial" pitchFamily="34" charset="0"/>
              </a:defRPr>
            </a:lvl3pPr>
            <a:lvl4pPr>
              <a:defRPr sz="2133">
                <a:solidFill>
                  <a:schemeClr val="bg1"/>
                </a:solidFill>
                <a:latin typeface="Arial" pitchFamily="34" charset="0"/>
                <a:cs typeface="Arial" pitchFamily="34" charset="0"/>
              </a:defRPr>
            </a:lvl4pPr>
            <a:lvl5pPr>
              <a:defRPr sz="2133">
                <a:solidFill>
                  <a:schemeClr val="bg1"/>
                </a:solidFill>
                <a:latin typeface="Arial" pitchFamily="34" charset="0"/>
                <a:cs typeface="Arial" pitchFamily="34" charset="0"/>
              </a:defRPr>
            </a:lvl5pPr>
          </a:lstStyle>
          <a:p>
            <a:pPr marL="342900" indent="-342900">
              <a:spcBef>
                <a:spcPts val="1500"/>
              </a:spcBef>
              <a:buFont typeface="Wingdings" pitchFamily="2" charset="2"/>
              <a:buChar char="§"/>
            </a:pPr>
            <a:r>
              <a:rPr lang="en-US" sz="3200" dirty="0">
                <a:solidFill>
                  <a:schemeClr val="bg1"/>
                </a:solidFill>
                <a:latin typeface="Arial" pitchFamily="34" charset="0"/>
                <a:cs typeface="Arial" pitchFamily="34" charset="0"/>
              </a:rPr>
              <a:t>Bullet point list. One or two clear and concise sentences per bullet point in 24pt Arial</a:t>
            </a:r>
          </a:p>
          <a:p>
            <a:pPr marL="342900" indent="-342900">
              <a:spcBef>
                <a:spcPts val="1500"/>
              </a:spcBef>
              <a:buFont typeface="Wingdings" pitchFamily="2" charset="2"/>
              <a:buChar char="§"/>
            </a:pPr>
            <a:r>
              <a:rPr lang="en-US" sz="3200" dirty="0">
                <a:solidFill>
                  <a:schemeClr val="bg1"/>
                </a:solidFill>
                <a:latin typeface="Arial" pitchFamily="34" charset="0"/>
                <a:cs typeface="Arial" pitchFamily="34" charset="0"/>
              </a:rPr>
              <a:t>Bullet point list. One or two clear and concise sentences per bullet point in 24pt Arial</a:t>
            </a:r>
          </a:p>
          <a:p>
            <a:pPr marL="990575" lvl="1" indent="-380990">
              <a:buFont typeface="Wingdings" pitchFamily="2" charset="2"/>
              <a:buChar char="§"/>
            </a:pPr>
            <a:r>
              <a:rPr lang="en-US" sz="2133" dirty="0">
                <a:solidFill>
                  <a:schemeClr val="bg1"/>
                </a:solidFill>
                <a:latin typeface="Arial" pitchFamily="34" charset="0"/>
                <a:cs typeface="Arial" pitchFamily="34" charset="0"/>
              </a:rPr>
              <a:t>Second level of bullet points in 16pt Arial</a:t>
            </a:r>
          </a:p>
          <a:p>
            <a:pPr marL="1600160" lvl="2" indent="-380990">
              <a:buFont typeface="Wingdings" pitchFamily="2" charset="2"/>
              <a:buChar char="§"/>
            </a:pPr>
            <a:r>
              <a:rPr lang="en-US" sz="2133" dirty="0">
                <a:solidFill>
                  <a:schemeClr val="bg1"/>
                </a:solidFill>
                <a:latin typeface="Arial" pitchFamily="34" charset="0"/>
                <a:cs typeface="Arial" pitchFamily="34" charset="0"/>
              </a:rPr>
              <a:t>Third level of bullet points in 16pt Arial</a:t>
            </a:r>
          </a:p>
          <a:p>
            <a:pPr marL="342900" indent="-342900">
              <a:spcBef>
                <a:spcPts val="1500"/>
              </a:spcBef>
              <a:buFont typeface="Wingdings" pitchFamily="2" charset="2"/>
              <a:buChar char="§"/>
            </a:pPr>
            <a:endParaRPr lang="en-US" sz="2133"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85535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F013C-9E72-4FCC-A7C7-B5E6525518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9E7F913-0BAF-4FE2-A881-924840F8E1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80E4262-B1BB-436D-9FA5-BE1C84185CD8}"/>
              </a:ext>
            </a:extLst>
          </p:cNvPr>
          <p:cNvSpPr>
            <a:spLocks noGrp="1"/>
          </p:cNvSpPr>
          <p:nvPr>
            <p:ph type="dt" sz="half" idx="10"/>
          </p:nvPr>
        </p:nvSpPr>
        <p:spPr/>
        <p:txBody>
          <a:bodyPr/>
          <a:lstStyle/>
          <a:p>
            <a:fld id="{6F4D134D-13CE-470B-AA80-98C8E83057B3}" type="datetimeFigureOut">
              <a:rPr lang="en-GB" smtClean="0"/>
              <a:t>10/02/2020</a:t>
            </a:fld>
            <a:endParaRPr lang="en-GB"/>
          </a:p>
        </p:txBody>
      </p:sp>
      <p:sp>
        <p:nvSpPr>
          <p:cNvPr id="5" name="Footer Placeholder 4">
            <a:extLst>
              <a:ext uri="{FF2B5EF4-FFF2-40B4-BE49-F238E27FC236}">
                <a16:creationId xmlns:a16="http://schemas.microsoft.com/office/drawing/2014/main" id="{786E8485-8899-4F67-82CE-11A0BB3865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40578C-B23A-4351-9D90-1242BC981480}"/>
              </a:ext>
            </a:extLst>
          </p:cNvPr>
          <p:cNvSpPr>
            <a:spLocks noGrp="1"/>
          </p:cNvSpPr>
          <p:nvPr>
            <p:ph type="sldNum" sz="quarter" idx="12"/>
          </p:nvPr>
        </p:nvSpPr>
        <p:spPr/>
        <p:txBody>
          <a:bodyPr/>
          <a:lstStyle/>
          <a:p>
            <a:fld id="{8EFB1587-C5DB-4BA1-A847-02F11843CC92}" type="slidenum">
              <a:rPr lang="en-GB" smtClean="0"/>
              <a:t>‹#›</a:t>
            </a:fld>
            <a:endParaRPr lang="en-GB"/>
          </a:p>
        </p:txBody>
      </p:sp>
    </p:spTree>
    <p:extLst>
      <p:ext uri="{BB962C8B-B14F-4D97-AF65-F5344CB8AC3E}">
        <p14:creationId xmlns:p14="http://schemas.microsoft.com/office/powerpoint/2010/main" val="3560500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resentation or Chapter Titl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871864" y="1700460"/>
            <a:ext cx="6264696" cy="2160588"/>
          </a:xfrm>
          <a:prstGeom prst="rect">
            <a:avLst/>
          </a:prstGeom>
        </p:spPr>
        <p:txBody>
          <a:bodyPr anchor="ctr">
            <a:normAutofit/>
          </a:bodyPr>
          <a:lstStyle>
            <a:lvl1pPr marL="0" indent="0">
              <a:buNone/>
              <a:defRPr sz="2812" b="1" i="0">
                <a:solidFill>
                  <a:srgbClr val="0C406D"/>
                </a:solidFill>
                <a:latin typeface="Arial" charset="0"/>
                <a:ea typeface="Arial" charset="0"/>
                <a:cs typeface="Arial" charset="0"/>
              </a:defRPr>
            </a:lvl1pPr>
          </a:lstStyle>
          <a:p>
            <a:pPr lvl="0"/>
            <a:r>
              <a:rPr lang="en-GB" dirty="0"/>
              <a:t>Presentation or Chapter Title, Arial Bold 28pt</a:t>
            </a:r>
            <a:endParaRPr lang="en-US" dirty="0"/>
          </a:p>
        </p:txBody>
      </p:sp>
      <p:sp>
        <p:nvSpPr>
          <p:cNvPr id="11" name="Text Placeholder 8"/>
          <p:cNvSpPr>
            <a:spLocks noGrp="1"/>
          </p:cNvSpPr>
          <p:nvPr>
            <p:ph type="body" sz="quarter" idx="11" hasCustomPrompt="1"/>
          </p:nvPr>
        </p:nvSpPr>
        <p:spPr>
          <a:xfrm>
            <a:off x="4871864" y="4149080"/>
            <a:ext cx="6264696" cy="792088"/>
          </a:xfrm>
          <a:prstGeom prst="rect">
            <a:avLst/>
          </a:prstGeom>
        </p:spPr>
        <p:txBody>
          <a:bodyPr anchor="ctr">
            <a:normAutofit/>
          </a:bodyPr>
          <a:lstStyle>
            <a:lvl1pPr marL="0" indent="0">
              <a:buNone/>
              <a:defRPr sz="1996" b="1" i="0">
                <a:solidFill>
                  <a:srgbClr val="0099C4"/>
                </a:solidFill>
                <a:latin typeface="Arial" charset="0"/>
                <a:ea typeface="Arial" charset="0"/>
                <a:cs typeface="Arial" charset="0"/>
              </a:defRPr>
            </a:lvl1pPr>
          </a:lstStyle>
          <a:p>
            <a:pPr lvl="0"/>
            <a:r>
              <a:rPr lang="en-GB" dirty="0"/>
              <a:t>Presenter’s Name and Title, </a:t>
            </a:r>
            <a:br>
              <a:rPr lang="en-GB" dirty="0"/>
            </a:br>
            <a:r>
              <a:rPr lang="en-GB" dirty="0"/>
              <a:t>Arial Bold 20pt</a:t>
            </a:r>
            <a:endParaRPr lang="en-US" dirty="0"/>
          </a:p>
        </p:txBody>
      </p:sp>
      <p:sp>
        <p:nvSpPr>
          <p:cNvPr id="13" name="Text Placeholder 8"/>
          <p:cNvSpPr>
            <a:spLocks noGrp="1"/>
          </p:cNvSpPr>
          <p:nvPr>
            <p:ph type="body" sz="quarter" idx="12" hasCustomPrompt="1"/>
          </p:nvPr>
        </p:nvSpPr>
        <p:spPr>
          <a:xfrm>
            <a:off x="4873469" y="5229200"/>
            <a:ext cx="6264696" cy="504056"/>
          </a:xfrm>
          <a:prstGeom prst="rect">
            <a:avLst/>
          </a:prstGeom>
        </p:spPr>
        <p:txBody>
          <a:bodyPr anchor="ctr">
            <a:normAutofit/>
          </a:bodyPr>
          <a:lstStyle>
            <a:lvl1pPr marL="0" indent="0">
              <a:buNone/>
              <a:defRPr sz="1814" b="1" i="0">
                <a:solidFill>
                  <a:schemeClr val="tx1"/>
                </a:solidFill>
                <a:latin typeface="Arial" charset="0"/>
                <a:ea typeface="Arial" charset="0"/>
                <a:cs typeface="Arial" charset="0"/>
              </a:defRPr>
            </a:lvl1pPr>
          </a:lstStyle>
          <a:p>
            <a:pPr lvl="0"/>
            <a:r>
              <a:rPr lang="en-GB" dirty="0"/>
              <a:t>Date, Arial Bold 18pt</a:t>
            </a:r>
            <a:endParaRPr lang="en-US" dirty="0"/>
          </a:p>
        </p:txBody>
      </p:sp>
      <p:sp>
        <p:nvSpPr>
          <p:cNvPr id="5" name="Text Placeholder 17"/>
          <p:cNvSpPr txBox="1">
            <a:spLocks/>
          </p:cNvSpPr>
          <p:nvPr userDrawn="1"/>
        </p:nvSpPr>
        <p:spPr>
          <a:xfrm>
            <a:off x="4871864" y="6021288"/>
            <a:ext cx="6264696" cy="504056"/>
          </a:xfrm>
          <a:prstGeom prst="rect">
            <a:avLst/>
          </a:prstGeom>
        </p:spPr>
        <p:txBody>
          <a:bodyPr lIns="91438" tIns="45719" rIns="91438" bIns="45719" anchor="ctr"/>
          <a:lstStyle>
            <a:lvl1pPr marL="0" indent="0" algn="l" defTabSz="914400" rtl="0" eaLnBrk="1" latinLnBrk="0" hangingPunct="1">
              <a:spcBef>
                <a:spcPct val="20000"/>
              </a:spcBef>
              <a:buClr>
                <a:srgbClr val="00B0F0"/>
              </a:buClr>
              <a:buFont typeface="Arial" panose="020B0604020202020204" pitchFamily="34" charset="0"/>
              <a:buNone/>
              <a:defRPr sz="2200" b="1" kern="1200" baseline="0">
                <a:solidFill>
                  <a:srgbClr val="091932"/>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ct val="20000"/>
              </a:spcBef>
              <a:buClr>
                <a:srgbClr val="00B0F0"/>
              </a:buClr>
              <a:buFont typeface="Arial" charset="0"/>
              <a:buChar char="•"/>
              <a:defRPr sz="2000" kern="1200">
                <a:solidFill>
                  <a:srgbClr val="666666"/>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Clr>
                <a:srgbClr val="00B0F0"/>
              </a:buClr>
              <a:buFont typeface="Courier New" charset="0"/>
              <a:buChar char="o"/>
              <a:defRPr sz="2000" kern="1200">
                <a:solidFill>
                  <a:srgbClr val="666666"/>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Clr>
                <a:srgbClr val="00B0F0"/>
              </a:buClr>
              <a:buFont typeface="Wingdings" charset="2"/>
              <a:buChar char="§"/>
              <a:defRPr sz="2000" kern="1200">
                <a:solidFill>
                  <a:srgbClr val="666666"/>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Clr>
                <a:srgbClr val="00B0F0"/>
              </a:buClr>
              <a:buFont typeface=".HelveticaNeueDeskInterface-Regular" charset="0"/>
              <a:buChar char="-"/>
              <a:defRPr sz="2000" kern="1200">
                <a:solidFill>
                  <a:srgbClr val="66666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14" b="0" dirty="0" err="1"/>
              <a:t>www.cranfield.ac.uk</a:t>
            </a:r>
            <a:r>
              <a:rPr lang="en-GB" sz="1814" b="0" dirty="0"/>
              <a:t>/</a:t>
            </a:r>
            <a:r>
              <a:rPr lang="en-GB" sz="1814" b="0" dirty="0" err="1"/>
              <a:t>som</a:t>
            </a:r>
            <a:endParaRPr lang="en-GB" sz="1814" b="0" dirty="0"/>
          </a:p>
        </p:txBody>
      </p:sp>
      <p:pic>
        <p:nvPicPr>
          <p:cNvPr id="10" name="Picture 9"/>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936000" y="1518898"/>
            <a:ext cx="3409000" cy="2556750"/>
          </a:xfrm>
          <a:prstGeom prst="rect">
            <a:avLst/>
          </a:prstGeom>
        </p:spPr>
      </p:pic>
    </p:spTree>
    <p:extLst>
      <p:ext uri="{BB962C8B-B14F-4D97-AF65-F5344CB8AC3E}">
        <p14:creationId xmlns:p14="http://schemas.microsoft.com/office/powerpoint/2010/main" val="3613584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 Body copy">
    <p:spTree>
      <p:nvGrpSpPr>
        <p:cNvPr id="1" name=""/>
        <p:cNvGrpSpPr/>
        <p:nvPr/>
      </p:nvGrpSpPr>
      <p:grpSpPr>
        <a:xfrm>
          <a:off x="0" y="0"/>
          <a:ext cx="0" cy="0"/>
          <a:chOff x="0" y="0"/>
          <a:chExt cx="0" cy="0"/>
        </a:xfrm>
      </p:grpSpPr>
      <p:sp>
        <p:nvSpPr>
          <p:cNvPr id="5" name="Text Placeholder 8"/>
          <p:cNvSpPr>
            <a:spLocks noGrp="1"/>
          </p:cNvSpPr>
          <p:nvPr>
            <p:ph type="body" sz="quarter" idx="11" hasCustomPrompt="1"/>
          </p:nvPr>
        </p:nvSpPr>
        <p:spPr>
          <a:xfrm>
            <a:off x="407369" y="1412776"/>
            <a:ext cx="11377264" cy="792088"/>
          </a:xfrm>
          <a:prstGeom prst="rect">
            <a:avLst/>
          </a:prstGeom>
        </p:spPr>
        <p:txBody>
          <a:bodyPr anchor="ctr" anchorCtr="0">
            <a:normAutofit/>
          </a:bodyPr>
          <a:lstStyle>
            <a:lvl1pPr marL="0" indent="0">
              <a:buNone/>
              <a:defRPr sz="2177" b="1">
                <a:solidFill>
                  <a:srgbClr val="0099C4"/>
                </a:solidFill>
                <a:latin typeface="Arial" charset="0"/>
                <a:ea typeface="Arial" charset="0"/>
                <a:cs typeface="Arial" charset="0"/>
              </a:defRPr>
            </a:lvl1pPr>
          </a:lstStyle>
          <a:p>
            <a:pPr lvl="0"/>
            <a:r>
              <a:rPr lang="en-GB" dirty="0"/>
              <a:t>Sub-header, Arial Bold 22pt</a:t>
            </a:r>
            <a:endParaRPr lang="en-US" dirty="0"/>
          </a:p>
        </p:txBody>
      </p:sp>
      <p:sp>
        <p:nvSpPr>
          <p:cNvPr id="10" name="Text Placeholder 8"/>
          <p:cNvSpPr>
            <a:spLocks noGrp="1"/>
          </p:cNvSpPr>
          <p:nvPr>
            <p:ph type="body" sz="quarter" idx="14" hasCustomPrompt="1"/>
          </p:nvPr>
        </p:nvSpPr>
        <p:spPr>
          <a:xfrm>
            <a:off x="407369" y="2348882"/>
            <a:ext cx="11377264" cy="4032446"/>
          </a:xfrm>
          <a:prstGeom prst="rect">
            <a:avLst/>
          </a:prstGeom>
        </p:spPr>
        <p:txBody>
          <a:bodyPr anchor="t" anchorCtr="0">
            <a:normAutofit/>
          </a:bodyPr>
          <a:lstStyle>
            <a:lvl1pPr marL="257177" indent="-257177">
              <a:lnSpc>
                <a:spcPct val="100000"/>
              </a:lnSpc>
              <a:buFont typeface="Arial" panose="020B0604020202020204" pitchFamily="34" charset="0"/>
              <a:buChar char="•"/>
              <a:defRPr sz="1996" b="0">
                <a:solidFill>
                  <a:schemeClr val="tx1"/>
                </a:solidFill>
                <a:latin typeface="Arial" charset="0"/>
                <a:ea typeface="Arial" charset="0"/>
                <a:cs typeface="Arial" charset="0"/>
              </a:defRPr>
            </a:lvl1pPr>
            <a:lvl2pPr>
              <a:lnSpc>
                <a:spcPct val="100000"/>
              </a:lnSpc>
              <a:defRPr sz="1996" b="0" i="0">
                <a:latin typeface="Arial" charset="0"/>
                <a:ea typeface="Arial" charset="0"/>
                <a:cs typeface="Arial" charset="0"/>
              </a:defRPr>
            </a:lvl2pPr>
            <a:lvl3pPr>
              <a:lnSpc>
                <a:spcPct val="100000"/>
              </a:lnSpc>
              <a:defRPr sz="1996" b="0" i="0">
                <a:latin typeface="Arial" charset="0"/>
                <a:ea typeface="Arial" charset="0"/>
                <a:cs typeface="Arial" charset="0"/>
              </a:defRPr>
            </a:lvl3pPr>
            <a:lvl4pPr>
              <a:lnSpc>
                <a:spcPct val="100000"/>
              </a:lnSpc>
              <a:defRPr sz="1996" b="0" i="0">
                <a:latin typeface="Arial" charset="0"/>
                <a:ea typeface="Arial" charset="0"/>
                <a:cs typeface="Arial" charset="0"/>
              </a:defRPr>
            </a:lvl4pPr>
            <a:lvl5pPr>
              <a:lnSpc>
                <a:spcPct val="100000"/>
              </a:lnSpc>
              <a:defRPr sz="1996"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Placeholder 1"/>
          <p:cNvSpPr>
            <a:spLocks noGrp="1"/>
          </p:cNvSpPr>
          <p:nvPr>
            <p:ph type="title" hasCustomPrompt="1"/>
          </p:nvPr>
        </p:nvSpPr>
        <p:spPr>
          <a:xfrm>
            <a:off x="1871531" y="403200"/>
            <a:ext cx="9911270" cy="864000"/>
          </a:xfrm>
          <a:prstGeom prst="rect">
            <a:avLst/>
          </a:prstGeom>
        </p:spPr>
        <p:txBody>
          <a:bodyPr vert="horz" lIns="100794" tIns="50397" rIns="100794" bIns="50397" rtlCol="0" anchor="ctr">
            <a:normAutofit/>
          </a:bodyPr>
          <a:lstStyle/>
          <a:p>
            <a:r>
              <a:rPr lang="en-US" dirty="0"/>
              <a:t>Slide Title, Arial Bold 24pt</a:t>
            </a:r>
            <a:endParaRPr lang="en-GB" dirty="0"/>
          </a:p>
        </p:txBody>
      </p:sp>
    </p:spTree>
    <p:extLst>
      <p:ext uri="{BB962C8B-B14F-4D97-AF65-F5344CB8AC3E}">
        <p14:creationId xmlns:p14="http://schemas.microsoft.com/office/powerpoint/2010/main" val="80643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 Body copy, Image">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407368" y="1412776"/>
            <a:ext cx="6696744" cy="792088"/>
          </a:xfrm>
          <a:prstGeom prst="rect">
            <a:avLst/>
          </a:prstGeom>
        </p:spPr>
        <p:txBody>
          <a:bodyPr anchor="ctr" anchorCtr="0">
            <a:normAutofit/>
          </a:bodyPr>
          <a:lstStyle>
            <a:lvl1pPr marL="0" indent="0">
              <a:buNone/>
              <a:defRPr sz="2177" b="1">
                <a:solidFill>
                  <a:srgbClr val="0099C4"/>
                </a:solidFill>
                <a:latin typeface="Arial" charset="0"/>
                <a:ea typeface="Arial" charset="0"/>
                <a:cs typeface="Arial" charset="0"/>
              </a:defRPr>
            </a:lvl1pPr>
          </a:lstStyle>
          <a:p>
            <a:pPr lvl="0"/>
            <a:r>
              <a:rPr lang="en-GB" dirty="0"/>
              <a:t>Sub-header, Arial Bold 22pt</a:t>
            </a:r>
            <a:endParaRPr lang="en-US" dirty="0"/>
          </a:p>
        </p:txBody>
      </p:sp>
      <p:sp>
        <p:nvSpPr>
          <p:cNvPr id="10" name="Text Placeholder 8"/>
          <p:cNvSpPr>
            <a:spLocks noGrp="1"/>
          </p:cNvSpPr>
          <p:nvPr>
            <p:ph type="body" sz="quarter" idx="14" hasCustomPrompt="1"/>
          </p:nvPr>
        </p:nvSpPr>
        <p:spPr>
          <a:xfrm>
            <a:off x="407368" y="2348881"/>
            <a:ext cx="6696744" cy="4032447"/>
          </a:xfrm>
          <a:prstGeom prst="rect">
            <a:avLst/>
          </a:prstGeom>
        </p:spPr>
        <p:txBody>
          <a:bodyPr anchor="t" anchorCtr="0">
            <a:normAutofit/>
          </a:bodyPr>
          <a:lstStyle>
            <a:lvl1pPr marL="257177" indent="-257177">
              <a:lnSpc>
                <a:spcPct val="100000"/>
              </a:lnSpc>
              <a:buFont typeface="Arial" panose="020B0604020202020204" pitchFamily="34" charset="0"/>
              <a:buChar char="•"/>
              <a:defRPr sz="1996" b="0">
                <a:solidFill>
                  <a:schemeClr val="tx1"/>
                </a:solidFill>
                <a:latin typeface="Arial" charset="0"/>
                <a:ea typeface="Arial" charset="0"/>
                <a:cs typeface="Arial" charset="0"/>
              </a:defRPr>
            </a:lvl1pPr>
            <a:lvl2pPr>
              <a:lnSpc>
                <a:spcPct val="100000"/>
              </a:lnSpc>
              <a:defRPr sz="1996" b="0" i="0">
                <a:latin typeface="Arial" charset="0"/>
                <a:ea typeface="Arial" charset="0"/>
                <a:cs typeface="Arial" charset="0"/>
              </a:defRPr>
            </a:lvl2pPr>
            <a:lvl3pPr>
              <a:lnSpc>
                <a:spcPct val="100000"/>
              </a:lnSpc>
              <a:defRPr sz="1996" b="0" i="0">
                <a:latin typeface="Arial" charset="0"/>
                <a:ea typeface="Arial" charset="0"/>
                <a:cs typeface="Arial" charset="0"/>
              </a:defRPr>
            </a:lvl3pPr>
            <a:lvl4pPr>
              <a:lnSpc>
                <a:spcPct val="100000"/>
              </a:lnSpc>
              <a:defRPr sz="1996" b="0" i="0">
                <a:latin typeface="Arial" charset="0"/>
                <a:ea typeface="Arial" charset="0"/>
                <a:cs typeface="Arial" charset="0"/>
              </a:defRPr>
            </a:lvl4pPr>
            <a:lvl5pPr>
              <a:lnSpc>
                <a:spcPct val="100000"/>
              </a:lnSpc>
              <a:defRPr sz="1996" b="0" i="0">
                <a:latin typeface="Arial" charset="0"/>
                <a:ea typeface="Arial" charset="0"/>
                <a:cs typeface="Arial" charset="0"/>
              </a:defRPr>
            </a:lvl5p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2"/>
          <p:cNvSpPr>
            <a:spLocks noGrp="1"/>
          </p:cNvSpPr>
          <p:nvPr>
            <p:ph sz="quarter" idx="17" hasCustomPrompt="1"/>
          </p:nvPr>
        </p:nvSpPr>
        <p:spPr>
          <a:xfrm>
            <a:off x="7248526" y="1412777"/>
            <a:ext cx="4535487" cy="4968550"/>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dirty="0"/>
              <a:t>Image/media area</a:t>
            </a:r>
          </a:p>
        </p:txBody>
      </p:sp>
      <p:sp>
        <p:nvSpPr>
          <p:cNvPr id="7" name="Title Placeholder 1"/>
          <p:cNvSpPr>
            <a:spLocks noGrp="1"/>
          </p:cNvSpPr>
          <p:nvPr>
            <p:ph type="title" hasCustomPrompt="1"/>
          </p:nvPr>
        </p:nvSpPr>
        <p:spPr>
          <a:xfrm>
            <a:off x="1871531" y="403200"/>
            <a:ext cx="9911270" cy="864000"/>
          </a:xfrm>
          <a:prstGeom prst="rect">
            <a:avLst/>
          </a:prstGeom>
        </p:spPr>
        <p:txBody>
          <a:bodyPr vert="horz" lIns="100794" tIns="50397" rIns="100794" bIns="50397" rtlCol="0" anchor="ctr">
            <a:normAutofit/>
          </a:bodyPr>
          <a:lstStyle/>
          <a:p>
            <a:r>
              <a:rPr lang="en-US" dirty="0"/>
              <a:t>Slide Title, Arial Bold 24pt</a:t>
            </a:r>
            <a:endParaRPr lang="en-GB" dirty="0"/>
          </a:p>
        </p:txBody>
      </p:sp>
    </p:spTree>
    <p:extLst>
      <p:ext uri="{BB962C8B-B14F-4D97-AF65-F5344CB8AC3E}">
        <p14:creationId xmlns:p14="http://schemas.microsoft.com/office/powerpoint/2010/main" val="3956597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image" Target="../media/image3.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theme" Target="../theme/theme2.xml"/><Relationship Id="rId2" Type="http://schemas.openxmlformats.org/officeDocument/2006/relationships/slideLayout" Target="../slideLayouts/slideLayout8.xml"/><Relationship Id="rId16" Type="http://schemas.openxmlformats.org/officeDocument/2006/relationships/slideLayout" Target="../slideLayouts/slideLayout2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7.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6.png"/><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D4D4F"/>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351495" y="355601"/>
            <a:ext cx="1529867" cy="607423"/>
          </a:xfrm>
          <a:prstGeom prst="rect">
            <a:avLst/>
          </a:prstGeom>
        </p:spPr>
      </p:pic>
    </p:spTree>
    <p:extLst>
      <p:ext uri="{BB962C8B-B14F-4D97-AF65-F5344CB8AC3E}">
        <p14:creationId xmlns:p14="http://schemas.microsoft.com/office/powerpoint/2010/main" val="31251187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18" cstate="print">
            <a:extLst>
              <a:ext uri="{28A0092B-C50C-407E-A947-70E740481C1C}">
                <a14:useLocalDpi xmlns:a14="http://schemas.microsoft.com/office/drawing/2010/main" val="0"/>
              </a:ext>
            </a:extLst>
          </a:blip>
          <a:srcRect l="22145" t="28355"/>
          <a:stretch/>
        </p:blipFill>
        <p:spPr>
          <a:xfrm>
            <a:off x="1" y="1"/>
            <a:ext cx="3206245" cy="2183014"/>
          </a:xfrm>
          <a:prstGeom prst="rect">
            <a:avLst/>
          </a:prstGeom>
        </p:spPr>
      </p:pic>
      <p:sp>
        <p:nvSpPr>
          <p:cNvPr id="2" name="Title Placeholder 1"/>
          <p:cNvSpPr>
            <a:spLocks noGrp="1"/>
          </p:cNvSpPr>
          <p:nvPr>
            <p:ph type="title"/>
          </p:nvPr>
        </p:nvSpPr>
        <p:spPr>
          <a:xfrm>
            <a:off x="1871531" y="403200"/>
            <a:ext cx="9911270" cy="864000"/>
          </a:xfrm>
          <a:prstGeom prst="rect">
            <a:avLst/>
          </a:prstGeom>
        </p:spPr>
        <p:txBody>
          <a:bodyPr vert="horz" lIns="100794" tIns="50397" rIns="100794" bIns="50397" rtlCol="0" anchor="ctr">
            <a:normAutofit/>
          </a:bodyPr>
          <a:lstStyle/>
          <a:p>
            <a:r>
              <a:rPr lang="en-US" dirty="0"/>
              <a:t>Slide Title, Arial Bold 24pt</a:t>
            </a:r>
            <a:endParaRPr lang="en-GB" dirty="0"/>
          </a:p>
        </p:txBody>
      </p:sp>
      <p:sp>
        <p:nvSpPr>
          <p:cNvPr id="9" name="Text Placeholder 2"/>
          <p:cNvSpPr>
            <a:spLocks noGrp="1"/>
          </p:cNvSpPr>
          <p:nvPr>
            <p:ph type="body" idx="1"/>
          </p:nvPr>
        </p:nvSpPr>
        <p:spPr>
          <a:xfrm>
            <a:off x="406799" y="1411202"/>
            <a:ext cx="11376001" cy="4974382"/>
          </a:xfrm>
          <a:prstGeom prst="rect">
            <a:avLst/>
          </a:prstGeom>
        </p:spPr>
        <p:txBody>
          <a:bodyPr vert="horz" lIns="100794" tIns="50397" rIns="100794" bIns="50397" rtlCol="0">
            <a:normAutofit/>
          </a:bodyPr>
          <a:lstStyle/>
          <a:p>
            <a:pPr lvl="0"/>
            <a:r>
              <a:rPr lang="en-US" dirty="0"/>
              <a:t>Body copy, Arial 20pt minimum</a:t>
            </a:r>
          </a:p>
          <a:p>
            <a:pPr lvl="0"/>
            <a:r>
              <a:rPr lang="en-US" dirty="0"/>
              <a:t>Bullet points should always be round</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7974411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Lst>
  <p:txStyles>
    <p:titleStyle>
      <a:lvl1pPr algn="l" defTabSz="685804" rtl="0" eaLnBrk="1" latinLnBrk="0" hangingPunct="1">
        <a:lnSpc>
          <a:spcPct val="90000"/>
        </a:lnSpc>
        <a:spcBef>
          <a:spcPct val="0"/>
        </a:spcBef>
        <a:buNone/>
        <a:defRPr sz="2359" b="1" kern="1200" baseline="0">
          <a:solidFill>
            <a:srgbClr val="0C406D"/>
          </a:solidFill>
          <a:latin typeface="Arial" panose="020B0604020202020204" pitchFamily="34" charset="0"/>
          <a:ea typeface="+mj-ea"/>
          <a:cs typeface="Arial" panose="020B0604020202020204" pitchFamily="34" charset="0"/>
        </a:defRPr>
      </a:lvl1pPr>
    </p:titleStyle>
    <p:bodyStyle>
      <a:lvl1pPr marL="171451" indent="-171451" algn="l" defTabSz="685804" rtl="0" eaLnBrk="1" latinLnBrk="0" hangingPunct="1">
        <a:lnSpc>
          <a:spcPct val="90000"/>
        </a:lnSpc>
        <a:spcBef>
          <a:spcPts val="750"/>
        </a:spcBef>
        <a:buFont typeface="Arial" panose="020B0604020202020204" pitchFamily="34" charset="0"/>
        <a:buChar char="•"/>
        <a:defRPr sz="1996" kern="1200">
          <a:solidFill>
            <a:schemeClr val="tx1"/>
          </a:solidFill>
          <a:latin typeface="Arial" panose="020B0604020202020204" pitchFamily="34" charset="0"/>
          <a:ea typeface="+mn-ea"/>
          <a:cs typeface="Arial" panose="020B0604020202020204" pitchFamily="34" charset="0"/>
        </a:defRPr>
      </a:lvl1pPr>
      <a:lvl2pPr marL="514353" indent="-171451" algn="l" defTabSz="685804" rtl="0" eaLnBrk="1" latinLnBrk="0" hangingPunct="1">
        <a:lnSpc>
          <a:spcPct val="90000"/>
        </a:lnSpc>
        <a:spcBef>
          <a:spcPts val="375"/>
        </a:spcBef>
        <a:buFont typeface="Arial" panose="020B0604020202020204" pitchFamily="34" charset="0"/>
        <a:buChar char="•"/>
        <a:defRPr sz="1996" kern="1200">
          <a:solidFill>
            <a:schemeClr val="tx1"/>
          </a:solidFill>
          <a:latin typeface="Arial" panose="020B0604020202020204" pitchFamily="34" charset="0"/>
          <a:ea typeface="+mn-ea"/>
          <a:cs typeface="Arial" panose="020B0604020202020204" pitchFamily="34" charset="0"/>
        </a:defRPr>
      </a:lvl2pPr>
      <a:lvl3pPr marL="857256" indent="-171451" algn="l" defTabSz="685804" rtl="0" eaLnBrk="1" latinLnBrk="0" hangingPunct="1">
        <a:lnSpc>
          <a:spcPct val="90000"/>
        </a:lnSpc>
        <a:spcBef>
          <a:spcPts val="375"/>
        </a:spcBef>
        <a:buFont typeface="Arial" panose="020B0604020202020204" pitchFamily="34" charset="0"/>
        <a:buChar char="•"/>
        <a:defRPr sz="1996" kern="1200">
          <a:solidFill>
            <a:schemeClr val="tx1"/>
          </a:solidFill>
          <a:latin typeface="Arial" panose="020B0604020202020204" pitchFamily="34" charset="0"/>
          <a:ea typeface="+mn-ea"/>
          <a:cs typeface="Arial" panose="020B0604020202020204" pitchFamily="34" charset="0"/>
        </a:defRPr>
      </a:lvl3pPr>
      <a:lvl4pPr marL="1200158" indent="-171451" algn="l" defTabSz="685804" rtl="0" eaLnBrk="1" latinLnBrk="0" hangingPunct="1">
        <a:lnSpc>
          <a:spcPct val="90000"/>
        </a:lnSpc>
        <a:spcBef>
          <a:spcPts val="375"/>
        </a:spcBef>
        <a:buFont typeface="Arial" panose="020B0604020202020204" pitchFamily="34" charset="0"/>
        <a:buChar char="•"/>
        <a:defRPr sz="1996" kern="1200">
          <a:solidFill>
            <a:schemeClr val="tx1"/>
          </a:solidFill>
          <a:latin typeface="Arial" panose="020B0604020202020204" pitchFamily="34" charset="0"/>
          <a:ea typeface="+mn-ea"/>
          <a:cs typeface="Arial" panose="020B0604020202020204" pitchFamily="34" charset="0"/>
        </a:defRPr>
      </a:lvl4pPr>
      <a:lvl5pPr marL="1543060" indent="-171451" algn="l" defTabSz="685804" rtl="0" eaLnBrk="1" latinLnBrk="0" hangingPunct="1">
        <a:lnSpc>
          <a:spcPct val="90000"/>
        </a:lnSpc>
        <a:spcBef>
          <a:spcPts val="375"/>
        </a:spcBef>
        <a:buFont typeface="Arial" panose="020B0604020202020204" pitchFamily="34" charset="0"/>
        <a:buChar char="•"/>
        <a:defRPr sz="1996" kern="1200">
          <a:solidFill>
            <a:schemeClr val="tx1"/>
          </a:solidFill>
          <a:latin typeface="Arial" panose="020B0604020202020204" pitchFamily="34" charset="0"/>
          <a:ea typeface="+mn-ea"/>
          <a:cs typeface="Arial" panose="020B0604020202020204" pitchFamily="34" charset="0"/>
        </a:defRPr>
      </a:lvl5pPr>
      <a:lvl6pPr marL="1885963" indent="-171451" algn="l" defTabSz="685804" rtl="0" eaLnBrk="1" latinLnBrk="0" hangingPunct="1">
        <a:lnSpc>
          <a:spcPct val="90000"/>
        </a:lnSpc>
        <a:spcBef>
          <a:spcPts val="375"/>
        </a:spcBef>
        <a:buFont typeface="Arial" panose="020B0604020202020204" pitchFamily="34" charset="0"/>
        <a:buChar char="•"/>
        <a:defRPr sz="1361" kern="1200">
          <a:solidFill>
            <a:schemeClr val="tx1"/>
          </a:solidFill>
          <a:latin typeface="+mn-lt"/>
          <a:ea typeface="+mn-ea"/>
          <a:cs typeface="+mn-cs"/>
        </a:defRPr>
      </a:lvl6pPr>
      <a:lvl7pPr marL="2228864" indent="-171451" algn="l" defTabSz="685804" rtl="0" eaLnBrk="1" latinLnBrk="0" hangingPunct="1">
        <a:lnSpc>
          <a:spcPct val="90000"/>
        </a:lnSpc>
        <a:spcBef>
          <a:spcPts val="375"/>
        </a:spcBef>
        <a:buFont typeface="Arial" panose="020B0604020202020204" pitchFamily="34" charset="0"/>
        <a:buChar char="•"/>
        <a:defRPr sz="1361" kern="1200">
          <a:solidFill>
            <a:schemeClr val="tx1"/>
          </a:solidFill>
          <a:latin typeface="+mn-lt"/>
          <a:ea typeface="+mn-ea"/>
          <a:cs typeface="+mn-cs"/>
        </a:defRPr>
      </a:lvl7pPr>
      <a:lvl8pPr marL="2571767" indent="-171451" algn="l" defTabSz="685804" rtl="0" eaLnBrk="1" latinLnBrk="0" hangingPunct="1">
        <a:lnSpc>
          <a:spcPct val="90000"/>
        </a:lnSpc>
        <a:spcBef>
          <a:spcPts val="375"/>
        </a:spcBef>
        <a:buFont typeface="Arial" panose="020B0604020202020204" pitchFamily="34" charset="0"/>
        <a:buChar char="•"/>
        <a:defRPr sz="1361" kern="1200">
          <a:solidFill>
            <a:schemeClr val="tx1"/>
          </a:solidFill>
          <a:latin typeface="+mn-lt"/>
          <a:ea typeface="+mn-ea"/>
          <a:cs typeface="+mn-cs"/>
        </a:defRPr>
      </a:lvl8pPr>
      <a:lvl9pPr marL="2914669" indent="-171451" algn="l" defTabSz="685804" rtl="0" eaLnBrk="1" latinLnBrk="0" hangingPunct="1">
        <a:lnSpc>
          <a:spcPct val="90000"/>
        </a:lnSpc>
        <a:spcBef>
          <a:spcPts val="375"/>
        </a:spcBef>
        <a:buFont typeface="Arial" panose="020B0604020202020204" pitchFamily="34" charset="0"/>
        <a:buChar char="•"/>
        <a:defRPr sz="1361" kern="1200">
          <a:solidFill>
            <a:schemeClr val="tx1"/>
          </a:solidFill>
          <a:latin typeface="+mn-lt"/>
          <a:ea typeface="+mn-ea"/>
          <a:cs typeface="+mn-cs"/>
        </a:defRPr>
      </a:lvl9pPr>
    </p:bodyStyle>
    <p:otherStyle>
      <a:defPPr>
        <a:defRPr lang="en-US"/>
      </a:defPPr>
      <a:lvl1pPr marL="0" algn="l" defTabSz="685804" rtl="0" eaLnBrk="1" latinLnBrk="0" hangingPunct="1">
        <a:defRPr sz="1361" kern="1200">
          <a:solidFill>
            <a:schemeClr val="tx1"/>
          </a:solidFill>
          <a:latin typeface="+mn-lt"/>
          <a:ea typeface="+mn-ea"/>
          <a:cs typeface="+mn-cs"/>
        </a:defRPr>
      </a:lvl1pPr>
      <a:lvl2pPr marL="342903" algn="l" defTabSz="685804" rtl="0" eaLnBrk="1" latinLnBrk="0" hangingPunct="1">
        <a:defRPr sz="1361" kern="1200">
          <a:solidFill>
            <a:schemeClr val="tx1"/>
          </a:solidFill>
          <a:latin typeface="+mn-lt"/>
          <a:ea typeface="+mn-ea"/>
          <a:cs typeface="+mn-cs"/>
        </a:defRPr>
      </a:lvl2pPr>
      <a:lvl3pPr marL="685804" algn="l" defTabSz="685804" rtl="0" eaLnBrk="1" latinLnBrk="0" hangingPunct="1">
        <a:defRPr sz="1361" kern="1200">
          <a:solidFill>
            <a:schemeClr val="tx1"/>
          </a:solidFill>
          <a:latin typeface="+mn-lt"/>
          <a:ea typeface="+mn-ea"/>
          <a:cs typeface="+mn-cs"/>
        </a:defRPr>
      </a:lvl3pPr>
      <a:lvl4pPr marL="1028707" algn="l" defTabSz="685804" rtl="0" eaLnBrk="1" latinLnBrk="0" hangingPunct="1">
        <a:defRPr sz="1361" kern="1200">
          <a:solidFill>
            <a:schemeClr val="tx1"/>
          </a:solidFill>
          <a:latin typeface="+mn-lt"/>
          <a:ea typeface="+mn-ea"/>
          <a:cs typeface="+mn-cs"/>
        </a:defRPr>
      </a:lvl4pPr>
      <a:lvl5pPr marL="1371609" algn="l" defTabSz="685804" rtl="0" eaLnBrk="1" latinLnBrk="0" hangingPunct="1">
        <a:defRPr sz="1361" kern="1200">
          <a:solidFill>
            <a:schemeClr val="tx1"/>
          </a:solidFill>
          <a:latin typeface="+mn-lt"/>
          <a:ea typeface="+mn-ea"/>
          <a:cs typeface="+mn-cs"/>
        </a:defRPr>
      </a:lvl5pPr>
      <a:lvl6pPr marL="1714511" algn="l" defTabSz="685804" rtl="0" eaLnBrk="1" latinLnBrk="0" hangingPunct="1">
        <a:defRPr sz="1361" kern="1200">
          <a:solidFill>
            <a:schemeClr val="tx1"/>
          </a:solidFill>
          <a:latin typeface="+mn-lt"/>
          <a:ea typeface="+mn-ea"/>
          <a:cs typeface="+mn-cs"/>
        </a:defRPr>
      </a:lvl6pPr>
      <a:lvl7pPr marL="2057413" algn="l" defTabSz="685804" rtl="0" eaLnBrk="1" latinLnBrk="0" hangingPunct="1">
        <a:defRPr sz="1361" kern="1200">
          <a:solidFill>
            <a:schemeClr val="tx1"/>
          </a:solidFill>
          <a:latin typeface="+mn-lt"/>
          <a:ea typeface="+mn-ea"/>
          <a:cs typeface="+mn-cs"/>
        </a:defRPr>
      </a:lvl7pPr>
      <a:lvl8pPr marL="2400316" algn="l" defTabSz="685804" rtl="0" eaLnBrk="1" latinLnBrk="0" hangingPunct="1">
        <a:defRPr sz="1361" kern="1200">
          <a:solidFill>
            <a:schemeClr val="tx1"/>
          </a:solidFill>
          <a:latin typeface="+mn-lt"/>
          <a:ea typeface="+mn-ea"/>
          <a:cs typeface="+mn-cs"/>
        </a:defRPr>
      </a:lvl8pPr>
      <a:lvl9pPr marL="2743218" algn="l" defTabSz="685804" rtl="0" eaLnBrk="1" latinLnBrk="0" hangingPunct="1">
        <a:defRPr sz="136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3"/>
          <p:cNvPicPr>
            <a:picLocks noChangeAspect="1"/>
          </p:cNvPicPr>
          <p:nvPr/>
        </p:nvPicPr>
        <p:blipFill>
          <a:blip r:embed="rId11"/>
          <a:srcRect/>
          <a:stretch>
            <a:fillRect/>
          </a:stretch>
        </p:blipFill>
        <p:spPr>
          <a:xfrm>
            <a:off x="0" y="3370269"/>
            <a:ext cx="12192000" cy="3487741"/>
          </a:xfrm>
          <a:prstGeom prst="rect">
            <a:avLst/>
          </a:prstGeom>
          <a:noFill/>
          <a:ln cap="flat">
            <a:noFill/>
          </a:ln>
        </p:spPr>
      </p:pic>
      <p:sp>
        <p:nvSpPr>
          <p:cNvPr id="3" name="Espace réservé du titre 1"/>
          <p:cNvSpPr txBox="1">
            <a:spLocks noGrp="1"/>
          </p:cNvSpPr>
          <p:nvPr>
            <p:ph type="title"/>
          </p:nvPr>
        </p:nvSpPr>
        <p:spPr>
          <a:xfrm>
            <a:off x="838200" y="365130"/>
            <a:ext cx="10515600" cy="1325559"/>
          </a:xfrm>
          <a:prstGeom prst="rect">
            <a:avLst/>
          </a:prstGeom>
          <a:noFill/>
          <a:ln>
            <a:noFill/>
          </a:ln>
        </p:spPr>
        <p:txBody>
          <a:bodyPr vert="horz" wrap="square" lIns="91440" tIns="45720" rIns="91440" bIns="45720" anchor="ctr" anchorCtr="0" compatLnSpc="1">
            <a:noAutofit/>
          </a:bodyPr>
          <a:lstStyle/>
          <a:p>
            <a:pPr lvl="0"/>
            <a:r>
              <a:rPr lang="fr-FR"/>
              <a:t>Cliquez et modifiez le titre</a:t>
            </a:r>
          </a:p>
        </p:txBody>
      </p:sp>
      <p:sp>
        <p:nvSpPr>
          <p:cNvPr id="4" name="Espace réservé du texte 2"/>
          <p:cNvSpPr txBox="1">
            <a:spLocks noGrp="1"/>
          </p:cNvSpPr>
          <p:nvPr>
            <p:ph type="body" idx="1"/>
          </p:nvPr>
        </p:nvSpPr>
        <p:spPr>
          <a:xfrm>
            <a:off x="838200" y="1825627"/>
            <a:ext cx="10515600" cy="3806820"/>
          </a:xfrm>
          <a:prstGeom prst="rect">
            <a:avLst/>
          </a:prstGeom>
          <a:noFill/>
          <a:ln>
            <a:noFill/>
          </a:ln>
        </p:spPr>
        <p:txBody>
          <a:bodyPr vert="horz" wrap="square" lIns="91440" tIns="45720" rIns="91440" bIns="45720" anchor="t" anchorCtr="0" compatLnSpc="1">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ZoneTexte 6"/>
          <p:cNvSpPr txBox="1"/>
          <p:nvPr/>
        </p:nvSpPr>
        <p:spPr>
          <a:xfrm>
            <a:off x="1858963" y="6323012"/>
            <a:ext cx="3738567" cy="523220"/>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fr-FR" sz="700">
                <a:solidFill>
                  <a:srgbClr val="FFFFFF"/>
                </a:solidFill>
                <a:latin typeface="Arial"/>
                <a:ea typeface="Arial"/>
                <a:cs typeface="Arial"/>
              </a:rPr>
              <a:t>Plotina has received funding from the European Union’s Horizon 2020 research and innovation programme under grant agreement (G.A NO 666008). </a:t>
            </a:r>
          </a:p>
          <a:p>
            <a:pPr>
              <a:defRPr sz="1800" b="0" i="0" u="none" strike="noStrike" kern="0" cap="none" spc="0" baseline="0">
                <a:solidFill>
                  <a:srgbClr val="000000"/>
                </a:solidFill>
                <a:uFillTx/>
              </a:defRPr>
            </a:pPr>
            <a:r>
              <a:rPr lang="fr-FR" sz="700">
                <a:solidFill>
                  <a:srgbClr val="FFFFFF"/>
                </a:solidFill>
                <a:latin typeface="Arial"/>
                <a:ea typeface="Arial"/>
                <a:cs typeface="Arial"/>
              </a:rPr>
              <a:t>The views and opinions expressed in this publication are the sole responsibility of the author and do not necessarily reflect the views of the European Commission.</a:t>
            </a:r>
          </a:p>
        </p:txBody>
      </p:sp>
      <p:pic>
        <p:nvPicPr>
          <p:cNvPr id="6" name="Image 5"/>
          <p:cNvPicPr>
            <a:picLocks noChangeAspect="1"/>
          </p:cNvPicPr>
          <p:nvPr/>
        </p:nvPicPr>
        <p:blipFill>
          <a:blip r:embed="rId12"/>
          <a:srcRect/>
          <a:stretch>
            <a:fillRect/>
          </a:stretch>
        </p:blipFill>
        <p:spPr>
          <a:xfrm>
            <a:off x="212726" y="6402391"/>
            <a:ext cx="1646236" cy="363538"/>
          </a:xfrm>
          <a:prstGeom prst="rect">
            <a:avLst/>
          </a:prstGeom>
          <a:noFill/>
          <a:ln cap="flat">
            <a:noFill/>
          </a:ln>
        </p:spPr>
      </p:pic>
    </p:spTree>
    <p:extLst>
      <p:ext uri="{BB962C8B-B14F-4D97-AF65-F5344CB8AC3E}">
        <p14:creationId xmlns:p14="http://schemas.microsoft.com/office/powerpoint/2010/main" val="248369446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Lst>
  <p:txStyles>
    <p:titleStyle>
      <a:lvl1pPr marL="0" marR="0" lvl="0" indent="0" algn="l" defTabSz="914400" rtl="0" fontAlgn="auto" hangingPunct="1">
        <a:lnSpc>
          <a:spcPct val="90000"/>
        </a:lnSpc>
        <a:spcBef>
          <a:spcPts val="0"/>
        </a:spcBef>
        <a:spcAft>
          <a:spcPts val="0"/>
        </a:spcAft>
        <a:buNone/>
        <a:tabLst/>
        <a:defRPr lang="fr-FR"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a:buChar char="•"/>
        <a:tabLst/>
        <a:defRPr lang="fr-FR"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a:buChar char="•"/>
        <a:tabLst/>
        <a:defRPr lang="fr-FR"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a:buChar char="•"/>
        <a:tabLst/>
        <a:defRPr lang="fr-FR"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a:buChar char="•"/>
        <a:tabLst/>
        <a:defRPr lang="fr-FR"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a:buChar char="•"/>
        <a:tabLst/>
        <a:defRPr lang="fr-FR"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14.png"/><Relationship Id="rId5" Type="http://schemas.openxmlformats.org/officeDocument/2006/relationships/notesSlide" Target="../notesSlides/notesSlide7.xml"/><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14.png"/><Relationship Id="rId5" Type="http://schemas.openxmlformats.org/officeDocument/2006/relationships/notesSlide" Target="../notesSlides/notesSlide8.xml"/><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14.png"/><Relationship Id="rId5" Type="http://schemas.openxmlformats.org/officeDocument/2006/relationships/notesSlide" Target="../notesSlides/notesSlide9.xml"/><Relationship Id="rId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1.xml"/><Relationship Id="rId6" Type="http://schemas.openxmlformats.org/officeDocument/2006/relationships/image" Target="../media/image14.png"/><Relationship Id="rId5" Type="http://schemas.openxmlformats.org/officeDocument/2006/relationships/notesSlide" Target="../notesSlides/notesSlide10.xml"/><Relationship Id="rId4"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2.xml"/><Relationship Id="rId6" Type="http://schemas.openxmlformats.org/officeDocument/2006/relationships/image" Target="../media/image14.png"/><Relationship Id="rId5" Type="http://schemas.openxmlformats.org/officeDocument/2006/relationships/notesSlide" Target="../notesSlides/notesSlide11.xml"/><Relationship Id="rId4"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3.xml"/><Relationship Id="rId5" Type="http://schemas.openxmlformats.org/officeDocument/2006/relationships/image" Target="../media/image14.png"/><Relationship Id="rId4"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4.xml"/><Relationship Id="rId6" Type="http://schemas.openxmlformats.org/officeDocument/2006/relationships/image" Target="../media/image14.png"/><Relationship Id="rId5" Type="http://schemas.openxmlformats.org/officeDocument/2006/relationships/notesSlide" Target="../notesSlides/notesSlide12.xml"/><Relationship Id="rId4"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5.xml"/><Relationship Id="rId5" Type="http://schemas.openxmlformats.org/officeDocument/2006/relationships/image" Target="../media/image14.png"/><Relationship Id="rId4"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14.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14.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notesSlide" Target="../notesSlides/notesSlide3.xml"/><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notesSlide" Target="../notesSlides/notesSlide4.xml"/><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5" Type="http://schemas.openxmlformats.org/officeDocument/2006/relationships/image" Target="../media/image14.png"/><Relationship Id="rId4"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14.png"/><Relationship Id="rId5" Type="http://schemas.openxmlformats.org/officeDocument/2006/relationships/notesSlide" Target="../notesSlides/notesSlide5.xml"/><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14.png"/><Relationship Id="rId5" Type="http://schemas.openxmlformats.org/officeDocument/2006/relationships/notesSlide" Target="../notesSlides/notesSlide6.xml"/><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2"/>
          <p:cNvSpPr txBox="1">
            <a:spLocks noGrp="1"/>
          </p:cNvSpPr>
          <p:nvPr>
            <p:ph type="subTitle" idx="1"/>
          </p:nvPr>
        </p:nvSpPr>
        <p:spPr>
          <a:xfrm>
            <a:off x="1189972" y="2477685"/>
            <a:ext cx="9607463" cy="2030815"/>
          </a:xfrm>
        </p:spPr>
        <p:txBody>
          <a:bodyPr/>
          <a:lstStyle/>
          <a:p>
            <a:pPr>
              <a:lnSpc>
                <a:spcPct val="110000"/>
              </a:lnSpc>
              <a:spcBef>
                <a:spcPts val="0"/>
              </a:spcBef>
            </a:pPr>
            <a:endParaRPr lang="en-GB" sz="3200" b="1" dirty="0">
              <a:solidFill>
                <a:srgbClr val="FFFF00"/>
              </a:solidFill>
            </a:endParaRPr>
          </a:p>
          <a:p>
            <a:pPr>
              <a:lnSpc>
                <a:spcPct val="110000"/>
              </a:lnSpc>
              <a:spcBef>
                <a:spcPts val="0"/>
              </a:spcBef>
            </a:pPr>
            <a:endParaRPr lang="en-GB" sz="200" b="1" dirty="0"/>
          </a:p>
          <a:p>
            <a:pPr>
              <a:lnSpc>
                <a:spcPct val="110000"/>
              </a:lnSpc>
              <a:spcBef>
                <a:spcPts val="0"/>
              </a:spcBef>
            </a:pPr>
            <a:endParaRPr lang="en-GB" sz="1800" b="1" dirty="0">
              <a:solidFill>
                <a:schemeClr val="bg1"/>
              </a:solidFill>
            </a:endParaRPr>
          </a:p>
          <a:p>
            <a:pPr>
              <a:lnSpc>
                <a:spcPct val="110000"/>
              </a:lnSpc>
              <a:spcBef>
                <a:spcPts val="0"/>
              </a:spcBef>
            </a:pPr>
            <a:r>
              <a:rPr lang="en-GB" sz="2000" b="1" dirty="0"/>
              <a:t>The following podcast (Title: Looking at statistics from a gender perspective: focus on indicators and gender equality</a:t>
            </a:r>
            <a:r>
              <a:rPr lang="en-US" sz="2000" b="1" dirty="0"/>
              <a:t>) </a:t>
            </a:r>
            <a:r>
              <a:rPr lang="en-GB" sz="2000" b="1" dirty="0"/>
              <a:t>has been developed as part of the PLOTINA project</a:t>
            </a:r>
          </a:p>
        </p:txBody>
      </p:sp>
      <p:sp>
        <p:nvSpPr>
          <p:cNvPr id="3" name="Sous-titre 2"/>
          <p:cNvSpPr txBox="1"/>
          <p:nvPr/>
        </p:nvSpPr>
        <p:spPr>
          <a:xfrm>
            <a:off x="7509269" y="6084883"/>
            <a:ext cx="3158730" cy="761996"/>
          </a:xfrm>
          <a:prstGeom prst="rect">
            <a:avLst/>
          </a:prstGeom>
          <a:noFill/>
          <a:ln cap="flat">
            <a:noFill/>
          </a:ln>
        </p:spPr>
        <p:txBody>
          <a:bodyPr vert="horz" wrap="square" lIns="91440" tIns="45720" rIns="91440" bIns="45720" anchor="t" anchorCtr="0" compatLnSpc="1">
            <a:noAutofit/>
          </a:bodyPr>
          <a:lstStyle/>
          <a:p>
            <a:pPr marL="0" marR="0" lvl="0" indent="0" algn="r" defTabSz="914400" rtl="0" eaLnBrk="1" fontAlgn="auto" latinLnBrk="0" hangingPunct="1">
              <a:lnSpc>
                <a:spcPct val="70000"/>
              </a:lnSpc>
              <a:spcBef>
                <a:spcPts val="1000"/>
              </a:spcBef>
              <a:spcAft>
                <a:spcPts val="0"/>
              </a:spcAft>
              <a:buClrTx/>
              <a:buSzTx/>
              <a:buFontTx/>
              <a:buNone/>
              <a:tabLst/>
              <a:defRPr sz="900" b="0" i="0" u="none" strike="noStrike" kern="0" cap="none" spc="0" baseline="0">
                <a:solidFill>
                  <a:srgbClr val="000000"/>
                </a:solidFill>
                <a:uFillTx/>
              </a:defRPr>
            </a:pPr>
            <a:endParaRPr kumimoji="0" lang="en-GB" sz="400" b="0" i="0" u="none" strike="noStrike" kern="0" cap="none" spc="0" normalizeH="0" baseline="0" noProof="0">
              <a:ln>
                <a:noFill/>
              </a:ln>
              <a:solidFill>
                <a:srgbClr val="000000"/>
              </a:solidFill>
              <a:effectLst/>
              <a:uLnTx/>
              <a:uFillTx/>
              <a:latin typeface="Calibri" panose="020F0502020204030204"/>
              <a:ea typeface="+mn-ea"/>
              <a:cs typeface="+mn-cs"/>
            </a:endParaRPr>
          </a:p>
          <a:p>
            <a:pPr marL="0" marR="0" lvl="0" indent="0" algn="r" defTabSz="914400" rtl="0" eaLnBrk="1" fontAlgn="auto" latinLnBrk="0" hangingPunct="1">
              <a:lnSpc>
                <a:spcPct val="80000"/>
              </a:lnSpc>
              <a:spcBef>
                <a:spcPts val="0"/>
              </a:spcBef>
              <a:spcAft>
                <a:spcPts val="0"/>
              </a:spcAft>
              <a:buClrTx/>
              <a:buSzTx/>
              <a:buFontTx/>
              <a:buNone/>
              <a:tabLst/>
              <a:defRPr sz="900" b="0" i="0" u="none" strike="noStrike" kern="0" cap="none" spc="0" baseline="0">
                <a:solidFill>
                  <a:srgbClr val="000000"/>
                </a:solidFill>
                <a:uFillTx/>
              </a:defRPr>
            </a:pPr>
            <a:r>
              <a:rPr kumimoji="0" lang="en-GB" sz="1000" b="0" i="0" u="none" strike="noStrike" kern="0" cap="none" spc="0" normalizeH="0" baseline="0" noProof="0">
                <a:ln>
                  <a:noFill/>
                </a:ln>
                <a:solidFill>
                  <a:srgbClr val="000000"/>
                </a:solidFill>
                <a:effectLst/>
                <a:uLnTx/>
                <a:uFillTx/>
                <a:latin typeface="Calibri" panose="020F0502020204030204"/>
                <a:ea typeface="+mn-ea"/>
                <a:cs typeface="+mn-cs"/>
              </a:rPr>
              <a:t>Project H2020 (2015-2020) GA n° 666008 Coordinated by </a:t>
            </a:r>
          </a:p>
          <a:p>
            <a:pPr marL="0" marR="0" lvl="0" indent="0" algn="r" defTabSz="914400" rtl="0" eaLnBrk="1" fontAlgn="auto" latinLnBrk="0" hangingPunct="1">
              <a:lnSpc>
                <a:spcPct val="80000"/>
              </a:lnSpc>
              <a:spcBef>
                <a:spcPts val="0"/>
              </a:spcBef>
              <a:spcAft>
                <a:spcPts val="0"/>
              </a:spcAft>
              <a:buClrTx/>
              <a:buSzTx/>
              <a:buFontTx/>
              <a:buNone/>
              <a:tabLst/>
              <a:defRPr sz="900" b="0" i="0" u="none" strike="noStrike" kern="0" cap="none" spc="0" baseline="0">
                <a:solidFill>
                  <a:srgbClr val="000000"/>
                </a:solidFill>
                <a:uFillTx/>
              </a:defRPr>
            </a:pPr>
            <a:r>
              <a:rPr kumimoji="0" lang="en-GB" sz="1000" b="0" i="0" u="none" strike="noStrike" kern="0" cap="none" spc="0" normalizeH="0" baseline="0" noProof="0">
                <a:ln>
                  <a:noFill/>
                </a:ln>
                <a:solidFill>
                  <a:srgbClr val="000000"/>
                </a:solidFill>
                <a:effectLst/>
                <a:uLnTx/>
                <a:uFillTx/>
                <a:latin typeface="Calibri" panose="020F0502020204030204"/>
                <a:ea typeface="+mn-ea"/>
                <a:cs typeface="+mn-cs"/>
              </a:rPr>
              <a:t>Alma Mater Studiorum – Università di Bologna</a:t>
            </a:r>
          </a:p>
          <a:p>
            <a:pPr marL="0" marR="0" lvl="0" indent="0" algn="r" defTabSz="914400" rtl="0" eaLnBrk="1" fontAlgn="auto" latinLnBrk="0" hangingPunct="1">
              <a:lnSpc>
                <a:spcPct val="80000"/>
              </a:lnSpc>
              <a:spcBef>
                <a:spcPts val="0"/>
              </a:spcBef>
              <a:spcAft>
                <a:spcPts val="0"/>
              </a:spcAft>
              <a:buClrTx/>
              <a:buSzTx/>
              <a:buFontTx/>
              <a:buNone/>
              <a:tabLst/>
              <a:defRPr sz="900" b="0" i="0" u="none" strike="noStrike" kern="0" cap="none" spc="0" baseline="0">
                <a:solidFill>
                  <a:srgbClr val="000000"/>
                </a:solidFill>
                <a:uFillTx/>
              </a:defRPr>
            </a:pPr>
            <a:r>
              <a:rPr kumimoji="0" lang="en-GB" sz="1000" b="0" i="0" u="none" strike="noStrike" kern="0" cap="none" spc="0" normalizeH="0" baseline="0" noProof="0">
                <a:ln>
                  <a:noFill/>
                </a:ln>
                <a:solidFill>
                  <a:srgbClr val="000000"/>
                </a:solidFill>
                <a:effectLst/>
                <a:uLnTx/>
                <a:uFillTx/>
                <a:latin typeface="Calibri" panose="020F0502020204030204"/>
                <a:ea typeface="+mn-ea"/>
                <a:cs typeface="+mn-cs"/>
              </a:rPr>
              <a:t>Prof. Tullia Gallina Toschi</a:t>
            </a:r>
          </a:p>
        </p:txBody>
      </p:sp>
    </p:spTree>
    <p:extLst>
      <p:ext uri="{BB962C8B-B14F-4D97-AF65-F5344CB8AC3E}">
        <p14:creationId xmlns:p14="http://schemas.microsoft.com/office/powerpoint/2010/main" val="452583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dirty="0"/>
              <a:t>Three-tier system</a:t>
            </a:r>
          </a:p>
        </p:txBody>
      </p:sp>
      <p:sp>
        <p:nvSpPr>
          <p:cNvPr id="2" name="Content Placeholder 1"/>
          <p:cNvSpPr>
            <a:spLocks noGrp="1"/>
          </p:cNvSpPr>
          <p:nvPr>
            <p:ph type="body" sz="quarter" idx="10"/>
          </p:nvPr>
        </p:nvSpPr>
        <p:spPr/>
        <p:txBody>
          <a:bodyPr numCol="1"/>
          <a:lstStyle/>
          <a:p>
            <a:pPr marL="0" indent="0">
              <a:buNone/>
            </a:pPr>
            <a:endParaRPr lang="en-GB" dirty="0"/>
          </a:p>
          <a:p>
            <a:pPr marL="0" indent="0">
              <a:buNone/>
            </a:pPr>
            <a:r>
              <a:rPr lang="en-GB" dirty="0"/>
              <a:t>All gender indicators are not of the same </a:t>
            </a:r>
            <a:r>
              <a:rPr lang="en-GB" b="1" dirty="0">
                <a:solidFill>
                  <a:srgbClr val="A2AD00"/>
                </a:solidFill>
              </a:rPr>
              <a:t>data quality</a:t>
            </a:r>
          </a:p>
          <a:p>
            <a:endParaRPr lang="en-GB" b="1" dirty="0">
              <a:solidFill>
                <a:srgbClr val="A2AD00"/>
              </a:solidFill>
            </a:endParaRPr>
          </a:p>
          <a:p>
            <a:pPr marL="0" indent="0">
              <a:buNone/>
            </a:pPr>
            <a:r>
              <a:rPr lang="en-GB" dirty="0"/>
              <a:t>For example, the UN Statistics Division uses a three-tier system</a:t>
            </a:r>
          </a:p>
          <a:p>
            <a:endParaRPr lang="en-GB" dirty="0"/>
          </a:p>
          <a:p>
            <a:r>
              <a:rPr lang="en-GB" b="1" dirty="0">
                <a:solidFill>
                  <a:srgbClr val="A2AD00"/>
                </a:solidFill>
              </a:rPr>
              <a:t>Tier 1</a:t>
            </a:r>
            <a:r>
              <a:rPr lang="en-GB" dirty="0"/>
              <a:t>: Indicators conceptually clear, with an agreed international definition and regularly produced by countries, e.g. employment</a:t>
            </a:r>
          </a:p>
          <a:p>
            <a:r>
              <a:rPr lang="en-GB" b="1" dirty="0">
                <a:solidFill>
                  <a:srgbClr val="A2AD00"/>
                </a:solidFill>
              </a:rPr>
              <a:t>Tier 2</a:t>
            </a:r>
            <a:r>
              <a:rPr lang="en-GB" dirty="0"/>
              <a:t>: Indicators conceptually clear, with an agreed international definition, but not yet regularly produced by countries, e.g. time-use</a:t>
            </a:r>
          </a:p>
          <a:p>
            <a:r>
              <a:rPr lang="en-GB" b="1" dirty="0">
                <a:solidFill>
                  <a:srgbClr val="A2AD00"/>
                </a:solidFill>
              </a:rPr>
              <a:t>Tier 3</a:t>
            </a:r>
            <a:r>
              <a:rPr lang="en-GB" dirty="0"/>
              <a:t>: Indicators for which international standards need still to be developed and not regularly produced by countries, e.g. violence against women</a:t>
            </a:r>
          </a:p>
          <a:p>
            <a:endParaRPr lang="en-GB" dirty="0"/>
          </a:p>
          <a:p>
            <a:endParaRPr lang="en-GB" dirty="0"/>
          </a:p>
        </p:txBody>
      </p:sp>
      <p:pic>
        <p:nvPicPr>
          <p:cNvPr id="5" name="Audio 4">
            <a:hlinkClick r:id="" action="ppaction://media"/>
            <a:extLst>
              <a:ext uri="{FF2B5EF4-FFF2-40B4-BE49-F238E27FC236}">
                <a16:creationId xmlns:a16="http://schemas.microsoft.com/office/drawing/2014/main" id="{635C389C-CD3F-4C67-B83D-2A18B122681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2415890047"/>
      </p:ext>
    </p:extLst>
  </p:cSld>
  <p:clrMapOvr>
    <a:masterClrMapping/>
  </p:clrMapOvr>
  <mc:AlternateContent xmlns:mc="http://schemas.openxmlformats.org/markup-compatibility/2006" xmlns:p14="http://schemas.microsoft.com/office/powerpoint/2010/main">
    <mc:Choice Requires="p14">
      <p:transition spd="slow" p14:dur="2000" advTm="49427"/>
    </mc:Choice>
    <mc:Fallback xmlns="">
      <p:transition spd="slow" advTm="49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What is a gender-sensitive indicator?</a:t>
            </a:r>
          </a:p>
        </p:txBody>
      </p:sp>
      <p:sp>
        <p:nvSpPr>
          <p:cNvPr id="3" name="Content Placeholder 2"/>
          <p:cNvSpPr>
            <a:spLocks noGrp="1"/>
          </p:cNvSpPr>
          <p:nvPr>
            <p:ph type="body" sz="quarter" idx="10"/>
          </p:nvPr>
        </p:nvSpPr>
        <p:spPr/>
        <p:txBody>
          <a:bodyPr numCol="1"/>
          <a:lstStyle/>
          <a:p>
            <a:pPr marL="0" indent="0">
              <a:buNone/>
            </a:pPr>
            <a:r>
              <a:rPr lang="en-GB" sz="2400" dirty="0"/>
              <a:t>The </a:t>
            </a:r>
            <a:r>
              <a:rPr lang="en-GB" sz="2400" dirty="0">
                <a:latin typeface="+mn-lt"/>
              </a:rPr>
              <a:t>UN Gender Statistics Manual provides the following guidelines:</a:t>
            </a:r>
          </a:p>
          <a:p>
            <a:endParaRPr lang="en-GB" sz="2400" dirty="0">
              <a:latin typeface="+mn-lt"/>
            </a:endParaRPr>
          </a:p>
          <a:p>
            <a:pPr marL="738813" indent="-414772">
              <a:buFont typeface="+mj-lt"/>
              <a:buAutoNum type="arabicPeriod"/>
            </a:pPr>
            <a:r>
              <a:rPr lang="en-GB" sz="2400" b="1" dirty="0">
                <a:solidFill>
                  <a:srgbClr val="A2AD00"/>
                </a:solidFill>
                <a:latin typeface="+mn-lt"/>
              </a:rPr>
              <a:t>Data are collected and presented by sex</a:t>
            </a:r>
            <a:r>
              <a:rPr lang="en-GB" sz="2400" dirty="0">
                <a:latin typeface="+mn-lt"/>
              </a:rPr>
              <a:t> as a primary and overall classification;</a:t>
            </a:r>
          </a:p>
          <a:p>
            <a:pPr marL="738813" indent="-414772">
              <a:buFont typeface="+mj-lt"/>
              <a:buAutoNum type="arabicPeriod"/>
            </a:pPr>
            <a:r>
              <a:rPr lang="en-GB" sz="2400" dirty="0">
                <a:latin typeface="+mn-lt"/>
              </a:rPr>
              <a:t>Data </a:t>
            </a:r>
            <a:r>
              <a:rPr lang="en-GB" sz="2400" b="1" dirty="0">
                <a:solidFill>
                  <a:srgbClr val="A2AD00"/>
                </a:solidFill>
                <a:latin typeface="+mn-lt"/>
              </a:rPr>
              <a:t>reflect gender issues</a:t>
            </a:r>
            <a:r>
              <a:rPr lang="en-GB" sz="2400" dirty="0">
                <a:latin typeface="+mn-lt"/>
              </a:rPr>
              <a:t>;</a:t>
            </a:r>
          </a:p>
          <a:p>
            <a:pPr marL="738813" indent="-414772">
              <a:buFont typeface="+mj-lt"/>
              <a:buAutoNum type="arabicPeriod"/>
            </a:pPr>
            <a:r>
              <a:rPr lang="en-GB" sz="2400" dirty="0">
                <a:latin typeface="+mn-lt"/>
              </a:rPr>
              <a:t>Data are based on concepts and definitions that adequately </a:t>
            </a:r>
            <a:r>
              <a:rPr lang="en-GB" sz="2400" b="1" dirty="0">
                <a:solidFill>
                  <a:srgbClr val="A2AD00"/>
                </a:solidFill>
                <a:latin typeface="+mn-lt"/>
              </a:rPr>
              <a:t>reflect the diversity of women and men and capture all aspects of their lives</a:t>
            </a:r>
            <a:r>
              <a:rPr lang="en-GB" sz="2400" dirty="0">
                <a:latin typeface="+mn-lt"/>
              </a:rPr>
              <a:t>;</a:t>
            </a:r>
          </a:p>
          <a:p>
            <a:pPr marL="738813" indent="-414772">
              <a:buFont typeface="+mj-lt"/>
              <a:buAutoNum type="arabicPeriod"/>
            </a:pPr>
            <a:r>
              <a:rPr lang="en-GB" sz="2400" b="1" dirty="0">
                <a:solidFill>
                  <a:srgbClr val="A2AD00"/>
                </a:solidFill>
                <a:latin typeface="+mn-lt"/>
              </a:rPr>
              <a:t>Data collection methods </a:t>
            </a:r>
            <a:r>
              <a:rPr lang="en-GB" sz="2400" dirty="0">
                <a:latin typeface="+mn-lt"/>
              </a:rPr>
              <a:t>take into account stereotypes and social and cultural factors that may induce gender bias in the data.</a:t>
            </a:r>
          </a:p>
        </p:txBody>
      </p:sp>
      <p:pic>
        <p:nvPicPr>
          <p:cNvPr id="4" name="Audio 3">
            <a:hlinkClick r:id="" action="ppaction://media"/>
            <a:extLst>
              <a:ext uri="{FF2B5EF4-FFF2-40B4-BE49-F238E27FC236}">
                <a16:creationId xmlns:a16="http://schemas.microsoft.com/office/drawing/2014/main" id="{DCF8EBDF-C2AC-488D-B738-99BED9D8374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2835794748"/>
      </p:ext>
    </p:extLst>
  </p:cSld>
  <p:clrMapOvr>
    <a:masterClrMapping/>
  </p:clrMapOvr>
  <mc:AlternateContent xmlns:mc="http://schemas.openxmlformats.org/markup-compatibility/2006" xmlns:p14="http://schemas.microsoft.com/office/powerpoint/2010/main">
    <mc:Choice Requires="p14">
      <p:transition spd="slow" p14:dur="2000" advTm="38134"/>
    </mc:Choice>
    <mc:Fallback xmlns="">
      <p:transition spd="slow" advTm="38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3387C4-CCCE-4F5C-A0DD-8191DE1A35EB}"/>
              </a:ext>
            </a:extLst>
          </p:cNvPr>
          <p:cNvSpPr>
            <a:spLocks noGrp="1"/>
          </p:cNvSpPr>
          <p:nvPr>
            <p:ph type="ctrTitle"/>
          </p:nvPr>
        </p:nvSpPr>
        <p:spPr/>
        <p:txBody>
          <a:bodyPr>
            <a:normAutofit/>
          </a:bodyPr>
          <a:lstStyle/>
          <a:p>
            <a:r>
              <a:rPr lang="fr-FR" sz="3600" dirty="0">
                <a:latin typeface="+mn-lt"/>
              </a:rPr>
              <a:t>Gender-sensitive transformative </a:t>
            </a:r>
            <a:r>
              <a:rPr lang="fr-FR" sz="3600" dirty="0" err="1">
                <a:latin typeface="+mn-lt"/>
              </a:rPr>
              <a:t>indicators</a:t>
            </a:r>
            <a:endParaRPr lang="fr-FR" sz="3600" dirty="0">
              <a:latin typeface="+mn-lt"/>
            </a:endParaRPr>
          </a:p>
        </p:txBody>
      </p:sp>
      <p:sp>
        <p:nvSpPr>
          <p:cNvPr id="4" name="Content Placeholder 3">
            <a:extLst>
              <a:ext uri="{FF2B5EF4-FFF2-40B4-BE49-F238E27FC236}">
                <a16:creationId xmlns:a16="http://schemas.microsoft.com/office/drawing/2014/main" id="{F9ACE7E8-EB1A-42B5-A7D6-BBA5A95CB082}"/>
              </a:ext>
            </a:extLst>
          </p:cNvPr>
          <p:cNvSpPr>
            <a:spLocks noGrp="1"/>
          </p:cNvSpPr>
          <p:nvPr>
            <p:ph type="body" sz="quarter" idx="10"/>
          </p:nvPr>
        </p:nvSpPr>
        <p:spPr/>
        <p:txBody>
          <a:bodyPr numCol="1">
            <a:normAutofit/>
          </a:bodyPr>
          <a:lstStyle/>
          <a:p>
            <a:pPr algn="ctr"/>
            <a:endParaRPr lang="en-GB" sz="2800" dirty="0"/>
          </a:p>
          <a:p>
            <a:pPr algn="ctr"/>
            <a:r>
              <a:rPr lang="en-GB" sz="2800" dirty="0"/>
              <a:t>A gender indicator must be sensitive enough to discern the nature and magnitude of the changes that have been achieved as a result of the implementation of the gender and development agenda: an indicator varies a lot and fast when a change occurs.</a:t>
            </a:r>
            <a:endParaRPr lang="fr-FR" sz="2800" dirty="0"/>
          </a:p>
        </p:txBody>
      </p:sp>
      <p:pic>
        <p:nvPicPr>
          <p:cNvPr id="2" name="Audio 1">
            <a:hlinkClick r:id="" action="ppaction://media"/>
            <a:extLst>
              <a:ext uri="{FF2B5EF4-FFF2-40B4-BE49-F238E27FC236}">
                <a16:creationId xmlns:a16="http://schemas.microsoft.com/office/drawing/2014/main" id="{DB782D1A-47A1-4FA4-B4E3-986DC82E61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096824395"/>
      </p:ext>
    </p:extLst>
  </p:cSld>
  <p:clrMapOvr>
    <a:masterClrMapping/>
  </p:clrMapOvr>
  <mc:AlternateContent xmlns:mc="http://schemas.openxmlformats.org/markup-compatibility/2006" xmlns:p14="http://schemas.microsoft.com/office/powerpoint/2010/main">
    <mc:Choice Requires="p14">
      <p:transition spd="slow" p14:dur="2000" advTm="26188"/>
    </mc:Choice>
    <mc:Fallback xmlns="">
      <p:transition spd="slow" advTm="26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98010" y="348284"/>
            <a:ext cx="10363200" cy="606451"/>
          </a:xfrm>
        </p:spPr>
        <p:txBody>
          <a:bodyPr/>
          <a:lstStyle/>
          <a:p>
            <a:r>
              <a:rPr lang="en-GB" dirty="0"/>
              <a:t>Gender statistics in policies and programmes</a:t>
            </a:r>
          </a:p>
        </p:txBody>
      </p:sp>
      <p:sp>
        <p:nvSpPr>
          <p:cNvPr id="2" name="Content Placeholder 1"/>
          <p:cNvSpPr>
            <a:spLocks noGrp="1"/>
          </p:cNvSpPr>
          <p:nvPr>
            <p:ph type="body" sz="quarter" idx="10"/>
          </p:nvPr>
        </p:nvSpPr>
        <p:spPr>
          <a:xfrm>
            <a:off x="622301" y="1474470"/>
            <a:ext cx="10369551" cy="4732020"/>
          </a:xfrm>
        </p:spPr>
        <p:txBody>
          <a:bodyPr numCol="1">
            <a:normAutofit lnSpcReduction="10000"/>
          </a:bodyPr>
          <a:lstStyle/>
          <a:p>
            <a:pPr marL="0" indent="0">
              <a:buNone/>
            </a:pPr>
            <a:r>
              <a:rPr lang="en-GB" sz="2177" dirty="0">
                <a:latin typeface="+mn-lt"/>
              </a:rPr>
              <a:t>“Gender statistics have to respond to the needs of policymakers, advocates, researchers, the media and the public. </a:t>
            </a:r>
          </a:p>
          <a:p>
            <a:endParaRPr lang="en-GB" sz="2177" dirty="0">
              <a:latin typeface="+mn-lt"/>
            </a:endParaRPr>
          </a:p>
          <a:p>
            <a:pPr marL="0" indent="0">
              <a:spcAft>
                <a:spcPts val="544"/>
              </a:spcAft>
              <a:buNone/>
            </a:pPr>
            <a:r>
              <a:rPr lang="en-GB" sz="2177" dirty="0">
                <a:latin typeface="+mn-lt"/>
              </a:rPr>
              <a:t>Gender statistics can be used </a:t>
            </a:r>
          </a:p>
          <a:p>
            <a:pPr lvl="1">
              <a:spcAft>
                <a:spcPts val="544"/>
              </a:spcAft>
            </a:pPr>
            <a:r>
              <a:rPr lang="en-GB" sz="2177" dirty="0">
                <a:latin typeface="+mn-lt"/>
              </a:rPr>
              <a:t>to </a:t>
            </a:r>
            <a:r>
              <a:rPr lang="en-GB" sz="2177" b="1" dirty="0">
                <a:solidFill>
                  <a:srgbClr val="A2AD00"/>
                </a:solidFill>
                <a:latin typeface="+mn-lt"/>
              </a:rPr>
              <a:t>promote understanding </a:t>
            </a:r>
            <a:r>
              <a:rPr lang="en-GB" sz="2177" dirty="0">
                <a:latin typeface="+mn-lt"/>
              </a:rPr>
              <a:t>of the actual situation of women and men in society; </a:t>
            </a:r>
          </a:p>
          <a:p>
            <a:pPr lvl="1">
              <a:spcAft>
                <a:spcPts val="544"/>
              </a:spcAft>
            </a:pPr>
            <a:r>
              <a:rPr lang="en-GB" sz="2177" dirty="0">
                <a:latin typeface="+mn-lt"/>
              </a:rPr>
              <a:t>to </a:t>
            </a:r>
            <a:r>
              <a:rPr lang="en-GB" sz="2177" b="1" dirty="0">
                <a:solidFill>
                  <a:srgbClr val="A2AD00"/>
                </a:solidFill>
                <a:latin typeface="+mn-lt"/>
              </a:rPr>
              <a:t>advance gender analysis </a:t>
            </a:r>
            <a:r>
              <a:rPr lang="en-GB" sz="2177" dirty="0">
                <a:latin typeface="+mn-lt"/>
              </a:rPr>
              <a:t>and research; </a:t>
            </a:r>
          </a:p>
          <a:p>
            <a:pPr lvl="1">
              <a:spcAft>
                <a:spcPts val="544"/>
              </a:spcAft>
            </a:pPr>
            <a:r>
              <a:rPr lang="en-GB" sz="2177" dirty="0">
                <a:latin typeface="+mn-lt"/>
              </a:rPr>
              <a:t>to </a:t>
            </a:r>
            <a:r>
              <a:rPr lang="en-GB" sz="2177" b="1" dirty="0">
                <a:solidFill>
                  <a:srgbClr val="A2AD00"/>
                </a:solidFill>
                <a:latin typeface="+mn-lt"/>
              </a:rPr>
              <a:t>monitor progress </a:t>
            </a:r>
            <a:r>
              <a:rPr lang="en-GB" sz="2177" dirty="0">
                <a:latin typeface="+mn-lt"/>
              </a:rPr>
              <a:t>towards gender equality and the full and equal enjoyment of all human rights and fundamental rights by women and girls; </a:t>
            </a:r>
          </a:p>
          <a:p>
            <a:pPr lvl="1">
              <a:spcAft>
                <a:spcPts val="544"/>
              </a:spcAft>
            </a:pPr>
            <a:r>
              <a:rPr lang="en-GB" sz="2177" dirty="0">
                <a:latin typeface="+mn-lt"/>
              </a:rPr>
              <a:t>to </a:t>
            </a:r>
            <a:r>
              <a:rPr lang="en-GB" sz="2177" b="1" dirty="0">
                <a:solidFill>
                  <a:srgbClr val="A2AD00"/>
                </a:solidFill>
                <a:latin typeface="+mn-lt"/>
              </a:rPr>
              <a:t>develop and monitor policies and programmes </a:t>
            </a:r>
            <a:r>
              <a:rPr lang="en-GB" sz="2177" dirty="0">
                <a:latin typeface="+mn-lt"/>
              </a:rPr>
              <a:t>oriented towards increased investments in human capital and the labour force; </a:t>
            </a:r>
          </a:p>
          <a:p>
            <a:pPr lvl="1">
              <a:spcAft>
                <a:spcPts val="544"/>
              </a:spcAft>
            </a:pPr>
            <a:r>
              <a:rPr lang="en-GB" sz="2177" dirty="0">
                <a:latin typeface="+mn-lt"/>
              </a:rPr>
              <a:t>to </a:t>
            </a:r>
            <a:r>
              <a:rPr lang="en-GB" sz="2177" b="1" dirty="0">
                <a:solidFill>
                  <a:srgbClr val="A2AD00"/>
                </a:solidFill>
                <a:latin typeface="+mn-lt"/>
              </a:rPr>
              <a:t>support gender mainstreaming </a:t>
            </a:r>
            <a:r>
              <a:rPr lang="en-GB" sz="2177" dirty="0">
                <a:latin typeface="+mn-lt"/>
              </a:rPr>
              <a:t>in development and poverty reduction policies; </a:t>
            </a:r>
          </a:p>
          <a:p>
            <a:pPr lvl="1">
              <a:spcAft>
                <a:spcPts val="544"/>
              </a:spcAft>
            </a:pPr>
            <a:r>
              <a:rPr lang="en-GB" sz="2177" dirty="0">
                <a:latin typeface="+mn-lt"/>
              </a:rPr>
              <a:t>and to </a:t>
            </a:r>
            <a:r>
              <a:rPr lang="en-GB" sz="2177" b="1" dirty="0">
                <a:solidFill>
                  <a:srgbClr val="A2AD00"/>
                </a:solidFill>
                <a:latin typeface="+mn-lt"/>
              </a:rPr>
              <a:t>develop and monitor policies on the reduction of violence against women</a:t>
            </a:r>
            <a:r>
              <a:rPr lang="en-GB" sz="2177" dirty="0">
                <a:latin typeface="+mn-lt"/>
              </a:rPr>
              <a:t>”.</a:t>
            </a:r>
            <a:endParaRPr lang="en-GB" dirty="0">
              <a:latin typeface="+mn-lt"/>
            </a:endParaRPr>
          </a:p>
        </p:txBody>
      </p:sp>
      <p:sp>
        <p:nvSpPr>
          <p:cNvPr id="4" name="TextBox 3">
            <a:extLst>
              <a:ext uri="{FF2B5EF4-FFF2-40B4-BE49-F238E27FC236}">
                <a16:creationId xmlns:a16="http://schemas.microsoft.com/office/drawing/2014/main" id="{CCBA53AA-6113-4EDD-AA22-AD606DEFB034}"/>
              </a:ext>
            </a:extLst>
          </p:cNvPr>
          <p:cNvSpPr txBox="1"/>
          <p:nvPr/>
        </p:nvSpPr>
        <p:spPr>
          <a:xfrm>
            <a:off x="0" y="6443193"/>
            <a:ext cx="4023360" cy="369332"/>
          </a:xfrm>
          <a:prstGeom prst="rect">
            <a:avLst/>
          </a:prstGeom>
          <a:noFill/>
        </p:spPr>
        <p:txBody>
          <a:bodyPr wrap="square" rtlCol="0">
            <a:spAutoFit/>
          </a:bodyPr>
          <a:lstStyle/>
          <a:p>
            <a:r>
              <a:rPr lang="en-GB" dirty="0">
                <a:solidFill>
                  <a:schemeClr val="bg1"/>
                </a:solidFill>
              </a:rPr>
              <a:t>Source: UN Gender Statistics Manual</a:t>
            </a:r>
          </a:p>
        </p:txBody>
      </p:sp>
      <p:pic>
        <p:nvPicPr>
          <p:cNvPr id="5" name="Audio 4">
            <a:hlinkClick r:id="" action="ppaction://media"/>
            <a:extLst>
              <a:ext uri="{FF2B5EF4-FFF2-40B4-BE49-F238E27FC236}">
                <a16:creationId xmlns:a16="http://schemas.microsoft.com/office/drawing/2014/main" id="{E0851363-60EF-4FEE-9115-2D947DE09A0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3181363476"/>
      </p:ext>
    </p:extLst>
  </p:cSld>
  <p:clrMapOvr>
    <a:masterClrMapping/>
  </p:clrMapOvr>
  <mc:AlternateContent xmlns:mc="http://schemas.openxmlformats.org/markup-compatibility/2006" xmlns:p14="http://schemas.microsoft.com/office/powerpoint/2010/main">
    <mc:Choice Requires="p14">
      <p:transition spd="slow" p14:dur="2000" advTm="49338"/>
    </mc:Choice>
    <mc:Fallback xmlns="">
      <p:transition spd="slow" advTm="49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4C976-CC9C-40D3-89DC-D1BCC2851622}"/>
              </a:ext>
            </a:extLst>
          </p:cNvPr>
          <p:cNvSpPr>
            <a:spLocks noGrp="1"/>
          </p:cNvSpPr>
          <p:nvPr>
            <p:ph type="ctrTitle"/>
          </p:nvPr>
        </p:nvSpPr>
        <p:spPr/>
        <p:txBody>
          <a:bodyPr/>
          <a:lstStyle/>
          <a:p>
            <a:r>
              <a:rPr lang="en-GB" dirty="0"/>
              <a:t>When do we mainstream gender into statistics?</a:t>
            </a:r>
          </a:p>
        </p:txBody>
      </p:sp>
      <p:sp>
        <p:nvSpPr>
          <p:cNvPr id="3" name="Text Placeholder 2">
            <a:extLst>
              <a:ext uri="{FF2B5EF4-FFF2-40B4-BE49-F238E27FC236}">
                <a16:creationId xmlns:a16="http://schemas.microsoft.com/office/drawing/2014/main" id="{547B552F-28E0-406D-B374-B2A02B051AC8}"/>
              </a:ext>
            </a:extLst>
          </p:cNvPr>
          <p:cNvSpPr>
            <a:spLocks noGrp="1"/>
          </p:cNvSpPr>
          <p:nvPr>
            <p:ph type="body" sz="quarter" idx="10"/>
          </p:nvPr>
        </p:nvSpPr>
        <p:spPr/>
        <p:txBody>
          <a:bodyPr numCol="1"/>
          <a:lstStyle/>
          <a:p>
            <a:r>
              <a:rPr lang="fr-FR" dirty="0"/>
              <a:t>Gender </a:t>
            </a:r>
            <a:r>
              <a:rPr lang="fr-FR" b="1" dirty="0">
                <a:solidFill>
                  <a:srgbClr val="A2AD00"/>
                </a:solidFill>
              </a:rPr>
              <a:t>mainstreaming</a:t>
            </a:r>
            <a:r>
              <a:rPr lang="fr-FR" dirty="0"/>
              <a:t> at all stages:</a:t>
            </a:r>
          </a:p>
          <a:p>
            <a:endParaRPr lang="fr-FR" dirty="0"/>
          </a:p>
          <a:p>
            <a:pPr marL="342900" indent="-342900">
              <a:buFont typeface="Arial" panose="020B0604020202020204" pitchFamily="34" charset="0"/>
              <a:buChar char="•"/>
            </a:pPr>
            <a:r>
              <a:rPr lang="en-GB" dirty="0"/>
              <a:t>Establish the </a:t>
            </a:r>
            <a:r>
              <a:rPr lang="en-GB" b="1" dirty="0">
                <a:solidFill>
                  <a:srgbClr val="A2AD00"/>
                </a:solidFill>
              </a:rPr>
              <a:t>problem</a:t>
            </a:r>
          </a:p>
          <a:p>
            <a:pPr marL="342900" indent="-342900">
              <a:buFont typeface="Arial" panose="020B0604020202020204" pitchFamily="34" charset="0"/>
              <a:buChar char="•"/>
            </a:pPr>
            <a:r>
              <a:rPr lang="en-GB" dirty="0"/>
              <a:t>Define the </a:t>
            </a:r>
            <a:r>
              <a:rPr lang="en-GB" b="1" dirty="0">
                <a:solidFill>
                  <a:srgbClr val="A2AD00"/>
                </a:solidFill>
              </a:rPr>
              <a:t>target population</a:t>
            </a:r>
          </a:p>
          <a:p>
            <a:pPr marL="342900" indent="-342900">
              <a:buFont typeface="Arial" panose="020B0604020202020204" pitchFamily="34" charset="0"/>
              <a:buChar char="•"/>
            </a:pPr>
            <a:r>
              <a:rPr lang="en-GB" dirty="0"/>
              <a:t>Design the </a:t>
            </a:r>
            <a:r>
              <a:rPr lang="en-GB" b="1" dirty="0">
                <a:solidFill>
                  <a:srgbClr val="A2AD00"/>
                </a:solidFill>
              </a:rPr>
              <a:t>questionnaire</a:t>
            </a:r>
          </a:p>
          <a:p>
            <a:pPr marL="342900" indent="-342900">
              <a:buFont typeface="Arial" panose="020B0604020202020204" pitchFamily="34" charset="0"/>
              <a:buChar char="•"/>
            </a:pPr>
            <a:r>
              <a:rPr lang="en-GB" dirty="0"/>
              <a:t>Collect </a:t>
            </a:r>
            <a:r>
              <a:rPr lang="en-GB" b="1" dirty="0">
                <a:solidFill>
                  <a:srgbClr val="A2AD00"/>
                </a:solidFill>
              </a:rPr>
              <a:t>data</a:t>
            </a:r>
          </a:p>
          <a:p>
            <a:pPr marL="342900" indent="-342900">
              <a:buFont typeface="Arial" panose="020B0604020202020204" pitchFamily="34" charset="0"/>
              <a:buChar char="•"/>
            </a:pPr>
            <a:r>
              <a:rPr lang="en-GB" dirty="0"/>
              <a:t>Construction of </a:t>
            </a:r>
            <a:r>
              <a:rPr lang="en-GB" b="1" dirty="0">
                <a:solidFill>
                  <a:srgbClr val="A2AD00"/>
                </a:solidFill>
              </a:rPr>
              <a:t>variables</a:t>
            </a:r>
            <a:r>
              <a:rPr lang="en-GB" dirty="0"/>
              <a:t> and </a:t>
            </a:r>
            <a:r>
              <a:rPr lang="en-GB" b="1" dirty="0">
                <a:solidFill>
                  <a:srgbClr val="A2AD00"/>
                </a:solidFill>
              </a:rPr>
              <a:t>indicators</a:t>
            </a:r>
          </a:p>
          <a:p>
            <a:pPr marL="342900" indent="-342900">
              <a:buFont typeface="Arial" panose="020B0604020202020204" pitchFamily="34" charset="0"/>
              <a:buChar char="•"/>
            </a:pPr>
            <a:r>
              <a:rPr lang="en-GB" b="1" dirty="0">
                <a:solidFill>
                  <a:srgbClr val="A2AD00"/>
                </a:solidFill>
              </a:rPr>
              <a:t>Analysis</a:t>
            </a:r>
            <a:r>
              <a:rPr lang="en-GB" dirty="0"/>
              <a:t> of the results</a:t>
            </a:r>
          </a:p>
          <a:p>
            <a:endParaRPr lang="en-GB" dirty="0"/>
          </a:p>
          <a:p>
            <a:r>
              <a:rPr lang="fr-FR" dirty="0"/>
              <a:t>This </a:t>
            </a:r>
            <a:r>
              <a:rPr lang="fr-FR" dirty="0" err="1"/>
              <a:t>raises</a:t>
            </a:r>
            <a:r>
              <a:rPr lang="fr-FR" dirty="0"/>
              <a:t> </a:t>
            </a:r>
            <a:r>
              <a:rPr lang="fr-FR" dirty="0" err="1"/>
              <a:t>many</a:t>
            </a:r>
            <a:r>
              <a:rPr lang="fr-FR" dirty="0"/>
              <a:t> questions: </a:t>
            </a:r>
            <a:r>
              <a:rPr lang="fr-FR" dirty="0" err="1"/>
              <a:t>demonstrated</a:t>
            </a:r>
            <a:r>
              <a:rPr lang="fr-FR" dirty="0"/>
              <a:t> </a:t>
            </a:r>
            <a:r>
              <a:rPr lang="fr-FR" dirty="0" err="1"/>
              <a:t>need</a:t>
            </a:r>
            <a:r>
              <a:rPr lang="fr-FR" dirty="0"/>
              <a:t> for </a:t>
            </a:r>
            <a:r>
              <a:rPr lang="fr-FR" dirty="0" err="1"/>
              <a:t>gender</a:t>
            </a:r>
            <a:r>
              <a:rPr lang="fr-FR" dirty="0"/>
              <a:t> expertise in the </a:t>
            </a:r>
            <a:r>
              <a:rPr lang="fr-FR" dirty="0" err="1"/>
              <a:t>interpretation</a:t>
            </a:r>
            <a:r>
              <a:rPr lang="fr-FR" dirty="0"/>
              <a:t> of data!</a:t>
            </a:r>
          </a:p>
          <a:p>
            <a:endParaRPr lang="en-GB" dirty="0"/>
          </a:p>
        </p:txBody>
      </p:sp>
      <p:pic>
        <p:nvPicPr>
          <p:cNvPr id="5" name="Audio 4">
            <a:hlinkClick r:id="" action="ppaction://media"/>
            <a:extLst>
              <a:ext uri="{FF2B5EF4-FFF2-40B4-BE49-F238E27FC236}">
                <a16:creationId xmlns:a16="http://schemas.microsoft.com/office/drawing/2014/main" id="{482EFB5A-79AF-4E81-8421-3689E4F0CE6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3998819480"/>
      </p:ext>
    </p:extLst>
  </p:cSld>
  <p:clrMapOvr>
    <a:masterClrMapping/>
  </p:clrMapOvr>
  <mc:AlternateContent xmlns:mc="http://schemas.openxmlformats.org/markup-compatibility/2006" xmlns:p14="http://schemas.microsoft.com/office/powerpoint/2010/main">
    <mc:Choice Requires="p14">
      <p:transition spd="slow" p14:dur="2000" advTm="32334"/>
    </mc:Choice>
    <mc:Fallback xmlns="">
      <p:transition spd="slow" advTm="32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5FBE3-3B9C-4E07-8A3C-FFB2CFBD7160}"/>
              </a:ext>
            </a:extLst>
          </p:cNvPr>
          <p:cNvSpPr>
            <a:spLocks noGrp="1"/>
          </p:cNvSpPr>
          <p:nvPr>
            <p:ph type="ctrTitle"/>
          </p:nvPr>
        </p:nvSpPr>
        <p:spPr/>
        <p:txBody>
          <a:bodyPr/>
          <a:lstStyle/>
          <a:p>
            <a:r>
              <a:rPr lang="en-GB" dirty="0"/>
              <a:t>Interpreting data</a:t>
            </a:r>
          </a:p>
        </p:txBody>
      </p:sp>
      <p:sp>
        <p:nvSpPr>
          <p:cNvPr id="3" name="Text Placeholder 2">
            <a:extLst>
              <a:ext uri="{FF2B5EF4-FFF2-40B4-BE49-F238E27FC236}">
                <a16:creationId xmlns:a16="http://schemas.microsoft.com/office/drawing/2014/main" id="{395A4CCF-702B-48C2-8E00-7BFD5A4DCC73}"/>
              </a:ext>
            </a:extLst>
          </p:cNvPr>
          <p:cNvSpPr>
            <a:spLocks noGrp="1"/>
          </p:cNvSpPr>
          <p:nvPr>
            <p:ph type="body" sz="quarter" idx="10"/>
          </p:nvPr>
        </p:nvSpPr>
        <p:spPr/>
        <p:txBody>
          <a:bodyPr numCol="1"/>
          <a:lstStyle/>
          <a:p>
            <a:endParaRPr lang="en-US" dirty="0"/>
          </a:p>
          <a:p>
            <a:endParaRPr lang="en-US" dirty="0"/>
          </a:p>
          <a:p>
            <a:pPr algn="ctr"/>
            <a:r>
              <a:rPr lang="en-US" sz="5400" dirty="0">
                <a:solidFill>
                  <a:srgbClr val="A2AD00"/>
                </a:solidFill>
              </a:rPr>
              <a:t>37, 40, 41</a:t>
            </a:r>
          </a:p>
          <a:p>
            <a:pPr algn="ctr"/>
            <a:endParaRPr lang="en-US" sz="3600" dirty="0"/>
          </a:p>
          <a:p>
            <a:pPr algn="ctr"/>
            <a:r>
              <a:rPr lang="en-US" sz="3200" dirty="0"/>
              <a:t>There is no possible interpretation without a mutually understood context between all stakeholders</a:t>
            </a:r>
          </a:p>
          <a:p>
            <a:endParaRPr lang="en-GB" dirty="0"/>
          </a:p>
        </p:txBody>
      </p:sp>
      <p:pic>
        <p:nvPicPr>
          <p:cNvPr id="4" name="Audio 3">
            <a:hlinkClick r:id="" action="ppaction://media"/>
            <a:extLst>
              <a:ext uri="{FF2B5EF4-FFF2-40B4-BE49-F238E27FC236}">
                <a16:creationId xmlns:a16="http://schemas.microsoft.com/office/drawing/2014/main" id="{F342BC40-64AB-4A7D-834D-D5E0FADC686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1669933970"/>
      </p:ext>
    </p:extLst>
  </p:cSld>
  <p:clrMapOvr>
    <a:masterClrMapping/>
  </p:clrMapOvr>
  <mc:AlternateContent xmlns:mc="http://schemas.openxmlformats.org/markup-compatibility/2006" xmlns:p14="http://schemas.microsoft.com/office/powerpoint/2010/main">
    <mc:Choice Requires="p14">
      <p:transition spd="slow" p14:dur="2000" advTm="26677"/>
    </mc:Choice>
    <mc:Fallback xmlns="">
      <p:transition spd="slow" advTm="26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9A06E-366D-42AD-ACC3-88AFF7028E5C}"/>
              </a:ext>
            </a:extLst>
          </p:cNvPr>
          <p:cNvSpPr>
            <a:spLocks noGrp="1"/>
          </p:cNvSpPr>
          <p:nvPr>
            <p:ph type="ctrTitle"/>
          </p:nvPr>
        </p:nvSpPr>
        <p:spPr/>
        <p:txBody>
          <a:bodyPr/>
          <a:lstStyle/>
          <a:p>
            <a:r>
              <a:rPr lang="en-GB" dirty="0"/>
              <a:t>Interpreting data</a:t>
            </a:r>
          </a:p>
        </p:txBody>
      </p:sp>
      <p:sp>
        <p:nvSpPr>
          <p:cNvPr id="3" name="Text Placeholder 2">
            <a:extLst>
              <a:ext uri="{FF2B5EF4-FFF2-40B4-BE49-F238E27FC236}">
                <a16:creationId xmlns:a16="http://schemas.microsoft.com/office/drawing/2014/main" id="{0D1BB54F-53C1-4354-AE9E-C829C47C6185}"/>
              </a:ext>
            </a:extLst>
          </p:cNvPr>
          <p:cNvSpPr>
            <a:spLocks noGrp="1"/>
          </p:cNvSpPr>
          <p:nvPr>
            <p:ph type="body" sz="quarter" idx="10"/>
          </p:nvPr>
        </p:nvSpPr>
        <p:spPr/>
        <p:txBody>
          <a:bodyPr numCol="1"/>
          <a:lstStyle/>
          <a:p>
            <a:pPr algn="ctr"/>
            <a:endParaRPr lang="en-GB" sz="2800" dirty="0"/>
          </a:p>
          <a:p>
            <a:pPr algn="ctr"/>
            <a:r>
              <a:rPr lang="en-GB" sz="2800" dirty="0"/>
              <a:t>What is the statistical relationship between:</a:t>
            </a:r>
          </a:p>
          <a:p>
            <a:pPr algn="ctr"/>
            <a:endParaRPr lang="en-GB" sz="2800" dirty="0"/>
          </a:p>
          <a:p>
            <a:pPr algn="ctr"/>
            <a:r>
              <a:rPr lang="en-GB" sz="2800" dirty="0"/>
              <a:t>Reproductive organs and ‘sex’?</a:t>
            </a:r>
          </a:p>
          <a:p>
            <a:pPr algn="ctr"/>
            <a:r>
              <a:rPr lang="en-GB" sz="2800" dirty="0"/>
              <a:t>Reproductive organs and ‘gender’?</a:t>
            </a:r>
          </a:p>
          <a:p>
            <a:pPr algn="ctr"/>
            <a:r>
              <a:rPr lang="en-GB" sz="2800" dirty="0"/>
              <a:t>Reproductive organs and reproduction?</a:t>
            </a:r>
          </a:p>
        </p:txBody>
      </p:sp>
      <p:sp>
        <p:nvSpPr>
          <p:cNvPr id="4" name="TextBox 3">
            <a:extLst>
              <a:ext uri="{FF2B5EF4-FFF2-40B4-BE49-F238E27FC236}">
                <a16:creationId xmlns:a16="http://schemas.microsoft.com/office/drawing/2014/main" id="{B6C9DDEE-F3D7-4083-BBE9-802AB1E6DF28}"/>
              </a:ext>
            </a:extLst>
          </p:cNvPr>
          <p:cNvSpPr txBox="1"/>
          <p:nvPr/>
        </p:nvSpPr>
        <p:spPr>
          <a:xfrm>
            <a:off x="0" y="6443193"/>
            <a:ext cx="12192000" cy="369332"/>
          </a:xfrm>
          <a:prstGeom prst="rect">
            <a:avLst/>
          </a:prstGeom>
          <a:noFill/>
        </p:spPr>
        <p:txBody>
          <a:bodyPr wrap="square" rtlCol="0">
            <a:spAutoFit/>
          </a:bodyPr>
          <a:lstStyle/>
          <a:p>
            <a:r>
              <a:rPr lang="fr-FR" dirty="0" err="1">
                <a:solidFill>
                  <a:schemeClr val="bg1"/>
                </a:solidFill>
              </a:rPr>
              <a:t>Based</a:t>
            </a:r>
            <a:r>
              <a:rPr lang="fr-FR" dirty="0">
                <a:solidFill>
                  <a:schemeClr val="bg1"/>
                </a:solidFill>
              </a:rPr>
              <a:t> on Delphy, C. (1993). </a:t>
            </a:r>
            <a:r>
              <a:rPr lang="fr-FR" dirty="0" err="1">
                <a:solidFill>
                  <a:schemeClr val="bg1"/>
                </a:solidFill>
              </a:rPr>
              <a:t>Rethinking</a:t>
            </a:r>
            <a:r>
              <a:rPr lang="fr-FR" dirty="0">
                <a:solidFill>
                  <a:schemeClr val="bg1"/>
                </a:solidFill>
              </a:rPr>
              <a:t> </a:t>
            </a:r>
            <a:r>
              <a:rPr lang="fr-FR" dirty="0" err="1">
                <a:solidFill>
                  <a:schemeClr val="bg1"/>
                </a:solidFill>
              </a:rPr>
              <a:t>sex</a:t>
            </a:r>
            <a:r>
              <a:rPr lang="fr-FR" dirty="0">
                <a:solidFill>
                  <a:schemeClr val="bg1"/>
                </a:solidFill>
              </a:rPr>
              <a:t> and </a:t>
            </a:r>
            <a:r>
              <a:rPr lang="fr-FR" dirty="0" err="1">
                <a:solidFill>
                  <a:schemeClr val="bg1"/>
                </a:solidFill>
              </a:rPr>
              <a:t>gender</a:t>
            </a:r>
            <a:r>
              <a:rPr lang="fr-FR" dirty="0">
                <a:solidFill>
                  <a:schemeClr val="bg1"/>
                </a:solidFill>
              </a:rPr>
              <a:t>. In </a:t>
            </a:r>
            <a:r>
              <a:rPr lang="fr-FR" dirty="0" err="1">
                <a:solidFill>
                  <a:schemeClr val="bg1"/>
                </a:solidFill>
              </a:rPr>
              <a:t>Women's</a:t>
            </a:r>
            <a:r>
              <a:rPr lang="fr-FR" dirty="0">
                <a:solidFill>
                  <a:schemeClr val="bg1"/>
                </a:solidFill>
              </a:rPr>
              <a:t> </a:t>
            </a:r>
            <a:r>
              <a:rPr lang="fr-FR" dirty="0" err="1">
                <a:solidFill>
                  <a:schemeClr val="bg1"/>
                </a:solidFill>
              </a:rPr>
              <a:t>Studies</a:t>
            </a:r>
            <a:r>
              <a:rPr lang="fr-FR" dirty="0">
                <a:solidFill>
                  <a:schemeClr val="bg1"/>
                </a:solidFill>
              </a:rPr>
              <a:t> International Forum (Vol. 16, No. 1, pp. 1-9).</a:t>
            </a:r>
            <a:endParaRPr lang="en-GB" dirty="0">
              <a:solidFill>
                <a:schemeClr val="bg1"/>
              </a:solidFill>
            </a:endParaRPr>
          </a:p>
        </p:txBody>
      </p:sp>
      <p:pic>
        <p:nvPicPr>
          <p:cNvPr id="6" name="Audio 5">
            <a:hlinkClick r:id="" action="ppaction://media"/>
            <a:extLst>
              <a:ext uri="{FF2B5EF4-FFF2-40B4-BE49-F238E27FC236}">
                <a16:creationId xmlns:a16="http://schemas.microsoft.com/office/drawing/2014/main" id="{49E08221-1185-4488-A572-363543C12DB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2671213182"/>
      </p:ext>
    </p:extLst>
  </p:cSld>
  <p:clrMapOvr>
    <a:masterClrMapping/>
  </p:clrMapOvr>
  <mc:AlternateContent xmlns:mc="http://schemas.openxmlformats.org/markup-compatibility/2006" xmlns:p14="http://schemas.microsoft.com/office/powerpoint/2010/main">
    <mc:Choice Requires="p14">
      <p:transition spd="slow" p14:dur="2000" advTm="68117"/>
    </mc:Choice>
    <mc:Fallback xmlns="">
      <p:transition spd="slow" advTm="68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5F763-A70C-4641-A8E2-EDEF5246E7FC}"/>
              </a:ext>
            </a:extLst>
          </p:cNvPr>
          <p:cNvSpPr>
            <a:spLocks noGrp="1"/>
          </p:cNvSpPr>
          <p:nvPr>
            <p:ph type="ctrTitle"/>
          </p:nvPr>
        </p:nvSpPr>
        <p:spPr/>
        <p:txBody>
          <a:bodyPr/>
          <a:lstStyle/>
          <a:p>
            <a:r>
              <a:rPr lang="fr-FR" dirty="0"/>
              <a:t>On the association </a:t>
            </a:r>
            <a:r>
              <a:rPr lang="fr-FR" dirty="0" err="1"/>
              <a:t>with</a:t>
            </a:r>
            <a:r>
              <a:rPr lang="fr-FR" dirty="0"/>
              <a:t> reproduction…</a:t>
            </a:r>
            <a:endParaRPr lang="en-GB" dirty="0"/>
          </a:p>
        </p:txBody>
      </p:sp>
      <p:sp>
        <p:nvSpPr>
          <p:cNvPr id="3" name="Text Placeholder 2">
            <a:extLst>
              <a:ext uri="{FF2B5EF4-FFF2-40B4-BE49-F238E27FC236}">
                <a16:creationId xmlns:a16="http://schemas.microsoft.com/office/drawing/2014/main" id="{1E173067-8F90-4765-8995-32C388666812}"/>
              </a:ext>
            </a:extLst>
          </p:cNvPr>
          <p:cNvSpPr>
            <a:spLocks noGrp="1"/>
          </p:cNvSpPr>
          <p:nvPr>
            <p:ph type="body" sz="quarter" idx="10"/>
          </p:nvPr>
        </p:nvSpPr>
        <p:spPr>
          <a:xfrm>
            <a:off x="622301" y="1879600"/>
            <a:ext cx="10369551" cy="4117546"/>
          </a:xfrm>
        </p:spPr>
        <p:txBody>
          <a:bodyPr numCol="1">
            <a:normAutofit fontScale="92500" lnSpcReduction="20000"/>
          </a:bodyPr>
          <a:lstStyle/>
          <a:p>
            <a:r>
              <a:rPr lang="fr-FR" dirty="0"/>
              <a:t>9 </a:t>
            </a:r>
            <a:r>
              <a:rPr lang="fr-FR" dirty="0" err="1"/>
              <a:t>months</a:t>
            </a:r>
            <a:r>
              <a:rPr lang="fr-FR" dirty="0"/>
              <a:t> </a:t>
            </a:r>
            <a:r>
              <a:rPr lang="fr-FR" dirty="0" err="1"/>
              <a:t>pregnancy</a:t>
            </a:r>
            <a:r>
              <a:rPr lang="fr-FR" dirty="0"/>
              <a:t> + 6 </a:t>
            </a:r>
            <a:r>
              <a:rPr lang="fr-FR" dirty="0" err="1"/>
              <a:t>months</a:t>
            </a:r>
            <a:r>
              <a:rPr lang="fr-FR" dirty="0"/>
              <a:t> </a:t>
            </a:r>
            <a:r>
              <a:rPr lang="fr-FR" dirty="0" err="1"/>
              <a:t>breastfeeding</a:t>
            </a:r>
            <a:r>
              <a:rPr lang="fr-FR" dirty="0"/>
              <a:t> = 15 </a:t>
            </a:r>
            <a:r>
              <a:rPr lang="fr-FR" dirty="0" err="1"/>
              <a:t>months</a:t>
            </a:r>
            <a:r>
              <a:rPr lang="fr-FR" dirty="0"/>
              <a:t> of </a:t>
            </a:r>
            <a:r>
              <a:rPr lang="fr-FR" dirty="0" err="1"/>
              <a:t>sexo-specific</a:t>
            </a:r>
            <a:r>
              <a:rPr lang="fr-FR" dirty="0"/>
              <a:t> reproductive </a:t>
            </a:r>
            <a:r>
              <a:rPr lang="fr-FR" dirty="0" err="1"/>
              <a:t>activities</a:t>
            </a:r>
            <a:r>
              <a:rPr lang="fr-FR" dirty="0"/>
              <a:t> per </a:t>
            </a:r>
            <a:r>
              <a:rPr lang="fr-FR" dirty="0" err="1"/>
              <a:t>child</a:t>
            </a:r>
            <a:r>
              <a:rPr lang="fr-FR" dirty="0"/>
              <a:t> </a:t>
            </a:r>
            <a:r>
              <a:rPr lang="fr-FR" dirty="0" err="1"/>
              <a:t>potentially</a:t>
            </a:r>
            <a:endParaRPr lang="fr-FR" dirty="0"/>
          </a:p>
          <a:p>
            <a:endParaRPr lang="fr-FR" dirty="0"/>
          </a:p>
          <a:p>
            <a:r>
              <a:rPr lang="fr-FR" dirty="0" err="1"/>
              <a:t>Average</a:t>
            </a:r>
            <a:r>
              <a:rPr lang="fr-FR" dirty="0"/>
              <a:t> </a:t>
            </a:r>
            <a:r>
              <a:rPr lang="fr-FR" dirty="0" err="1"/>
              <a:t>number</a:t>
            </a:r>
            <a:r>
              <a:rPr lang="fr-FR" dirty="0"/>
              <a:t> of </a:t>
            </a:r>
            <a:r>
              <a:rPr lang="fr-FR" dirty="0" err="1"/>
              <a:t>births</a:t>
            </a:r>
            <a:r>
              <a:rPr lang="fr-FR" dirty="0"/>
              <a:t> per </a:t>
            </a:r>
            <a:r>
              <a:rPr lang="fr-FR" dirty="0" err="1"/>
              <a:t>woman</a:t>
            </a:r>
            <a:r>
              <a:rPr lang="fr-FR" dirty="0"/>
              <a:t>: 2.5 </a:t>
            </a:r>
            <a:r>
              <a:rPr lang="fr-FR" dirty="0" err="1"/>
              <a:t>globally</a:t>
            </a:r>
            <a:r>
              <a:rPr lang="fr-FR" dirty="0"/>
              <a:t>, </a:t>
            </a:r>
            <a:r>
              <a:rPr lang="fr-FR" dirty="0" err="1"/>
              <a:t>from</a:t>
            </a:r>
            <a:r>
              <a:rPr lang="fr-FR" dirty="0"/>
              <a:t> 1.2 in </a:t>
            </a:r>
            <a:r>
              <a:rPr lang="fr-FR" dirty="0" err="1"/>
              <a:t>Korea</a:t>
            </a:r>
            <a:r>
              <a:rPr lang="fr-FR" dirty="0"/>
              <a:t> to 7.6 in Niger (World Bank, 2014) </a:t>
            </a:r>
          </a:p>
          <a:p>
            <a:endParaRPr lang="fr-FR" dirty="0"/>
          </a:p>
          <a:p>
            <a:r>
              <a:rPr lang="fr-FR" dirty="0"/>
              <a:t>So </a:t>
            </a:r>
            <a:r>
              <a:rPr lang="fr-FR" dirty="0" err="1"/>
              <a:t>women</a:t>
            </a:r>
            <a:r>
              <a:rPr lang="fr-FR" dirty="0"/>
              <a:t> </a:t>
            </a:r>
            <a:r>
              <a:rPr lang="fr-FR" dirty="0" err="1"/>
              <a:t>then</a:t>
            </a:r>
            <a:r>
              <a:rPr lang="fr-FR" dirty="0"/>
              <a:t>, on </a:t>
            </a:r>
            <a:r>
              <a:rPr lang="fr-FR" dirty="0" err="1"/>
              <a:t>average</a:t>
            </a:r>
            <a:r>
              <a:rPr lang="fr-FR" dirty="0"/>
              <a:t>, are </a:t>
            </a:r>
            <a:r>
              <a:rPr lang="fr-FR" dirty="0" err="1"/>
              <a:t>engaged</a:t>
            </a:r>
            <a:r>
              <a:rPr lang="fr-FR" dirty="0"/>
              <a:t> in </a:t>
            </a:r>
            <a:r>
              <a:rPr lang="fr-FR" dirty="0" err="1"/>
              <a:t>sexo-specific</a:t>
            </a:r>
            <a:r>
              <a:rPr lang="fr-FR" dirty="0"/>
              <a:t> reproductive </a:t>
            </a:r>
            <a:r>
              <a:rPr lang="fr-FR" dirty="0" err="1"/>
              <a:t>activities</a:t>
            </a:r>
            <a:r>
              <a:rPr lang="fr-FR" dirty="0"/>
              <a:t> for 37.5 </a:t>
            </a:r>
            <a:r>
              <a:rPr lang="fr-FR" dirty="0" err="1"/>
              <a:t>months</a:t>
            </a:r>
            <a:r>
              <a:rPr lang="fr-FR" dirty="0"/>
              <a:t> in </a:t>
            </a:r>
            <a:r>
              <a:rPr lang="fr-FR" dirty="0" err="1"/>
              <a:t>their</a:t>
            </a:r>
            <a:r>
              <a:rPr lang="fr-FR" dirty="0"/>
              <a:t> </a:t>
            </a:r>
            <a:r>
              <a:rPr lang="fr-FR" dirty="0" err="1"/>
              <a:t>lives</a:t>
            </a:r>
            <a:endParaRPr lang="fr-FR" dirty="0"/>
          </a:p>
          <a:p>
            <a:endParaRPr lang="fr-FR" dirty="0"/>
          </a:p>
          <a:p>
            <a:r>
              <a:rPr lang="fr-FR" dirty="0" err="1"/>
              <a:t>Knowing</a:t>
            </a:r>
            <a:r>
              <a:rPr lang="fr-FR" dirty="0"/>
              <a:t> </a:t>
            </a:r>
            <a:r>
              <a:rPr lang="fr-FR" dirty="0" err="1"/>
              <a:t>that</a:t>
            </a:r>
            <a:r>
              <a:rPr lang="fr-FR" dirty="0"/>
              <a:t> </a:t>
            </a:r>
            <a:r>
              <a:rPr lang="fr-FR" dirty="0" err="1"/>
              <a:t>women’s</a:t>
            </a:r>
            <a:r>
              <a:rPr lang="fr-FR" dirty="0"/>
              <a:t> life </a:t>
            </a:r>
            <a:r>
              <a:rPr lang="fr-FR" dirty="0" err="1"/>
              <a:t>expectancy</a:t>
            </a:r>
            <a:r>
              <a:rPr lang="fr-FR" dirty="0"/>
              <a:t> </a:t>
            </a:r>
            <a:r>
              <a:rPr lang="fr-FR" dirty="0" err="1"/>
              <a:t>is</a:t>
            </a:r>
            <a:r>
              <a:rPr lang="fr-FR" dirty="0"/>
              <a:t> 74 </a:t>
            </a:r>
            <a:r>
              <a:rPr lang="fr-FR" dirty="0" err="1"/>
              <a:t>years</a:t>
            </a:r>
            <a:r>
              <a:rPr lang="fr-FR" dirty="0"/>
              <a:t> (World Bank, 2014), </a:t>
            </a:r>
            <a:r>
              <a:rPr lang="fr-FR" dirty="0" err="1"/>
              <a:t>this</a:t>
            </a:r>
            <a:r>
              <a:rPr lang="fr-FR" dirty="0"/>
              <a:t> </a:t>
            </a:r>
            <a:r>
              <a:rPr lang="fr-FR" dirty="0" err="1"/>
              <a:t>represents</a:t>
            </a:r>
            <a:r>
              <a:rPr lang="fr-FR" dirty="0"/>
              <a:t> 4% of </a:t>
            </a:r>
            <a:r>
              <a:rPr lang="fr-FR" dirty="0" err="1"/>
              <a:t>women’s</a:t>
            </a:r>
            <a:r>
              <a:rPr lang="fr-FR" dirty="0"/>
              <a:t> </a:t>
            </a:r>
            <a:r>
              <a:rPr lang="fr-FR" dirty="0" err="1"/>
              <a:t>lives</a:t>
            </a:r>
            <a:r>
              <a:rPr lang="fr-FR" dirty="0"/>
              <a:t>…</a:t>
            </a:r>
          </a:p>
          <a:p>
            <a:endParaRPr lang="fr-FR" dirty="0"/>
          </a:p>
          <a:p>
            <a:r>
              <a:rPr lang="fr-FR" dirty="0"/>
              <a:t>… </a:t>
            </a:r>
            <a:r>
              <a:rPr lang="fr-FR" dirty="0" err="1"/>
              <a:t>We</a:t>
            </a:r>
            <a:r>
              <a:rPr lang="fr-FR" dirty="0"/>
              <a:t> </a:t>
            </a:r>
            <a:r>
              <a:rPr lang="fr-FR" dirty="0" err="1"/>
              <a:t>conclude</a:t>
            </a:r>
            <a:r>
              <a:rPr lang="fr-FR" dirty="0"/>
              <a:t> </a:t>
            </a:r>
            <a:r>
              <a:rPr lang="fr-FR" dirty="0" err="1"/>
              <a:t>that</a:t>
            </a:r>
            <a:r>
              <a:rPr lang="fr-FR" dirty="0"/>
              <a:t> 96% of </a:t>
            </a:r>
            <a:r>
              <a:rPr lang="fr-FR" dirty="0" err="1"/>
              <a:t>women’s</a:t>
            </a:r>
            <a:r>
              <a:rPr lang="fr-FR" dirty="0"/>
              <a:t> </a:t>
            </a:r>
            <a:r>
              <a:rPr lang="fr-FR" dirty="0" err="1"/>
              <a:t>lives</a:t>
            </a:r>
            <a:r>
              <a:rPr lang="fr-FR" dirty="0"/>
              <a:t>, on </a:t>
            </a:r>
            <a:r>
              <a:rPr lang="fr-FR" dirty="0" err="1"/>
              <a:t>average</a:t>
            </a:r>
            <a:r>
              <a:rPr lang="fr-FR" dirty="0"/>
              <a:t>, </a:t>
            </a:r>
            <a:r>
              <a:rPr lang="fr-FR" dirty="0" err="1"/>
              <a:t>is</a:t>
            </a:r>
            <a:r>
              <a:rPr lang="fr-FR" dirty="0"/>
              <a:t> not </a:t>
            </a:r>
            <a:r>
              <a:rPr lang="fr-FR" dirty="0" err="1"/>
              <a:t>linked</a:t>
            </a:r>
            <a:r>
              <a:rPr lang="fr-FR" dirty="0"/>
              <a:t> to </a:t>
            </a:r>
            <a:r>
              <a:rPr lang="fr-FR" dirty="0" err="1"/>
              <a:t>sexo-specific</a:t>
            </a:r>
            <a:r>
              <a:rPr lang="fr-FR" dirty="0"/>
              <a:t> reproductive </a:t>
            </a:r>
            <a:r>
              <a:rPr lang="fr-FR" dirty="0" err="1"/>
              <a:t>roles</a:t>
            </a:r>
            <a:r>
              <a:rPr lang="fr-FR" dirty="0"/>
              <a:t>!</a:t>
            </a:r>
            <a:r>
              <a:rPr lang="en-GB" dirty="0"/>
              <a:t> </a:t>
            </a:r>
          </a:p>
          <a:p>
            <a:endParaRPr lang="en-GB" dirty="0"/>
          </a:p>
          <a:p>
            <a:endParaRPr lang="fr-FR" dirty="0"/>
          </a:p>
          <a:p>
            <a:endParaRPr lang="fr-FR" dirty="0"/>
          </a:p>
          <a:p>
            <a:endParaRPr lang="en-GB" dirty="0"/>
          </a:p>
        </p:txBody>
      </p:sp>
      <p:sp>
        <p:nvSpPr>
          <p:cNvPr id="4" name="TextBox 3">
            <a:extLst>
              <a:ext uri="{FF2B5EF4-FFF2-40B4-BE49-F238E27FC236}">
                <a16:creationId xmlns:a16="http://schemas.microsoft.com/office/drawing/2014/main" id="{DAD1B9C7-6392-416A-96DE-163E0ACD6F9F}"/>
              </a:ext>
            </a:extLst>
          </p:cNvPr>
          <p:cNvSpPr txBox="1"/>
          <p:nvPr/>
        </p:nvSpPr>
        <p:spPr>
          <a:xfrm>
            <a:off x="57665" y="6425514"/>
            <a:ext cx="11771870" cy="615553"/>
          </a:xfrm>
          <a:prstGeom prst="rect">
            <a:avLst/>
          </a:prstGeom>
          <a:noFill/>
        </p:spPr>
        <p:txBody>
          <a:bodyPr wrap="square" rtlCol="0">
            <a:spAutoFit/>
          </a:bodyPr>
          <a:lstStyle/>
          <a:p>
            <a:r>
              <a:rPr lang="en-GB" sz="1600" dirty="0">
                <a:solidFill>
                  <a:schemeClr val="bg1"/>
                </a:solidFill>
              </a:rPr>
              <a:t>Source: Guenther, E., Humbert, A. L. and Kelan, E. (2018) ‘Gender vs. Sex’, Oxford Research </a:t>
            </a:r>
            <a:r>
              <a:rPr lang="en-GB" sz="1600" dirty="0" err="1">
                <a:solidFill>
                  <a:schemeClr val="bg1"/>
                </a:solidFill>
              </a:rPr>
              <a:t>Encyclopedia</a:t>
            </a:r>
            <a:r>
              <a:rPr lang="en-GB" sz="1600" dirty="0">
                <a:solidFill>
                  <a:schemeClr val="bg1"/>
                </a:solidFill>
              </a:rPr>
              <a:t> of Business and Management. </a:t>
            </a:r>
            <a:endParaRPr lang="fr-FR" sz="1600" dirty="0">
              <a:solidFill>
                <a:schemeClr val="bg1"/>
              </a:solidFill>
            </a:endParaRPr>
          </a:p>
          <a:p>
            <a:endParaRPr lang="en-GB" dirty="0"/>
          </a:p>
        </p:txBody>
      </p:sp>
      <p:pic>
        <p:nvPicPr>
          <p:cNvPr id="7" name="Audio 6">
            <a:hlinkClick r:id="" action="ppaction://media"/>
            <a:extLst>
              <a:ext uri="{FF2B5EF4-FFF2-40B4-BE49-F238E27FC236}">
                <a16:creationId xmlns:a16="http://schemas.microsoft.com/office/drawing/2014/main" id="{44ADC5A3-18B1-40CF-9216-7AA787A3A74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930074375"/>
      </p:ext>
    </p:extLst>
  </p:cSld>
  <p:clrMapOvr>
    <a:masterClrMapping/>
  </p:clrMapOvr>
  <mc:AlternateContent xmlns:mc="http://schemas.openxmlformats.org/markup-compatibility/2006" xmlns:p14="http://schemas.microsoft.com/office/powerpoint/2010/main">
    <mc:Choice Requires="p14">
      <p:transition spd="slow" p14:dur="2000" advTm="62373"/>
    </mc:Choice>
    <mc:Fallback xmlns="">
      <p:transition spd="slow" advTm="62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9E224-FE29-41CE-94B8-E84445DC79BC}"/>
              </a:ext>
            </a:extLst>
          </p:cNvPr>
          <p:cNvSpPr>
            <a:spLocks noGrp="1"/>
          </p:cNvSpPr>
          <p:nvPr>
            <p:ph type="ctrTitle"/>
          </p:nvPr>
        </p:nvSpPr>
        <p:spPr/>
        <p:txBody>
          <a:bodyPr/>
          <a:lstStyle/>
          <a:p>
            <a:r>
              <a:rPr lang="en-GB" dirty="0"/>
              <a:t>Statistics, gender and power</a:t>
            </a:r>
          </a:p>
        </p:txBody>
      </p:sp>
      <p:sp>
        <p:nvSpPr>
          <p:cNvPr id="3" name="Text Placeholder 2">
            <a:extLst>
              <a:ext uri="{FF2B5EF4-FFF2-40B4-BE49-F238E27FC236}">
                <a16:creationId xmlns:a16="http://schemas.microsoft.com/office/drawing/2014/main" id="{61A5D1C4-3348-4274-96C1-77179CDEEC16}"/>
              </a:ext>
            </a:extLst>
          </p:cNvPr>
          <p:cNvSpPr>
            <a:spLocks noGrp="1"/>
          </p:cNvSpPr>
          <p:nvPr>
            <p:ph type="body" sz="quarter" idx="10"/>
          </p:nvPr>
        </p:nvSpPr>
        <p:spPr>
          <a:xfrm>
            <a:off x="622301" y="1879600"/>
            <a:ext cx="10369551" cy="4195197"/>
          </a:xfrm>
        </p:spPr>
        <p:txBody>
          <a:bodyPr numCol="1">
            <a:normAutofit lnSpcReduction="10000"/>
          </a:bodyPr>
          <a:lstStyle/>
          <a:p>
            <a:r>
              <a:rPr lang="en-GB" sz="2800" dirty="0"/>
              <a:t>From descriptive stereotypes…</a:t>
            </a:r>
          </a:p>
          <a:p>
            <a:endParaRPr lang="en-GB" sz="2800" dirty="0"/>
          </a:p>
          <a:p>
            <a:r>
              <a:rPr lang="en-GB" sz="2800" dirty="0"/>
              <a:t>… to prescriptive and proscriptive stereotypes</a:t>
            </a:r>
          </a:p>
          <a:p>
            <a:endParaRPr lang="en-GB" sz="2800" dirty="0"/>
          </a:p>
          <a:p>
            <a:endParaRPr lang="en-GB" sz="2800" dirty="0"/>
          </a:p>
          <a:p>
            <a:r>
              <a:rPr lang="en-GB" sz="2800" dirty="0"/>
              <a:t>How do differences translate into inequalities of power?</a:t>
            </a:r>
          </a:p>
          <a:p>
            <a:endParaRPr lang="en-GB" sz="2800" dirty="0"/>
          </a:p>
          <a:p>
            <a:r>
              <a:rPr lang="en-GB" sz="2800" dirty="0"/>
              <a:t>How to use gender statistics (on the basis of sex-disaggregated data) to show and transform gender relations?</a:t>
            </a:r>
          </a:p>
          <a:p>
            <a:endParaRPr lang="en-GB" dirty="0"/>
          </a:p>
          <a:p>
            <a:endParaRPr lang="en-GB" dirty="0"/>
          </a:p>
          <a:p>
            <a:endParaRPr lang="en-GB" dirty="0"/>
          </a:p>
        </p:txBody>
      </p:sp>
      <p:pic>
        <p:nvPicPr>
          <p:cNvPr id="4" name="Audio 3">
            <a:hlinkClick r:id="" action="ppaction://media"/>
            <a:extLst>
              <a:ext uri="{FF2B5EF4-FFF2-40B4-BE49-F238E27FC236}">
                <a16:creationId xmlns:a16="http://schemas.microsoft.com/office/drawing/2014/main" id="{137BE76B-C1AA-4055-9A84-9029C7BC096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3411145585"/>
      </p:ext>
    </p:extLst>
  </p:cSld>
  <p:clrMapOvr>
    <a:masterClrMapping/>
  </p:clrMapOvr>
  <mc:AlternateContent xmlns:mc="http://schemas.openxmlformats.org/markup-compatibility/2006" xmlns:p14="http://schemas.microsoft.com/office/powerpoint/2010/main">
    <mc:Choice Requires="p14">
      <p:transition spd="slow" p14:dur="2000" advTm="31974"/>
    </mc:Choice>
    <mc:Fallback xmlns="">
      <p:transition spd="slow" advTm="31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F2ADE6-62B8-4DE1-A18A-C20B79CDA8B9}"/>
              </a:ext>
            </a:extLst>
          </p:cNvPr>
          <p:cNvSpPr>
            <a:spLocks noGrp="1"/>
          </p:cNvSpPr>
          <p:nvPr>
            <p:ph type="ctrTitle"/>
          </p:nvPr>
        </p:nvSpPr>
        <p:spPr/>
        <p:txBody>
          <a:bodyPr/>
          <a:lstStyle/>
          <a:p>
            <a:endParaRPr lang="en-GB" dirty="0"/>
          </a:p>
        </p:txBody>
      </p:sp>
      <p:sp>
        <p:nvSpPr>
          <p:cNvPr id="3" name="Content Placeholder 2"/>
          <p:cNvSpPr>
            <a:spLocks noGrp="1"/>
          </p:cNvSpPr>
          <p:nvPr>
            <p:ph type="body" sz="quarter" idx="10"/>
          </p:nvPr>
        </p:nvSpPr>
        <p:spPr/>
        <p:txBody>
          <a:bodyPr numCol="1"/>
          <a:lstStyle/>
          <a:p>
            <a:pPr marL="0" indent="0">
              <a:buNone/>
            </a:pPr>
            <a:endParaRPr lang="en-GB" dirty="0"/>
          </a:p>
          <a:p>
            <a:pPr marL="0" indent="0" algn="ctr">
              <a:buNone/>
            </a:pPr>
            <a:r>
              <a:rPr lang="en-GB" sz="2177" b="1" dirty="0"/>
              <a:t>“Beneath the ‘truth’ of quantified knowledge, indicators are part of a regime of power based on the collection and analysis of data and their representation. </a:t>
            </a:r>
          </a:p>
          <a:p>
            <a:pPr marL="0" indent="0" algn="ctr">
              <a:buNone/>
            </a:pPr>
            <a:endParaRPr lang="en-GB" sz="2177" b="1" dirty="0"/>
          </a:p>
          <a:p>
            <a:pPr marL="0" indent="0" algn="ctr">
              <a:buNone/>
            </a:pPr>
            <a:r>
              <a:rPr lang="en-GB" sz="2177" b="1" dirty="0"/>
              <a:t>It is important to see who is creating the indicators, where these people come from, and what forms of expertise they have. </a:t>
            </a:r>
          </a:p>
          <a:p>
            <a:pPr marL="0" indent="0" algn="ctr">
              <a:buNone/>
            </a:pPr>
            <a:endParaRPr lang="en-GB" sz="2177" b="1" dirty="0"/>
          </a:p>
          <a:p>
            <a:pPr marL="0" indent="0" algn="ctr">
              <a:buNone/>
            </a:pPr>
            <a:r>
              <a:rPr lang="en-GB" sz="2177" b="1" dirty="0"/>
              <a:t>Rather than revealing the truth, indicators create it.”</a:t>
            </a:r>
          </a:p>
          <a:p>
            <a:endParaRPr lang="en-GB" dirty="0"/>
          </a:p>
          <a:p>
            <a:endParaRPr lang="en-GB" dirty="0"/>
          </a:p>
          <a:p>
            <a:pPr marL="0" indent="0">
              <a:buNone/>
            </a:pPr>
            <a:r>
              <a:rPr lang="en-GB" sz="1800" dirty="0"/>
              <a:t>Sally Engle Merry (2016), The Seductions of Quantification – Measuring Human Rights, Gender Violence and Sex Trafficking, p 5. </a:t>
            </a:r>
          </a:p>
        </p:txBody>
      </p:sp>
      <p:pic>
        <p:nvPicPr>
          <p:cNvPr id="2" name="Audio 1">
            <a:hlinkClick r:id="" action="ppaction://media"/>
            <a:extLst>
              <a:ext uri="{FF2B5EF4-FFF2-40B4-BE49-F238E27FC236}">
                <a16:creationId xmlns:a16="http://schemas.microsoft.com/office/drawing/2014/main" id="{841638D1-FD63-4671-92E2-568355B126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103429046"/>
      </p:ext>
    </p:extLst>
  </p:cSld>
  <p:clrMapOvr>
    <a:masterClrMapping/>
  </p:clrMapOvr>
  <mc:AlternateContent xmlns:mc="http://schemas.openxmlformats.org/markup-compatibility/2006" xmlns:p14="http://schemas.microsoft.com/office/powerpoint/2010/main">
    <mc:Choice Requires="p14">
      <p:transition spd="slow" p14:dur="2000" advTm="26769"/>
    </mc:Choice>
    <mc:Fallback xmlns="">
      <p:transition spd="slow" advTm="26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35F96DF-21BD-496C-A1E2-8866DC5383D4}"/>
              </a:ext>
            </a:extLst>
          </p:cNvPr>
          <p:cNvSpPr>
            <a:spLocks noGrp="1"/>
          </p:cNvSpPr>
          <p:nvPr>
            <p:ph sz="quarter" idx="10"/>
          </p:nvPr>
        </p:nvSpPr>
        <p:spPr/>
        <p:txBody>
          <a:bodyPr/>
          <a:lstStyle/>
          <a:p>
            <a:pPr algn="ctr"/>
            <a:r>
              <a:rPr lang="en-GB" dirty="0">
                <a:solidFill>
                  <a:schemeClr val="bg1"/>
                </a:solidFill>
              </a:rPr>
              <a:t>Looking at statistics from a gender perspective : focus on indicators and gender equality</a:t>
            </a:r>
          </a:p>
          <a:p>
            <a:pPr algn="ctr"/>
            <a:endParaRPr lang="en-GB" dirty="0">
              <a:solidFill>
                <a:schemeClr val="bg1"/>
              </a:solidFill>
            </a:endParaRPr>
          </a:p>
          <a:p>
            <a:pPr algn="ctr"/>
            <a:r>
              <a:rPr lang="en-GB" sz="3200" dirty="0">
                <a:solidFill>
                  <a:schemeClr val="bg1"/>
                </a:solidFill>
              </a:rPr>
              <a:t>Dr Anne Laure Humbert</a:t>
            </a:r>
          </a:p>
          <a:p>
            <a:pPr algn="ctr"/>
            <a:r>
              <a:rPr lang="en-GB" sz="2800" dirty="0">
                <a:solidFill>
                  <a:schemeClr val="bg1"/>
                </a:solidFill>
              </a:rPr>
              <a:t>Director – Centre for Diversity Policy, Research and Practice, </a:t>
            </a:r>
            <a:br>
              <a:rPr lang="en-GB" sz="2800" dirty="0">
                <a:solidFill>
                  <a:schemeClr val="bg1"/>
                </a:solidFill>
              </a:rPr>
            </a:br>
            <a:r>
              <a:rPr lang="en-GB" sz="2800" dirty="0">
                <a:solidFill>
                  <a:schemeClr val="bg1"/>
                </a:solidFill>
              </a:rPr>
              <a:t>Oxford Brookes University</a:t>
            </a:r>
          </a:p>
        </p:txBody>
      </p:sp>
      <p:pic>
        <p:nvPicPr>
          <p:cNvPr id="2" name="Audio 1">
            <a:hlinkClick r:id="" action="ppaction://media"/>
            <a:extLst>
              <a:ext uri="{FF2B5EF4-FFF2-40B4-BE49-F238E27FC236}">
                <a16:creationId xmlns:a16="http://schemas.microsoft.com/office/drawing/2014/main" id="{E67E662C-DE5E-41DF-ACC0-EEBC61F2E1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3563729210"/>
      </p:ext>
    </p:extLst>
  </p:cSld>
  <p:clrMapOvr>
    <a:masterClrMapping/>
  </p:clrMapOvr>
  <mc:AlternateContent xmlns:mc="http://schemas.openxmlformats.org/markup-compatibility/2006" xmlns:p14="http://schemas.microsoft.com/office/powerpoint/2010/main">
    <mc:Choice Requires="p14">
      <p:transition spd="slow" p14:dur="2000" advTm="12125"/>
    </mc:Choice>
    <mc:Fallback xmlns="">
      <p:transition spd="slow" advTm="12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622301" y="1879600"/>
            <a:ext cx="10579099" cy="4622800"/>
          </a:xfrm>
        </p:spPr>
        <p:txBody>
          <a:bodyPr numCol="1">
            <a:normAutofit/>
          </a:bodyPr>
          <a:lstStyle/>
          <a:p>
            <a:pPr algn="ctr">
              <a:spcBef>
                <a:spcPts val="0"/>
              </a:spcBef>
            </a:pPr>
            <a:r>
              <a:rPr lang="en-GB" sz="2400" dirty="0"/>
              <a:t>Gender statistics allow us to create a narration, to point the finger, to emphasise important gendered aspects ... to make the invisible more visible ...</a:t>
            </a:r>
          </a:p>
          <a:p>
            <a:pPr algn="ctr">
              <a:spcBef>
                <a:spcPts val="0"/>
              </a:spcBef>
            </a:pPr>
            <a:endParaRPr lang="en-GB" sz="2400" dirty="0"/>
          </a:p>
          <a:p>
            <a:pPr algn="ctr">
              <a:spcBef>
                <a:spcPts val="0"/>
              </a:spcBef>
            </a:pPr>
            <a:endParaRPr lang="en-GB" sz="2400" dirty="0"/>
          </a:p>
          <a:p>
            <a:pPr algn="ctr">
              <a:spcBef>
                <a:spcPts val="0"/>
              </a:spcBef>
            </a:pPr>
            <a:r>
              <a:rPr lang="en-GB" sz="2400" dirty="0"/>
              <a:t>What insights can be gained from gender statistics? </a:t>
            </a:r>
          </a:p>
          <a:p>
            <a:pPr algn="ctr">
              <a:spcBef>
                <a:spcPts val="0"/>
              </a:spcBef>
            </a:pPr>
            <a:endParaRPr lang="en-GB" sz="2400" dirty="0"/>
          </a:p>
          <a:p>
            <a:pPr algn="ctr">
              <a:spcBef>
                <a:spcPts val="0"/>
              </a:spcBef>
            </a:pPr>
            <a:endParaRPr lang="en-GB" sz="2400" dirty="0"/>
          </a:p>
          <a:p>
            <a:pPr algn="ctr">
              <a:spcBef>
                <a:spcPts val="0"/>
              </a:spcBef>
            </a:pPr>
            <a:r>
              <a:rPr lang="en-GB" sz="2400" dirty="0"/>
              <a:t>Looking for those insights relies on the best ideas of gender experts. There is a need to build capacity within this community to produce good data and better analyses</a:t>
            </a:r>
            <a:endParaRPr lang="fr-FR" sz="2400" dirty="0"/>
          </a:p>
        </p:txBody>
      </p:sp>
      <p:pic>
        <p:nvPicPr>
          <p:cNvPr id="4" name="Audio 3">
            <a:hlinkClick r:id="" action="ppaction://media"/>
            <a:extLst>
              <a:ext uri="{FF2B5EF4-FFF2-40B4-BE49-F238E27FC236}">
                <a16:creationId xmlns:a16="http://schemas.microsoft.com/office/drawing/2014/main" id="{D6859DF5-3D6C-4570-BF8F-A0703EB4C4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1300" y="6337300"/>
            <a:ext cx="304800" cy="304800"/>
          </a:xfrm>
          <a:prstGeom prst="rect">
            <a:avLst/>
          </a:prstGeom>
        </p:spPr>
      </p:pic>
    </p:spTree>
    <p:extLst>
      <p:ext uri="{BB962C8B-B14F-4D97-AF65-F5344CB8AC3E}">
        <p14:creationId xmlns:p14="http://schemas.microsoft.com/office/powerpoint/2010/main" val="1562590618"/>
      </p:ext>
    </p:extLst>
  </p:cSld>
  <p:clrMapOvr>
    <a:masterClrMapping/>
  </p:clrMapOvr>
  <mc:AlternateContent xmlns:mc="http://schemas.openxmlformats.org/markup-compatibility/2006" xmlns:p14="http://schemas.microsoft.com/office/powerpoint/2010/main">
    <mc:Choice Requires="p14">
      <p:transition spd="slow" p14:dur="2000" advTm="31894"/>
    </mc:Choice>
    <mc:Fallback xmlns="">
      <p:transition spd="slow" advTm="31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D73804-86B4-4CFA-8814-D9D973485933}"/>
              </a:ext>
            </a:extLst>
          </p:cNvPr>
          <p:cNvSpPr>
            <a:spLocks noGrp="1"/>
          </p:cNvSpPr>
          <p:nvPr>
            <p:ph sz="quarter" idx="10"/>
          </p:nvPr>
        </p:nvSpPr>
        <p:spPr>
          <a:xfrm>
            <a:off x="354330" y="1824567"/>
            <a:ext cx="11498580" cy="4427643"/>
          </a:xfrm>
        </p:spPr>
        <p:txBody>
          <a:bodyPr>
            <a:normAutofit lnSpcReduction="10000"/>
          </a:bodyPr>
          <a:lstStyle/>
          <a:p>
            <a:r>
              <a:rPr lang="en-GB" dirty="0">
                <a:solidFill>
                  <a:schemeClr val="bg1"/>
                </a:solidFill>
              </a:rPr>
              <a:t>Show the importance of gender awareness at all stages: data, statistics and indicators are political!</a:t>
            </a:r>
          </a:p>
          <a:p>
            <a:endParaRPr lang="en-GB" dirty="0">
              <a:solidFill>
                <a:schemeClr val="bg1"/>
              </a:solidFill>
            </a:endParaRPr>
          </a:p>
          <a:p>
            <a:r>
              <a:rPr lang="en-GB" dirty="0">
                <a:solidFill>
                  <a:schemeClr val="bg1"/>
                </a:solidFill>
              </a:rPr>
              <a:t>Relate key concepts regarding gender and approaches to gender equality to statistics and indicators</a:t>
            </a:r>
          </a:p>
          <a:p>
            <a:endParaRPr lang="en-GB" dirty="0">
              <a:solidFill>
                <a:schemeClr val="bg1"/>
              </a:solidFill>
            </a:endParaRPr>
          </a:p>
          <a:p>
            <a:r>
              <a:rPr lang="en-GB" dirty="0">
                <a:solidFill>
                  <a:schemeClr val="bg1"/>
                </a:solidFill>
              </a:rPr>
              <a:t>Examine how through data, statistics and indicators, we can measure progress towards gender equality and women's empowerment</a:t>
            </a:r>
          </a:p>
          <a:p>
            <a:endParaRPr lang="en-GB" dirty="0">
              <a:solidFill>
                <a:schemeClr val="bg1"/>
              </a:solidFill>
            </a:endParaRPr>
          </a:p>
          <a:p>
            <a:r>
              <a:rPr lang="en-GB" dirty="0">
                <a:solidFill>
                  <a:schemeClr val="bg1"/>
                </a:solidFill>
              </a:rPr>
              <a:t>Discuss how to capture outcomes and impacts for gender equality for the future</a:t>
            </a:r>
          </a:p>
          <a:p>
            <a:endParaRPr lang="en-GB" dirty="0">
              <a:solidFill>
                <a:schemeClr val="bg1"/>
              </a:solidFill>
            </a:endParaRPr>
          </a:p>
          <a:p>
            <a:endParaRPr lang="en-GB" dirty="0">
              <a:solidFill>
                <a:schemeClr val="bg1"/>
              </a:solidFill>
            </a:endParaRPr>
          </a:p>
        </p:txBody>
      </p:sp>
      <p:pic>
        <p:nvPicPr>
          <p:cNvPr id="6" name="Audio 5">
            <a:hlinkClick r:id="" action="ppaction://media"/>
            <a:extLst>
              <a:ext uri="{FF2B5EF4-FFF2-40B4-BE49-F238E27FC236}">
                <a16:creationId xmlns:a16="http://schemas.microsoft.com/office/drawing/2014/main" id="{BDFD02C2-10F8-4708-AE1B-6BBEEB8452A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4187072807"/>
      </p:ext>
    </p:extLst>
  </p:cSld>
  <p:clrMapOvr>
    <a:masterClrMapping/>
  </p:clrMapOvr>
  <mc:AlternateContent xmlns:mc="http://schemas.openxmlformats.org/markup-compatibility/2006" xmlns:p14="http://schemas.microsoft.com/office/powerpoint/2010/main">
    <mc:Choice Requires="p14">
      <p:transition spd="slow" p14:dur="2000" advTm="32785"/>
    </mc:Choice>
    <mc:Fallback xmlns="">
      <p:transition spd="slow" advTm="32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9C2C5-9644-43AD-814C-09542F5F71DE}"/>
              </a:ext>
            </a:extLst>
          </p:cNvPr>
          <p:cNvSpPr>
            <a:spLocks noGrp="1"/>
          </p:cNvSpPr>
          <p:nvPr>
            <p:ph type="ctrTitle"/>
          </p:nvPr>
        </p:nvSpPr>
        <p:spPr>
          <a:xfrm>
            <a:off x="629480" y="436606"/>
            <a:ext cx="9115882" cy="1132870"/>
          </a:xfrm>
        </p:spPr>
        <p:txBody>
          <a:bodyPr>
            <a:normAutofit/>
          </a:bodyPr>
          <a:lstStyle/>
          <a:p>
            <a:r>
              <a:rPr lang="en-GB" dirty="0"/>
              <a:t>How to make sense of gender concepts in statistics?</a:t>
            </a:r>
          </a:p>
        </p:txBody>
      </p:sp>
      <p:sp>
        <p:nvSpPr>
          <p:cNvPr id="3" name="Text Placeholder 2">
            <a:extLst>
              <a:ext uri="{FF2B5EF4-FFF2-40B4-BE49-F238E27FC236}">
                <a16:creationId xmlns:a16="http://schemas.microsoft.com/office/drawing/2014/main" id="{A1DAE20D-2B0C-48D6-8E94-A0556C3A2C90}"/>
              </a:ext>
            </a:extLst>
          </p:cNvPr>
          <p:cNvSpPr>
            <a:spLocks noGrp="1"/>
          </p:cNvSpPr>
          <p:nvPr>
            <p:ph type="body" sz="quarter" idx="10"/>
          </p:nvPr>
        </p:nvSpPr>
        <p:spPr>
          <a:xfrm>
            <a:off x="622301" y="2598344"/>
            <a:ext cx="6629289" cy="3904055"/>
          </a:xfrm>
        </p:spPr>
        <p:txBody>
          <a:bodyPr numCol="1"/>
          <a:lstStyle/>
          <a:p>
            <a:endParaRPr lang="en-GB" dirty="0"/>
          </a:p>
          <a:p>
            <a:r>
              <a:rPr lang="en-GB" sz="2800" dirty="0"/>
              <a:t>Sex or gender?</a:t>
            </a:r>
          </a:p>
          <a:p>
            <a:endParaRPr lang="en-GB" sz="2800" dirty="0"/>
          </a:p>
          <a:p>
            <a:r>
              <a:rPr lang="en-GB" sz="2800" dirty="0"/>
              <a:t>Sex-disaggregated data but gender statistics!</a:t>
            </a:r>
          </a:p>
          <a:p>
            <a:endParaRPr lang="en-GB" sz="2800" dirty="0"/>
          </a:p>
          <a:p>
            <a:r>
              <a:rPr lang="en-GB" sz="2800" dirty="0"/>
              <a:t>Intersectionality? Or inter-categorical approaches?</a:t>
            </a:r>
          </a:p>
        </p:txBody>
      </p:sp>
      <p:pic>
        <p:nvPicPr>
          <p:cNvPr id="4" name="Picture 3" descr="http://www.clker.com/cliparts/b/f/H/h/Y/d/large-man-woman-bathroom-sign-green-polka-dot-hi.png">
            <a:extLst>
              <a:ext uri="{FF2B5EF4-FFF2-40B4-BE49-F238E27FC236}">
                <a16:creationId xmlns:a16="http://schemas.microsoft.com/office/drawing/2014/main" id="{07A83D8E-4517-44F9-8A7F-ECEC1ACC762A}"/>
              </a:ext>
            </a:extLst>
          </p:cNvPr>
          <p:cNvPicPr>
            <a:picLocks noChangeAspect="1" noChangeArrowheads="1"/>
          </p:cNvPicPr>
          <p:nvPr/>
        </p:nvPicPr>
        <p:blipFill rotWithShape="1">
          <a:blip r:embed="rId6" cstate="print"/>
          <a:srcRect l="3499" t="8681" r="4649" b="7869"/>
          <a:stretch/>
        </p:blipFill>
        <p:spPr bwMode="auto">
          <a:xfrm>
            <a:off x="7776520" y="3094879"/>
            <a:ext cx="3661420" cy="3326515"/>
          </a:xfrm>
          <a:prstGeom prst="rect">
            <a:avLst/>
          </a:prstGeom>
          <a:noFill/>
        </p:spPr>
      </p:pic>
      <p:pic>
        <p:nvPicPr>
          <p:cNvPr id="6" name="Audio 5">
            <a:hlinkClick r:id="" action="ppaction://media"/>
            <a:extLst>
              <a:ext uri="{FF2B5EF4-FFF2-40B4-BE49-F238E27FC236}">
                <a16:creationId xmlns:a16="http://schemas.microsoft.com/office/drawing/2014/main" id="{B7D2101A-33C9-4289-B02A-3B15FB3D2C0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1404565934"/>
      </p:ext>
    </p:extLst>
  </p:cSld>
  <p:clrMapOvr>
    <a:masterClrMapping/>
  </p:clrMapOvr>
  <mc:AlternateContent xmlns:mc="http://schemas.openxmlformats.org/markup-compatibility/2006" xmlns:p14="http://schemas.microsoft.com/office/powerpoint/2010/main">
    <mc:Choice Requires="p14">
      <p:transition spd="slow" p14:dur="2000" advTm="42555"/>
    </mc:Choice>
    <mc:Fallback xmlns="">
      <p:transition spd="slow" advTm="42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FBD09B29-7DB9-4FAD-B75D-D83645BA8F31}"/>
              </a:ext>
            </a:extLst>
          </p:cNvPr>
          <p:cNvPicPr>
            <a:picLocks noChangeAspect="1"/>
          </p:cNvPicPr>
          <p:nvPr/>
        </p:nvPicPr>
        <p:blipFill rotWithShape="1">
          <a:blip r:embed="rId5"/>
          <a:srcRect t="19079" b="37841"/>
          <a:stretch/>
        </p:blipFill>
        <p:spPr>
          <a:xfrm>
            <a:off x="2085290" y="2937510"/>
            <a:ext cx="7827154" cy="2607615"/>
          </a:xfrm>
          <a:prstGeom prst="rect">
            <a:avLst/>
          </a:prstGeom>
        </p:spPr>
      </p:pic>
      <p:sp>
        <p:nvSpPr>
          <p:cNvPr id="5" name="TextBox 2">
            <a:extLst>
              <a:ext uri="{FF2B5EF4-FFF2-40B4-BE49-F238E27FC236}">
                <a16:creationId xmlns:a16="http://schemas.microsoft.com/office/drawing/2014/main" id="{1A2B73AE-92CB-44E9-81C6-61CE60CAC94E}"/>
              </a:ext>
            </a:extLst>
          </p:cNvPr>
          <p:cNvSpPr txBox="1"/>
          <p:nvPr/>
        </p:nvSpPr>
        <p:spPr>
          <a:xfrm>
            <a:off x="2890921" y="6373339"/>
            <a:ext cx="6984776" cy="369332"/>
          </a:xfrm>
          <a:prstGeom prst="rect">
            <a:avLst/>
          </a:prstGeom>
          <a:noFill/>
        </p:spPr>
        <p:txBody>
          <a:bodyPr wrap="square" rtlCol="0">
            <a:spAutoFit/>
          </a:bodyPr>
          <a:lstStyle/>
          <a:p>
            <a:pPr eaLnBrk="0" fontAlgn="base" hangingPunct="0">
              <a:spcBef>
                <a:spcPct val="0"/>
              </a:spcBef>
              <a:spcAft>
                <a:spcPct val="0"/>
              </a:spcAft>
              <a:defRPr/>
            </a:pPr>
            <a:r>
              <a:rPr lang="fr-FR" dirty="0">
                <a:solidFill>
                  <a:schemeClr val="bg1"/>
                </a:solidFill>
                <a:latin typeface="Arial" panose="020B0604020202020204" pitchFamily="34" charset="0"/>
              </a:rPr>
              <a:t>Source: Agents of Good https://agentsofgood.org/2017/05/08/</a:t>
            </a:r>
          </a:p>
        </p:txBody>
      </p:sp>
      <p:sp>
        <p:nvSpPr>
          <p:cNvPr id="2" name="Title 1">
            <a:extLst>
              <a:ext uri="{FF2B5EF4-FFF2-40B4-BE49-F238E27FC236}">
                <a16:creationId xmlns:a16="http://schemas.microsoft.com/office/drawing/2014/main" id="{F7D6A4CC-6EB5-4118-897E-B2D67F92E153}"/>
              </a:ext>
            </a:extLst>
          </p:cNvPr>
          <p:cNvSpPr>
            <a:spLocks noGrp="1"/>
          </p:cNvSpPr>
          <p:nvPr>
            <p:ph type="ctrTitle"/>
          </p:nvPr>
        </p:nvSpPr>
        <p:spPr>
          <a:xfrm>
            <a:off x="448411" y="458857"/>
            <a:ext cx="10363200" cy="606451"/>
          </a:xfrm>
        </p:spPr>
        <p:txBody>
          <a:bodyPr/>
          <a:lstStyle/>
          <a:p>
            <a:r>
              <a:rPr lang="en-GB" dirty="0"/>
              <a:t>How do we understand gender equality?</a:t>
            </a:r>
          </a:p>
        </p:txBody>
      </p:sp>
      <p:pic>
        <p:nvPicPr>
          <p:cNvPr id="7" name="Audio 6">
            <a:hlinkClick r:id="" action="ppaction://media"/>
            <a:extLst>
              <a:ext uri="{FF2B5EF4-FFF2-40B4-BE49-F238E27FC236}">
                <a16:creationId xmlns:a16="http://schemas.microsoft.com/office/drawing/2014/main" id="{60187E86-25D4-4096-9B2A-AA0F0D2071D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3367313678"/>
      </p:ext>
    </p:extLst>
  </p:cSld>
  <p:clrMapOvr>
    <a:masterClrMapping/>
  </p:clrMapOvr>
  <mc:AlternateContent xmlns:mc="http://schemas.openxmlformats.org/markup-compatibility/2006" xmlns:p14="http://schemas.microsoft.com/office/powerpoint/2010/main">
    <mc:Choice Requires="p14">
      <p:transition spd="slow" p14:dur="2000" advTm="36246"/>
    </mc:Choice>
    <mc:Fallback xmlns="">
      <p:transition spd="slow" advTm="36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z="3200" b="1" dirty="0">
                <a:latin typeface="+mn-lt"/>
              </a:rPr>
              <a:t>Gender </a:t>
            </a:r>
            <a:r>
              <a:rPr lang="fr-FR" sz="3200" b="1" dirty="0" err="1">
                <a:latin typeface="+mn-lt"/>
              </a:rPr>
              <a:t>statistics</a:t>
            </a:r>
            <a:r>
              <a:rPr lang="fr-FR" sz="3200" b="1" dirty="0">
                <a:latin typeface="+mn-lt"/>
              </a:rPr>
              <a:t> - </a:t>
            </a:r>
            <a:r>
              <a:rPr lang="fr-FR" sz="3200" b="1" dirty="0" err="1">
                <a:latin typeface="+mn-lt"/>
              </a:rPr>
              <a:t>definition</a:t>
            </a:r>
            <a:endParaRPr lang="fr-FR" sz="3200" dirty="0">
              <a:solidFill>
                <a:schemeClr val="tx1"/>
              </a:solidFill>
              <a:latin typeface="+mn-lt"/>
            </a:endParaRPr>
          </a:p>
        </p:txBody>
      </p:sp>
      <p:sp>
        <p:nvSpPr>
          <p:cNvPr id="3" name="Espace réservé du contenu 2"/>
          <p:cNvSpPr>
            <a:spLocks noGrp="1"/>
          </p:cNvSpPr>
          <p:nvPr>
            <p:ph type="body" sz="quarter" idx="10"/>
          </p:nvPr>
        </p:nvSpPr>
        <p:spPr/>
        <p:txBody>
          <a:bodyPr numCol="1">
            <a:normAutofit/>
          </a:bodyPr>
          <a:lstStyle/>
          <a:p>
            <a:pPr algn="just">
              <a:lnSpc>
                <a:spcPct val="110000"/>
              </a:lnSpc>
            </a:pPr>
            <a:endParaRPr lang="en-GB" dirty="0"/>
          </a:p>
          <a:p>
            <a:pPr algn="just">
              <a:lnSpc>
                <a:spcPct val="110000"/>
              </a:lnSpc>
            </a:pPr>
            <a:r>
              <a:rPr lang="en-GB" dirty="0"/>
              <a:t>They report on the </a:t>
            </a:r>
            <a:r>
              <a:rPr lang="en-GB" b="1" dirty="0">
                <a:solidFill>
                  <a:srgbClr val="A2AD00"/>
                </a:solidFill>
              </a:rPr>
              <a:t>differences and inequalities </a:t>
            </a:r>
            <a:r>
              <a:rPr lang="en-GB" dirty="0"/>
              <a:t>in the situation of women and men (girls and boys) in all spheres of life (UN 2006)</a:t>
            </a:r>
          </a:p>
          <a:p>
            <a:pPr marL="342900" indent="-342900" algn="just">
              <a:lnSpc>
                <a:spcPct val="110000"/>
              </a:lnSpc>
              <a:buFont typeface="Arial" panose="020B0604020202020204" pitchFamily="34" charset="0"/>
              <a:buChar char="•"/>
            </a:pPr>
            <a:r>
              <a:rPr lang="en-GB" dirty="0"/>
              <a:t>They go </a:t>
            </a:r>
            <a:r>
              <a:rPr lang="en-GB" b="1" dirty="0">
                <a:solidFill>
                  <a:srgbClr val="A2AD00"/>
                </a:solidFill>
              </a:rPr>
              <a:t>beyond simply disaggregating data by sex</a:t>
            </a:r>
            <a:r>
              <a:rPr lang="en-GB" dirty="0"/>
              <a:t>.</a:t>
            </a:r>
          </a:p>
          <a:p>
            <a:pPr marL="342900" indent="-342900" algn="just">
              <a:lnSpc>
                <a:spcPct val="110000"/>
              </a:lnSpc>
              <a:buFont typeface="Arial" panose="020B0604020202020204" pitchFamily="34" charset="0"/>
              <a:buChar char="•"/>
            </a:pPr>
            <a:r>
              <a:rPr lang="en-GB" dirty="0"/>
              <a:t>They make it possible to </a:t>
            </a:r>
            <a:r>
              <a:rPr lang="en-GB" b="1" dirty="0">
                <a:solidFill>
                  <a:srgbClr val="A2AD00"/>
                </a:solidFill>
              </a:rPr>
              <a:t>monitor progress towards gender equality</a:t>
            </a:r>
            <a:r>
              <a:rPr lang="en-GB" dirty="0"/>
              <a:t>,</a:t>
            </a:r>
          </a:p>
          <a:p>
            <a:pPr marL="342900" indent="-342900" algn="just">
              <a:lnSpc>
                <a:spcPct val="110000"/>
              </a:lnSpc>
              <a:buFont typeface="Arial" panose="020B0604020202020204" pitchFamily="34" charset="0"/>
              <a:buChar char="•"/>
            </a:pPr>
            <a:r>
              <a:rPr lang="en-GB" dirty="0"/>
              <a:t>They play a vital </a:t>
            </a:r>
            <a:r>
              <a:rPr lang="en-GB" b="1" dirty="0">
                <a:solidFill>
                  <a:srgbClr val="A2AD00"/>
                </a:solidFill>
              </a:rPr>
              <a:t>role in eliminating stereotypes</a:t>
            </a:r>
            <a:r>
              <a:rPr lang="en-GB" dirty="0"/>
              <a:t>.</a:t>
            </a:r>
          </a:p>
          <a:p>
            <a:pPr algn="just">
              <a:lnSpc>
                <a:spcPct val="110000"/>
              </a:lnSpc>
            </a:pPr>
            <a:endParaRPr lang="en-GB" dirty="0"/>
          </a:p>
          <a:p>
            <a:pPr algn="just">
              <a:lnSpc>
                <a:spcPct val="110000"/>
              </a:lnSpc>
            </a:pPr>
            <a:endParaRPr lang="en-GB" dirty="0"/>
          </a:p>
          <a:p>
            <a:pPr algn="just">
              <a:lnSpc>
                <a:spcPct val="110000"/>
              </a:lnSpc>
            </a:pPr>
            <a:r>
              <a:rPr lang="en-GB" dirty="0"/>
              <a:t>There is need for a close </a:t>
            </a:r>
            <a:r>
              <a:rPr lang="en-GB" b="1" dirty="0">
                <a:solidFill>
                  <a:srgbClr val="A2AD00"/>
                </a:solidFill>
              </a:rPr>
              <a:t>collaboration</a:t>
            </a:r>
            <a:r>
              <a:rPr lang="en-GB" dirty="0"/>
              <a:t> between statisticians and users to ensure the development of adequate statistics addressing gender issues (reconciling user needs and statistical production).</a:t>
            </a:r>
            <a:endParaRPr lang="fr-FR" dirty="0"/>
          </a:p>
        </p:txBody>
      </p:sp>
      <p:pic>
        <p:nvPicPr>
          <p:cNvPr id="6" name="Audio 5">
            <a:hlinkClick r:id="" action="ppaction://media"/>
            <a:extLst>
              <a:ext uri="{FF2B5EF4-FFF2-40B4-BE49-F238E27FC236}">
                <a16:creationId xmlns:a16="http://schemas.microsoft.com/office/drawing/2014/main" id="{B78ED7FE-70EE-4682-AF7D-B9E005D2E35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4259121259"/>
      </p:ext>
    </p:extLst>
  </p:cSld>
  <p:clrMapOvr>
    <a:masterClrMapping/>
  </p:clrMapOvr>
  <mc:AlternateContent xmlns:mc="http://schemas.openxmlformats.org/markup-compatibility/2006" xmlns:p14="http://schemas.microsoft.com/office/powerpoint/2010/main">
    <mc:Choice Requires="p14">
      <p:transition spd="slow" p14:dur="2000" advTm="44305"/>
    </mc:Choice>
    <mc:Fallback xmlns="">
      <p:transition spd="slow" advTm="44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z="3200" b="1" dirty="0">
                <a:latin typeface="+mn-lt"/>
              </a:rPr>
              <a:t>Indicator - </a:t>
            </a:r>
            <a:r>
              <a:rPr lang="fr-FR" sz="3200" b="1" dirty="0" err="1">
                <a:latin typeface="+mn-lt"/>
              </a:rPr>
              <a:t>definition</a:t>
            </a:r>
            <a:endParaRPr lang="fr-FR" sz="3200" b="1" dirty="0">
              <a:latin typeface="+mn-lt"/>
            </a:endParaRPr>
          </a:p>
        </p:txBody>
      </p:sp>
      <p:sp>
        <p:nvSpPr>
          <p:cNvPr id="3" name="Espace réservé du contenu 2"/>
          <p:cNvSpPr>
            <a:spLocks noGrp="1"/>
          </p:cNvSpPr>
          <p:nvPr>
            <p:ph type="body" sz="quarter" idx="10"/>
          </p:nvPr>
        </p:nvSpPr>
        <p:spPr>
          <a:xfrm>
            <a:off x="622301" y="1879600"/>
            <a:ext cx="10369551" cy="4503093"/>
          </a:xfrm>
        </p:spPr>
        <p:txBody>
          <a:bodyPr numCol="1">
            <a:normAutofit fontScale="77500" lnSpcReduction="20000"/>
          </a:bodyPr>
          <a:lstStyle/>
          <a:p>
            <a:pPr algn="just"/>
            <a:endParaRPr lang="en-GB" sz="3000" dirty="0"/>
          </a:p>
          <a:p>
            <a:pPr algn="just"/>
            <a:r>
              <a:rPr lang="en-GB" sz="3000" dirty="0"/>
              <a:t>A measure that indicates the state or level of something</a:t>
            </a:r>
          </a:p>
          <a:p>
            <a:pPr algn="just"/>
            <a:endParaRPr lang="en-GB" sz="3000" dirty="0"/>
          </a:p>
          <a:p>
            <a:pPr algn="just"/>
            <a:r>
              <a:rPr lang="en-GB" sz="3000" dirty="0"/>
              <a:t>It represents </a:t>
            </a:r>
            <a:r>
              <a:rPr lang="en-GB" sz="3000" b="1" dirty="0">
                <a:solidFill>
                  <a:srgbClr val="A2AD00"/>
                </a:solidFill>
              </a:rPr>
              <a:t>statistical data for a period, a place </a:t>
            </a:r>
            <a:r>
              <a:rPr lang="en-GB" sz="3000" dirty="0"/>
              <a:t>and other specified characteristics</a:t>
            </a:r>
          </a:p>
          <a:p>
            <a:pPr algn="just"/>
            <a:endParaRPr lang="en-GB" sz="3000" dirty="0"/>
          </a:p>
          <a:p>
            <a:pPr algn="just"/>
            <a:r>
              <a:rPr lang="en-GB" sz="3000" dirty="0"/>
              <a:t>It is </a:t>
            </a:r>
            <a:r>
              <a:rPr lang="en-GB" sz="3000" b="1" dirty="0">
                <a:solidFill>
                  <a:srgbClr val="A2AD00"/>
                </a:solidFill>
              </a:rPr>
              <a:t>used for the evaluation and monitoring of progress in programmes</a:t>
            </a:r>
          </a:p>
          <a:p>
            <a:pPr algn="just"/>
            <a:endParaRPr lang="en-GB" sz="3000" dirty="0"/>
          </a:p>
          <a:p>
            <a:pPr algn="just"/>
            <a:r>
              <a:rPr lang="en-GB" sz="3000" dirty="0"/>
              <a:t>E.g</a:t>
            </a:r>
            <a:r>
              <a:rPr lang="en-GB" sz="3100" dirty="0"/>
              <a:t>.: </a:t>
            </a:r>
          </a:p>
          <a:p>
            <a:pPr marL="342900" indent="-342900" algn="just">
              <a:buFont typeface="Arial" panose="020B0604020202020204" pitchFamily="34" charset="0"/>
              <a:buChar char="•"/>
            </a:pPr>
            <a:r>
              <a:rPr lang="en-GB" sz="3100" dirty="0"/>
              <a:t>Literacy rate</a:t>
            </a:r>
          </a:p>
          <a:p>
            <a:pPr marL="360363" indent="-360363" algn="just">
              <a:buFont typeface="Arial" panose="020B0604020202020204" pitchFamily="34" charset="0"/>
              <a:buChar char="•"/>
            </a:pPr>
            <a:r>
              <a:rPr lang="en-GB" sz="3100" dirty="0"/>
              <a:t>Share of state </a:t>
            </a:r>
            <a:r>
              <a:rPr lang="en-GB" sz="3000" dirty="0"/>
              <a:t>budget devoted to education</a:t>
            </a:r>
          </a:p>
          <a:p>
            <a:pPr algn="just"/>
            <a:endParaRPr lang="en-GB" sz="3000" dirty="0"/>
          </a:p>
        </p:txBody>
      </p:sp>
      <p:pic>
        <p:nvPicPr>
          <p:cNvPr id="7" name="Audio 6">
            <a:hlinkClick r:id="" action="ppaction://media"/>
            <a:extLst>
              <a:ext uri="{FF2B5EF4-FFF2-40B4-BE49-F238E27FC236}">
                <a16:creationId xmlns:a16="http://schemas.microsoft.com/office/drawing/2014/main" id="{78000E27-9E2C-4CA0-B400-F3106A43FC1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769312281"/>
      </p:ext>
    </p:extLst>
  </p:cSld>
  <p:clrMapOvr>
    <a:masterClrMapping/>
  </p:clrMapOvr>
  <p:transition spd="slow" advTm="277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z="3200" b="1" dirty="0">
                <a:latin typeface="+mn-lt"/>
              </a:rPr>
              <a:t>Gender </a:t>
            </a:r>
            <a:r>
              <a:rPr lang="fr-FR" sz="3200" b="1" dirty="0" err="1">
                <a:latin typeface="+mn-lt"/>
              </a:rPr>
              <a:t>indicator</a:t>
            </a:r>
            <a:r>
              <a:rPr lang="fr-FR" sz="3200" b="1" dirty="0">
                <a:latin typeface="+mn-lt"/>
              </a:rPr>
              <a:t> - </a:t>
            </a:r>
            <a:r>
              <a:rPr lang="fr-FR" sz="3200" b="1" dirty="0" err="1">
                <a:latin typeface="+mn-lt"/>
              </a:rPr>
              <a:t>definition</a:t>
            </a:r>
            <a:endParaRPr lang="fr-FR" sz="3200" b="1" dirty="0">
              <a:solidFill>
                <a:schemeClr val="tx1"/>
              </a:solidFill>
              <a:latin typeface="+mn-lt"/>
            </a:endParaRPr>
          </a:p>
        </p:txBody>
      </p:sp>
      <p:sp>
        <p:nvSpPr>
          <p:cNvPr id="3" name="Espace réservé du contenu 2"/>
          <p:cNvSpPr>
            <a:spLocks noGrp="1"/>
          </p:cNvSpPr>
          <p:nvPr>
            <p:ph type="body" sz="quarter" idx="10"/>
          </p:nvPr>
        </p:nvSpPr>
        <p:spPr/>
        <p:txBody>
          <a:bodyPr numCol="1">
            <a:normAutofit/>
          </a:bodyPr>
          <a:lstStyle/>
          <a:p>
            <a:pPr algn="just"/>
            <a:endParaRPr lang="en-GB" dirty="0"/>
          </a:p>
          <a:p>
            <a:pPr algn="just"/>
            <a:r>
              <a:rPr lang="en-GB" dirty="0"/>
              <a:t>Used to monitor:</a:t>
            </a:r>
          </a:p>
          <a:p>
            <a:pPr marL="342900" indent="-342900" algn="just">
              <a:buFont typeface="Arial" panose="020B0604020202020204" pitchFamily="34" charset="0"/>
              <a:buChar char="•"/>
            </a:pPr>
            <a:r>
              <a:rPr lang="en-GB" dirty="0"/>
              <a:t>Gender-based </a:t>
            </a:r>
            <a:r>
              <a:rPr lang="en-GB" b="1" dirty="0">
                <a:solidFill>
                  <a:srgbClr val="A2AD00"/>
                </a:solidFill>
              </a:rPr>
              <a:t>differences</a:t>
            </a:r>
            <a:r>
              <a:rPr lang="en-GB" dirty="0"/>
              <a:t>, </a:t>
            </a:r>
          </a:p>
          <a:p>
            <a:pPr marL="342900" indent="-342900" algn="just">
              <a:buFont typeface="Arial" panose="020B0604020202020204" pitchFamily="34" charset="0"/>
              <a:buChar char="•"/>
            </a:pPr>
            <a:r>
              <a:rPr lang="en-GB" b="1" dirty="0">
                <a:solidFill>
                  <a:srgbClr val="A2AD00"/>
                </a:solidFill>
              </a:rPr>
              <a:t>developments</a:t>
            </a:r>
            <a:r>
              <a:rPr lang="en-GB" dirty="0"/>
              <a:t> in gender issues over time, </a:t>
            </a:r>
          </a:p>
          <a:p>
            <a:pPr marL="342900" indent="-342900" algn="just">
              <a:buFont typeface="Arial" panose="020B0604020202020204" pitchFamily="34" charset="0"/>
              <a:buChar char="•"/>
            </a:pPr>
            <a:r>
              <a:rPr lang="en-GB" dirty="0"/>
              <a:t>and </a:t>
            </a:r>
            <a:r>
              <a:rPr lang="en-GB" b="1" dirty="0">
                <a:solidFill>
                  <a:srgbClr val="A2AD00"/>
                </a:solidFill>
              </a:rPr>
              <a:t>progress</a:t>
            </a:r>
            <a:r>
              <a:rPr lang="en-GB" dirty="0"/>
              <a:t> towards gender equality goals</a:t>
            </a:r>
          </a:p>
          <a:p>
            <a:pPr marL="342900" indent="-342900" algn="just">
              <a:buFont typeface="Arial" panose="020B0604020202020204" pitchFamily="34" charset="0"/>
              <a:buChar char="•"/>
            </a:pPr>
            <a:endParaRPr lang="en-GB" dirty="0"/>
          </a:p>
          <a:p>
            <a:pPr marL="342900" indent="-342900" algn="just">
              <a:buFont typeface="Arial" panose="020B0604020202020204" pitchFamily="34" charset="0"/>
              <a:buChar char="•"/>
            </a:pPr>
            <a:r>
              <a:rPr lang="en-GB" dirty="0" err="1"/>
              <a:t>E.g</a:t>
            </a:r>
            <a:r>
              <a:rPr lang="en-GB" dirty="0"/>
              <a:t>:</a:t>
            </a:r>
          </a:p>
          <a:p>
            <a:pPr marL="1333475" lvl="1" indent="-342900" algn="just">
              <a:buFont typeface="Arial" panose="020B0604020202020204" pitchFamily="34" charset="0"/>
              <a:buChar char="•"/>
            </a:pPr>
            <a:r>
              <a:rPr lang="en-GB" dirty="0"/>
              <a:t>Fertility rate	</a:t>
            </a:r>
          </a:p>
          <a:p>
            <a:pPr marL="1333475" lvl="1" indent="-342900" algn="just">
              <a:buFont typeface="Arial" panose="020B0604020202020204" pitchFamily="34" charset="0"/>
              <a:buChar char="•"/>
            </a:pPr>
            <a:r>
              <a:rPr lang="en-GB" dirty="0"/>
              <a:t>Gender pay gap</a:t>
            </a:r>
          </a:p>
          <a:p>
            <a:pPr marL="1333475" lvl="1" indent="-342900" algn="just">
              <a:buFont typeface="Arial" panose="020B0604020202020204" pitchFamily="34" charset="0"/>
              <a:buChar char="•"/>
            </a:pPr>
            <a:r>
              <a:rPr lang="en-GB" dirty="0"/>
              <a:t>Proportion of women in parliaments</a:t>
            </a:r>
            <a:endParaRPr lang="fr-FR" dirty="0"/>
          </a:p>
          <a:p>
            <a:pPr marL="342900" indent="-342900" algn="just">
              <a:buFont typeface="Arial" panose="020B0604020202020204" pitchFamily="34" charset="0"/>
              <a:buChar char="•"/>
            </a:pPr>
            <a:endParaRPr lang="en-GB" dirty="0"/>
          </a:p>
        </p:txBody>
      </p:sp>
      <p:pic>
        <p:nvPicPr>
          <p:cNvPr id="5" name="Audio 4">
            <a:hlinkClick r:id="" action="ppaction://media"/>
            <a:extLst>
              <a:ext uri="{FF2B5EF4-FFF2-40B4-BE49-F238E27FC236}">
                <a16:creationId xmlns:a16="http://schemas.microsoft.com/office/drawing/2014/main" id="{96803669-345A-4589-A350-8A69EC6ACBA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2733557587"/>
      </p:ext>
    </p:extLst>
  </p:cSld>
  <p:clrMapOvr>
    <a:masterClrMapping/>
  </p:clrMapOvr>
  <p:transition spd="slow" advTm="214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dirty="0"/>
              <a:t>Quantitative and Qualitative Indicators</a:t>
            </a:r>
          </a:p>
        </p:txBody>
      </p:sp>
      <p:sp>
        <p:nvSpPr>
          <p:cNvPr id="2" name="Content Placeholder 1"/>
          <p:cNvSpPr>
            <a:spLocks noGrp="1"/>
          </p:cNvSpPr>
          <p:nvPr>
            <p:ph type="body" sz="quarter" idx="10"/>
          </p:nvPr>
        </p:nvSpPr>
        <p:spPr/>
        <p:txBody>
          <a:bodyPr numCol="1">
            <a:normAutofit/>
          </a:bodyPr>
          <a:lstStyle/>
          <a:p>
            <a:pPr marL="0" indent="0">
              <a:buNone/>
            </a:pPr>
            <a:r>
              <a:rPr lang="en-GB" sz="2400" b="1" dirty="0">
                <a:solidFill>
                  <a:srgbClr val="A2AD00"/>
                </a:solidFill>
              </a:rPr>
              <a:t>Quantitative</a:t>
            </a:r>
            <a:r>
              <a:rPr lang="en-GB" sz="2400" dirty="0"/>
              <a:t> indicators:</a:t>
            </a:r>
          </a:p>
          <a:p>
            <a:pPr lvl="1"/>
            <a:r>
              <a:rPr lang="en-GB" sz="2400" dirty="0"/>
              <a:t>Quantity: a number, an index, a ratio, a proportion or a percentage</a:t>
            </a:r>
          </a:p>
          <a:p>
            <a:pPr lvl="1"/>
            <a:r>
              <a:rPr lang="en-GB" sz="2400" dirty="0"/>
              <a:t>Comparable over time and space</a:t>
            </a:r>
          </a:p>
          <a:p>
            <a:endParaRPr lang="en-GB" sz="2400" dirty="0"/>
          </a:p>
          <a:p>
            <a:pPr marL="0" indent="0">
              <a:buNone/>
            </a:pPr>
            <a:r>
              <a:rPr lang="en-GB" sz="2400" b="1" dirty="0">
                <a:solidFill>
                  <a:srgbClr val="A2AD00"/>
                </a:solidFill>
              </a:rPr>
              <a:t>Qualitative</a:t>
            </a:r>
            <a:r>
              <a:rPr lang="en-GB" sz="2400" dirty="0"/>
              <a:t> indicators:</a:t>
            </a:r>
          </a:p>
          <a:p>
            <a:pPr lvl="1"/>
            <a:r>
              <a:rPr lang="en-GB" sz="2400" dirty="0"/>
              <a:t>Description: grading – quantification – of something that cannot be ‘measured’</a:t>
            </a:r>
          </a:p>
          <a:p>
            <a:endParaRPr lang="en-GB" sz="2400" dirty="0"/>
          </a:p>
          <a:p>
            <a:pPr marL="0" indent="0">
              <a:buNone/>
            </a:pPr>
            <a:r>
              <a:rPr lang="en-GB" sz="2400" dirty="0"/>
              <a:t>Both types provide valuable information – </a:t>
            </a:r>
            <a:r>
              <a:rPr lang="en-GB" sz="2400" b="1" dirty="0">
                <a:solidFill>
                  <a:srgbClr val="A2AD00"/>
                </a:solidFill>
              </a:rPr>
              <a:t>consider always including both</a:t>
            </a:r>
            <a:br>
              <a:rPr lang="en-GB" b="1" dirty="0">
                <a:solidFill>
                  <a:srgbClr val="A2AD00"/>
                </a:solidFill>
              </a:rPr>
            </a:br>
            <a:br>
              <a:rPr lang="en-GB" b="1" dirty="0">
                <a:solidFill>
                  <a:srgbClr val="A2AD00"/>
                </a:solidFill>
              </a:rPr>
            </a:br>
            <a:endParaRPr lang="en-GB" b="1" dirty="0">
              <a:solidFill>
                <a:srgbClr val="A2AD00"/>
              </a:solidFill>
            </a:endParaRPr>
          </a:p>
        </p:txBody>
      </p:sp>
      <p:pic>
        <p:nvPicPr>
          <p:cNvPr id="4" name="Audio 3">
            <a:hlinkClick r:id="" action="ppaction://media"/>
            <a:extLst>
              <a:ext uri="{FF2B5EF4-FFF2-40B4-BE49-F238E27FC236}">
                <a16:creationId xmlns:a16="http://schemas.microsoft.com/office/drawing/2014/main" id="{A84E932B-B563-4E30-A95A-33F6FB74CC7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71300" y="6337300"/>
            <a:ext cx="304800" cy="304800"/>
          </a:xfrm>
          <a:prstGeom prst="rect">
            <a:avLst/>
          </a:prstGeom>
        </p:spPr>
      </p:pic>
    </p:spTree>
    <p:custDataLst>
      <p:tags r:id="rId1"/>
    </p:custDataLst>
    <p:extLst>
      <p:ext uri="{BB962C8B-B14F-4D97-AF65-F5344CB8AC3E}">
        <p14:creationId xmlns:p14="http://schemas.microsoft.com/office/powerpoint/2010/main" val="378390050"/>
      </p:ext>
    </p:extLst>
  </p:cSld>
  <p:clrMapOvr>
    <a:masterClrMapping/>
  </p:clrMapOvr>
  <mc:AlternateContent xmlns:mc="http://schemas.openxmlformats.org/markup-compatibility/2006" xmlns:p14="http://schemas.microsoft.com/office/powerpoint/2010/main">
    <mc:Choice Requires="p14">
      <p:transition spd="slow" p14:dur="2000" advTm="35954"/>
    </mc:Choice>
    <mc:Fallback xmlns="">
      <p:transition spd="slow" advTm="35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7|8.9|6.6|7.7"/>
</p:tagLst>
</file>

<file path=ppt/tags/tag10.xml><?xml version="1.0" encoding="utf-8"?>
<p:tagLst xmlns:a="http://schemas.openxmlformats.org/drawingml/2006/main" xmlns:r="http://schemas.openxmlformats.org/officeDocument/2006/relationships" xmlns:p="http://schemas.openxmlformats.org/presentationml/2006/main">
  <p:tag name="TIMING" val="|3.5|8.1|1.8|4.1|3.3|7.2|7.8|5.4"/>
</p:tagLst>
</file>

<file path=ppt/tags/tag11.xml><?xml version="1.0" encoding="utf-8"?>
<p:tagLst xmlns:a="http://schemas.openxmlformats.org/drawingml/2006/main" xmlns:r="http://schemas.openxmlformats.org/officeDocument/2006/relationships" xmlns:p="http://schemas.openxmlformats.org/presentationml/2006/main">
  <p:tag name="TIMING" val="|4.2|3.5|2|2.7|2.3|2.3|3.3|3.2"/>
</p:tagLst>
</file>

<file path=ppt/tags/tag12.xml><?xml version="1.0" encoding="utf-8"?>
<p:tagLst xmlns:a="http://schemas.openxmlformats.org/drawingml/2006/main" xmlns:r="http://schemas.openxmlformats.org/officeDocument/2006/relationships" xmlns:p="http://schemas.openxmlformats.org/presentationml/2006/main">
  <p:tag name="TIMING" val="|3.6|12.5"/>
</p:tagLst>
</file>

<file path=ppt/tags/tag13.xml><?xml version="1.0" encoding="utf-8"?>
<p:tagLst xmlns:a="http://schemas.openxmlformats.org/drawingml/2006/main" xmlns:r="http://schemas.openxmlformats.org/officeDocument/2006/relationships" xmlns:p="http://schemas.openxmlformats.org/presentationml/2006/main">
  <p:tag name="TIMING" val="|0.7|3.9|14.6|13.9"/>
</p:tagLst>
</file>

<file path=ppt/tags/tag14.xml><?xml version="1.0" encoding="utf-8"?>
<p:tagLst xmlns:a="http://schemas.openxmlformats.org/drawingml/2006/main" xmlns:r="http://schemas.openxmlformats.org/officeDocument/2006/relationships" xmlns:p="http://schemas.openxmlformats.org/presentationml/2006/main">
  <p:tag name="TIMING" val="|7.2|16.8|9.2|9.7|8.4"/>
</p:tagLst>
</file>

<file path=ppt/tags/tag15.xml><?xml version="1.0" encoding="utf-8"?>
<p:tagLst xmlns:a="http://schemas.openxmlformats.org/drawingml/2006/main" xmlns:r="http://schemas.openxmlformats.org/officeDocument/2006/relationships" xmlns:p="http://schemas.openxmlformats.org/presentationml/2006/main">
  <p:tag name="TIMING" val="|6.2|5|4.1|5.3"/>
</p:tagLst>
</file>

<file path=ppt/tags/tag2.xml><?xml version="1.0" encoding="utf-8"?>
<p:tagLst xmlns:a="http://schemas.openxmlformats.org/drawingml/2006/main" xmlns:r="http://schemas.openxmlformats.org/officeDocument/2006/relationships" xmlns:p="http://schemas.openxmlformats.org/presentationml/2006/main">
  <p:tag name="TIMING" val="|9.9|21.4"/>
</p:tagLst>
</file>

<file path=ppt/tags/tag3.xml><?xml version="1.0" encoding="utf-8"?>
<p:tagLst xmlns:a="http://schemas.openxmlformats.org/drawingml/2006/main" xmlns:r="http://schemas.openxmlformats.org/officeDocument/2006/relationships" xmlns:p="http://schemas.openxmlformats.org/presentationml/2006/main">
  <p:tag name="TIMING" val="|8.1"/>
</p:tagLst>
</file>

<file path=ppt/tags/tag4.xml><?xml version="1.0" encoding="utf-8"?>
<p:tagLst xmlns:a="http://schemas.openxmlformats.org/drawingml/2006/main" xmlns:r="http://schemas.openxmlformats.org/officeDocument/2006/relationships" xmlns:p="http://schemas.openxmlformats.org/presentationml/2006/main">
  <p:tag name="TIMING" val="|3.6|10|3.8|4.3|4.9"/>
</p:tagLst>
</file>

<file path=ppt/tags/tag5.xml><?xml version="1.0" encoding="utf-8"?>
<p:tagLst xmlns:a="http://schemas.openxmlformats.org/drawingml/2006/main" xmlns:r="http://schemas.openxmlformats.org/officeDocument/2006/relationships" xmlns:p="http://schemas.openxmlformats.org/presentationml/2006/main">
  <p:tag name="TIMING" val="|3.6|4.1|5.8|5.8|0.7|1.5"/>
</p:tagLst>
</file>

<file path=ppt/tags/tag6.xml><?xml version="1.0" encoding="utf-8"?>
<p:tagLst xmlns:a="http://schemas.openxmlformats.org/drawingml/2006/main" xmlns:r="http://schemas.openxmlformats.org/officeDocument/2006/relationships" xmlns:p="http://schemas.openxmlformats.org/presentationml/2006/main">
  <p:tag name="TIMING" val="|2.9|1.7|1.9|2.7|3.7|1|1.5|1.6"/>
</p:tagLst>
</file>

<file path=ppt/tags/tag7.xml><?xml version="1.0" encoding="utf-8"?>
<p:tagLst xmlns:a="http://schemas.openxmlformats.org/drawingml/2006/main" xmlns:r="http://schemas.openxmlformats.org/officeDocument/2006/relationships" xmlns:p="http://schemas.openxmlformats.org/presentationml/2006/main">
  <p:tag name="TIMING" val="|7.3|12|8.6"/>
</p:tagLst>
</file>

<file path=ppt/tags/tag8.xml><?xml version="1.0" encoding="utf-8"?>
<p:tagLst xmlns:a="http://schemas.openxmlformats.org/drawingml/2006/main" xmlns:r="http://schemas.openxmlformats.org/officeDocument/2006/relationships" xmlns:p="http://schemas.openxmlformats.org/presentationml/2006/main">
  <p:tag name="TIMING" val="|0.8|4.1|5.3|12.9|12.5"/>
</p:tagLst>
</file>

<file path=ppt/tags/tag9.xml><?xml version="1.0" encoding="utf-8"?>
<p:tagLst xmlns:a="http://schemas.openxmlformats.org/drawingml/2006/main" xmlns:r="http://schemas.openxmlformats.org/officeDocument/2006/relationships" xmlns:p="http://schemas.openxmlformats.org/presentationml/2006/main">
  <p:tag name="TIMING" val="|5.1|4.8|5.5|2.7|8.3"/>
</p:tagLst>
</file>

<file path=ppt/theme/theme1.xml><?xml version="1.0" encoding="utf-8"?>
<a:theme xmlns:a="http://schemas.openxmlformats.org/drawingml/2006/main" name="OBU Wide Gre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BU Wide Grey" id="{67FC54C2-E152-4A78-850E-78F8ABA06590}" vid="{6E0081FC-42B4-45D4-A7F6-55D8748A4919}"/>
    </a:ext>
  </a:extLst>
</a:theme>
</file>

<file path=ppt/theme/theme2.xml><?xml version="1.0" encoding="utf-8"?>
<a:theme xmlns:a="http://schemas.openxmlformats.org/drawingml/2006/main" name="SoM-Academic-Template-4x3-0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M-Academic-Template-4x3-01.potx" id="{8FE8140E-DDCD-4137-8FBF-BD372CB0C681}" vid="{9E7A3365-6DFA-43AB-A298-584DA7FD0CBB}"/>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OBU Wide Grey</Template>
  <TotalTime>10155</TotalTime>
  <Words>4070</Words>
  <Application>Microsoft Office PowerPoint</Application>
  <PresentationFormat>Widescreen</PresentationFormat>
  <Paragraphs>196</Paragraphs>
  <Slides>20</Slides>
  <Notes>13</Notes>
  <HiddenSlides>0</HiddenSlides>
  <MMClips>19</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Arial</vt:lpstr>
      <vt:lpstr>Calibri</vt:lpstr>
      <vt:lpstr>Calibri Light</vt:lpstr>
      <vt:lpstr>Liberation Sans</vt:lpstr>
      <vt:lpstr>Liberation Serif</vt:lpstr>
      <vt:lpstr>Wingdings</vt:lpstr>
      <vt:lpstr>Wingdings 2</vt:lpstr>
      <vt:lpstr>OBU Wide Grey</vt:lpstr>
      <vt:lpstr>SoM-Academic-Template-4x3-01</vt:lpstr>
      <vt:lpstr>Thème Office</vt:lpstr>
      <vt:lpstr>PowerPoint Presentation</vt:lpstr>
      <vt:lpstr>PowerPoint Presentation</vt:lpstr>
      <vt:lpstr>PowerPoint Presentation</vt:lpstr>
      <vt:lpstr>How to make sense of gender concepts in statistics?</vt:lpstr>
      <vt:lpstr>How do we understand gender equality?</vt:lpstr>
      <vt:lpstr>Gender statistics - definition</vt:lpstr>
      <vt:lpstr>Indicator - definition</vt:lpstr>
      <vt:lpstr>Gender indicator - definition</vt:lpstr>
      <vt:lpstr>Quantitative and Qualitative Indicators</vt:lpstr>
      <vt:lpstr>Three-tier system</vt:lpstr>
      <vt:lpstr>What is a gender-sensitive indicator?</vt:lpstr>
      <vt:lpstr>Gender-sensitive transformative indicators</vt:lpstr>
      <vt:lpstr>Gender statistics in policies and programmes</vt:lpstr>
      <vt:lpstr>When do we mainstream gender into statistics?</vt:lpstr>
      <vt:lpstr>Interpreting data</vt:lpstr>
      <vt:lpstr>Interpreting data</vt:lpstr>
      <vt:lpstr>On the association with reproduction…</vt:lpstr>
      <vt:lpstr>Statistics, gender and power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Laure Humbert</dc:creator>
  <cp:lastModifiedBy>Efthymiadou, Christina</cp:lastModifiedBy>
  <cp:revision>138</cp:revision>
  <dcterms:created xsi:type="dcterms:W3CDTF">2019-10-12T16:09:59Z</dcterms:created>
  <dcterms:modified xsi:type="dcterms:W3CDTF">2020-02-10T18:07:03Z</dcterms:modified>
</cp:coreProperties>
</file>