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1"/>
    <p:sldMasterId id="2147483710" r:id="rId2"/>
  </p:sldMasterIdLst>
  <p:notesMasterIdLst>
    <p:notesMasterId r:id="rId50"/>
  </p:notesMasterIdLst>
  <p:sldIdLst>
    <p:sldId id="462" r:id="rId3"/>
    <p:sldId id="256" r:id="rId4"/>
    <p:sldId id="257" r:id="rId5"/>
    <p:sldId id="429" r:id="rId6"/>
    <p:sldId id="258" r:id="rId7"/>
    <p:sldId id="430" r:id="rId8"/>
    <p:sldId id="432" r:id="rId9"/>
    <p:sldId id="260" r:id="rId10"/>
    <p:sldId id="433" r:id="rId11"/>
    <p:sldId id="263" r:id="rId12"/>
    <p:sldId id="435" r:id="rId13"/>
    <p:sldId id="436" r:id="rId14"/>
    <p:sldId id="457" r:id="rId15"/>
    <p:sldId id="434" r:id="rId16"/>
    <p:sldId id="264" r:id="rId17"/>
    <p:sldId id="437" r:id="rId18"/>
    <p:sldId id="458" r:id="rId19"/>
    <p:sldId id="438" r:id="rId20"/>
    <p:sldId id="381" r:id="rId21"/>
    <p:sldId id="439" r:id="rId22"/>
    <p:sldId id="266" r:id="rId23"/>
    <p:sldId id="407" r:id="rId24"/>
    <p:sldId id="409" r:id="rId25"/>
    <p:sldId id="331" r:id="rId26"/>
    <p:sldId id="441" r:id="rId27"/>
    <p:sldId id="411" r:id="rId28"/>
    <p:sldId id="447" r:id="rId29"/>
    <p:sldId id="459" r:id="rId30"/>
    <p:sldId id="307" r:id="rId31"/>
    <p:sldId id="443" r:id="rId32"/>
    <p:sldId id="444" r:id="rId33"/>
    <p:sldId id="272" r:id="rId34"/>
    <p:sldId id="445" r:id="rId35"/>
    <p:sldId id="446" r:id="rId36"/>
    <p:sldId id="415" r:id="rId37"/>
    <p:sldId id="448" r:id="rId38"/>
    <p:sldId id="461" r:id="rId39"/>
    <p:sldId id="322" r:id="rId40"/>
    <p:sldId id="460" r:id="rId41"/>
    <p:sldId id="416" r:id="rId42"/>
    <p:sldId id="449" r:id="rId43"/>
    <p:sldId id="451" r:id="rId44"/>
    <p:sldId id="452" r:id="rId45"/>
    <p:sldId id="453" r:id="rId46"/>
    <p:sldId id="421" r:id="rId47"/>
    <p:sldId id="454" r:id="rId48"/>
    <p:sldId id="456" r:id="rId4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rdelia Fine" initials="CF" lastIdx="1" clrIdx="0">
    <p:extLst>
      <p:ext uri="{19B8F6BF-5375-455C-9EA6-DF929625EA0E}">
        <p15:presenceInfo xmlns:p15="http://schemas.microsoft.com/office/powerpoint/2012/main" userId="S-1-5-21-2078795561-4233005657-3261906462-4116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2F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486" autoAdjust="0"/>
    <p:restoredTop sz="81871" autoAdjust="0"/>
  </p:normalViewPr>
  <p:slideViewPr>
    <p:cSldViewPr snapToGrid="0">
      <p:cViewPr varScale="1">
        <p:scale>
          <a:sx n="93" d="100"/>
          <a:sy n="93" d="100"/>
        </p:scale>
        <p:origin x="1818"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commentAuthors" Target="commentAuthor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12-17T14:52:49.593" idx="1">
    <p:pos x="6446" y="3781"/>
    <p:text/>
    <p:extLst>
      <p:ext uri="{C676402C-5697-4E1C-873F-D02D1690AC5C}">
        <p15:threadingInfo xmlns:p15="http://schemas.microsoft.com/office/powerpoint/2012/main" timeZoneBias="-6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841297-AD4D-4D52-9E0C-CCB49B41F66C}" type="datetimeFigureOut">
              <a:rPr lang="en-AU" smtClean="0"/>
              <a:t>10/02/2020</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0982C9-E1A1-4F65-98F7-46CC9C798826}" type="slidenum">
              <a:rPr lang="en-AU" smtClean="0"/>
              <a:t>‹#›</a:t>
            </a:fld>
            <a:endParaRPr lang="en-AU"/>
          </a:p>
        </p:txBody>
      </p:sp>
    </p:spTree>
    <p:extLst>
      <p:ext uri="{BB962C8B-B14F-4D97-AF65-F5344CB8AC3E}">
        <p14:creationId xmlns:p14="http://schemas.microsoft.com/office/powerpoint/2010/main" val="22143606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ln w="12701">
            <a:solidFill>
              <a:srgbClr val="000000"/>
            </a:solidFill>
            <a:prstDash val="solid"/>
            <a:miter/>
          </a:ln>
        </p:spPr>
      </p:sp>
      <p:sp>
        <p:nvSpPr>
          <p:cNvPr id="3" name="Segnaposto note 2"/>
          <p:cNvSpPr txBox="1">
            <a:spLocks noGrp="1"/>
          </p:cNvSpPr>
          <p:nvPr>
            <p:ph type="body" sz="quarter" idx="1"/>
          </p:nvPr>
        </p:nvSpPr>
        <p:spPr/>
        <p:txBody>
          <a:bodyPr/>
          <a:lstStyle/>
          <a:p>
            <a:pPr lvl="0"/>
            <a:r>
              <a:rPr lang="en-GB"/>
              <a:t>XXX = Name of the presenters</a:t>
            </a:r>
          </a:p>
          <a:p>
            <a:pPr lvl="0"/>
            <a:endParaRPr lang="en-GB"/>
          </a:p>
          <a:p>
            <a:pPr lvl="0"/>
            <a:r>
              <a:rPr lang="en-GB"/>
              <a:t>XXXX = Institution name of the WP Leaders</a:t>
            </a:r>
          </a:p>
        </p:txBody>
      </p:sp>
      <p:sp>
        <p:nvSpPr>
          <p:cNvPr id="4" name="Segnaposto numero diapositiva 3"/>
          <p:cNvSpPr txBox="1"/>
          <p:nvPr/>
        </p:nvSpPr>
        <p:spPr>
          <a:xfrm>
            <a:off x="3884608" y="8685208"/>
            <a:ext cx="2971800" cy="457200"/>
          </a:xfrm>
          <a:prstGeom prst="rect">
            <a:avLst/>
          </a:prstGeom>
          <a:noFill/>
          <a:ln cap="flat">
            <a:noFill/>
          </a:ln>
        </p:spPr>
        <p:txBody>
          <a:bodyPr vert="horz" wrap="square" lIns="91440" tIns="45720" rIns="91440" bIns="4572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CF170FD3-B698-440C-B72F-74D27462513E}" type="slidenum">
              <a:rPr kumimoji="0" lang="en-GB" sz="1200" b="0" i="0" u="none" strike="noStrike" kern="0" cap="none" spc="0" normalizeH="0" baseline="0" noProof="0" smtClean="0">
                <a:ln>
                  <a:noFill/>
                </a:ln>
                <a:solidFill>
                  <a:srgbClr val="000000"/>
                </a:solidFill>
                <a:effectLst/>
                <a:uLnTx/>
                <a:uFillTx/>
                <a:latin typeface="Calibri" panose="020F0502020204030204"/>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1</a:t>
            </a:fld>
            <a:endParaRPr kumimoji="0" lang="en-GB" sz="1200" b="0" i="0" u="none" strike="noStrike" kern="0" cap="none" spc="0" normalizeH="0" baseline="0" noProof="0">
              <a:ln>
                <a:noFill/>
              </a:ln>
              <a:solidFill>
                <a:srgbClr val="000000"/>
              </a:solidFill>
              <a:effectLst/>
              <a:uLnTx/>
              <a:uFillTx/>
              <a:latin typeface="Calibri" panose="020F0502020204030204"/>
              <a:ea typeface="+mn-ea"/>
              <a:cs typeface="Arial"/>
            </a:endParaRPr>
          </a:p>
        </p:txBody>
      </p:sp>
    </p:spTree>
    <p:extLst>
      <p:ext uri="{BB962C8B-B14F-4D97-AF65-F5344CB8AC3E}">
        <p14:creationId xmlns:p14="http://schemas.microsoft.com/office/powerpoint/2010/main" val="1602353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0" name="Text Box 1">
            <a:extLst>
              <a:ext uri="{FF2B5EF4-FFF2-40B4-BE49-F238E27FC236}">
                <a16:creationId xmlns:a16="http://schemas.microsoft.com/office/drawing/2014/main" id="{9A4363F0-8B41-44A8-B1EC-1AE57A0459D2}"/>
              </a:ext>
            </a:extLst>
          </p:cNvPr>
          <p:cNvSpPr txBox="1">
            <a:spLocks noChangeArrowheads="1"/>
          </p:cNvSpPr>
          <p:nvPr/>
        </p:nvSpPr>
        <p:spPr bwMode="auto">
          <a:xfrm>
            <a:off x="1573213" y="1092200"/>
            <a:ext cx="4557712" cy="3744913"/>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lvl1pPr>
              <a:defRPr>
                <a:solidFill>
                  <a:schemeClr val="tx1"/>
                </a:solidFill>
                <a:latin typeface="Source Sans Pro" charset="0"/>
                <a:ea typeface="MS PGothic" panose="020B0600070205080204" pitchFamily="34" charset="-128"/>
              </a:defRPr>
            </a:lvl1pPr>
            <a:lvl2pPr marL="742950" indent="-285750">
              <a:defRPr>
                <a:solidFill>
                  <a:schemeClr val="tx1"/>
                </a:solidFill>
                <a:latin typeface="Source Sans Pro" charset="0"/>
                <a:ea typeface="MS PGothic" panose="020B0600070205080204" pitchFamily="34" charset="-128"/>
              </a:defRPr>
            </a:lvl2pPr>
            <a:lvl3pPr marL="1143000" indent="-228600">
              <a:defRPr>
                <a:solidFill>
                  <a:schemeClr val="tx1"/>
                </a:solidFill>
                <a:latin typeface="Source Sans Pro" charset="0"/>
                <a:ea typeface="MS PGothic" panose="020B0600070205080204" pitchFamily="34" charset="-128"/>
              </a:defRPr>
            </a:lvl3pPr>
            <a:lvl4pPr marL="1600200" indent="-228600">
              <a:defRPr>
                <a:solidFill>
                  <a:schemeClr val="tx1"/>
                </a:solidFill>
                <a:latin typeface="Source Sans Pro" charset="0"/>
                <a:ea typeface="MS PGothic" panose="020B0600070205080204" pitchFamily="34" charset="-128"/>
              </a:defRPr>
            </a:lvl4pPr>
            <a:lvl5pPr marL="2057400" indent="-228600">
              <a:defRPr>
                <a:solidFill>
                  <a:schemeClr val="tx1"/>
                </a:solidFill>
                <a:latin typeface="Source Sans Pro"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Source Sans Pro"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Source Sans Pro"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Source Sans Pro"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Source Sans Pro" charset="0"/>
                <a:ea typeface="MS PGothic" panose="020B0600070205080204" pitchFamily="34" charset="-128"/>
              </a:defRPr>
            </a:lvl9pPr>
          </a:lstStyle>
          <a:p>
            <a:pPr eaLnBrk="1" hangingPunct="1"/>
            <a:endParaRPr lang="en-AU" altLang="en-US"/>
          </a:p>
        </p:txBody>
      </p:sp>
      <p:sp>
        <p:nvSpPr>
          <p:cNvPr id="78851" name="Text Box 2">
            <a:extLst>
              <a:ext uri="{FF2B5EF4-FFF2-40B4-BE49-F238E27FC236}">
                <a16:creationId xmlns:a16="http://schemas.microsoft.com/office/drawing/2014/main" id="{4923705D-AA1F-4A25-8427-C4459DC19055}"/>
              </a:ext>
            </a:extLst>
          </p:cNvPr>
          <p:cNvSpPr>
            <a:spLocks noGrp="1" noChangeArrowheads="1"/>
          </p:cNvSpPr>
          <p:nvPr>
            <p:ph type="body"/>
          </p:nvPr>
        </p:nvSpPr>
        <p:spPr bwMode="auto">
          <a:xfrm>
            <a:off x="1176338" y="5199063"/>
            <a:ext cx="5359400" cy="41544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0" tIns="0" rIns="0" bIns="0" numCol="1" anchor="t" anchorCtr="0" compatLnSpc="1">
            <a:prstTxWarp prst="textNoShape">
              <a:avLst/>
            </a:prstTxWarp>
          </a:bodyPr>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en-US" dirty="0">
                <a:latin typeface="Arial" panose="020B0604020202020204" pitchFamily="34" charset="0"/>
              </a:rPr>
              <a:t>Composite scores for preferences and memory for gender-appropriate objects assessed using labelling and modelling paradigms. The preference composite includes verbal preferences (labelling and modelling) as well as observed play (labelling). The memory composite includes memory scores from the labelling and modelling paradigms. All scores are mean proportions. **</a:t>
            </a:r>
            <a:r>
              <a:rPr lang="en-GB" altLang="en-US" i="1" dirty="0">
                <a:latin typeface="Arial" panose="020B0604020202020204" pitchFamily="34" charset="0"/>
              </a:rPr>
              <a:t>p</a:t>
            </a:r>
            <a:r>
              <a:rPr lang="en-GB" altLang="en-US" dirty="0">
                <a:latin typeface="Arial" panose="020B0604020202020204" pitchFamily="34" charset="0"/>
              </a:rPr>
              <a:t> &lt; 0.01, girls with CAH differ compared to control girls, control boys and boys with CAH. There were no other group differences for preference scores, and there were no group differences for memory scores.</a:t>
            </a:r>
          </a:p>
        </p:txBody>
      </p:sp>
    </p:spTree>
    <p:extLst>
      <p:ext uri="{BB962C8B-B14F-4D97-AF65-F5344CB8AC3E}">
        <p14:creationId xmlns:p14="http://schemas.microsoft.com/office/powerpoint/2010/main" val="3503812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Text Box 1">
            <a:extLst>
              <a:ext uri="{FF2B5EF4-FFF2-40B4-BE49-F238E27FC236}">
                <a16:creationId xmlns:a16="http://schemas.microsoft.com/office/drawing/2014/main" id="{5922E959-C2F0-49DD-992D-B5597A937C9E}"/>
              </a:ext>
            </a:extLst>
          </p:cNvPr>
          <p:cNvSpPr txBox="1">
            <a:spLocks noChangeArrowheads="1"/>
          </p:cNvSpPr>
          <p:nvPr/>
        </p:nvSpPr>
        <p:spPr bwMode="auto">
          <a:xfrm>
            <a:off x="1573213" y="1092200"/>
            <a:ext cx="4557712" cy="3744913"/>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eaLnBrk="1" hangingPunct="1">
              <a:spcBef>
                <a:spcPct val="0"/>
              </a:spcBef>
            </a:pPr>
            <a:endParaRPr lang="en-US" altLang="en-US" sz="1800">
              <a:latin typeface="Source Sans Pro" charset="0"/>
            </a:endParaRPr>
          </a:p>
        </p:txBody>
      </p:sp>
      <p:sp>
        <p:nvSpPr>
          <p:cNvPr id="52227" name="Text Box 2">
            <a:extLst>
              <a:ext uri="{FF2B5EF4-FFF2-40B4-BE49-F238E27FC236}">
                <a16:creationId xmlns:a16="http://schemas.microsoft.com/office/drawing/2014/main" id="{0ACC89BA-3CDC-4E10-9713-DFD05E86A07F}"/>
              </a:ext>
            </a:extLst>
          </p:cNvPr>
          <p:cNvSpPr>
            <a:spLocks noGrp="1" noChangeArrowheads="1"/>
          </p:cNvSpPr>
          <p:nvPr>
            <p:ph type="body"/>
          </p:nvPr>
        </p:nvSpPr>
        <p:spPr bwMode="auto">
          <a:xfrm>
            <a:off x="1176338" y="5199063"/>
            <a:ext cx="5359400" cy="41544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0" tIns="0" rIns="0" bIns="0" numCol="1" anchor="t" anchorCtr="0" compatLnSpc="1">
            <a:prstTxWarp prst="textNoShape">
              <a:avLst/>
            </a:prstTxWarp>
          </a:bodyPr>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en-US">
                <a:latin typeface="Arial" panose="020B0604020202020204" pitchFamily="34" charset="0"/>
              </a:rPr>
              <a:t>The human brain mosaic. The gray matter volume of all 116 regions of gray matter in females (</a:t>
            </a:r>
            <a:r>
              <a:rPr lang="en-GB" altLang="en-US" i="1">
                <a:latin typeface="Arial" panose="020B0604020202020204" pitchFamily="34" charset="0"/>
              </a:rPr>
              <a:t>Left</a:t>
            </a:r>
            <a:r>
              <a:rPr lang="en-GB" altLang="en-US">
                <a:latin typeface="Arial" panose="020B0604020202020204" pitchFamily="34" charset="0"/>
              </a:rPr>
              <a:t>) and in males (</a:t>
            </a:r>
            <a:r>
              <a:rPr lang="en-GB" altLang="en-US" i="1">
                <a:latin typeface="Arial" panose="020B0604020202020204" pitchFamily="34" charset="0"/>
              </a:rPr>
              <a:t>Right</a:t>
            </a:r>
            <a:r>
              <a:rPr lang="en-GB" altLang="en-US">
                <a:latin typeface="Arial" panose="020B0604020202020204" pitchFamily="34" charset="0"/>
              </a:rPr>
              <a:t>) from the first sample is represented using a continuous high-low (green-white-yellow) scale. Each horizontal line represents the brain of a single subject and each column represents a single brain region. The continuous high-low scale represents the relative volume of a brain region in a given brain relative to the volume of this brain region in all other brains (i.e., within a column). The regions that showed the largest sex/gender differences and were included in the internal consistency analysis are marked with a black bar. The number above each bar corresponds to the region’s number in the AAL atlas and in Table S1. (</a:t>
            </a:r>
            <a:r>
              <a:rPr lang="en-GB" altLang="en-US" i="1">
                <a:latin typeface="Arial" panose="020B0604020202020204" pitchFamily="34" charset="0"/>
              </a:rPr>
              <a:t>Inset</a:t>
            </a:r>
            <a:r>
              <a:rPr lang="en-GB" altLang="en-US">
                <a:latin typeface="Arial" panose="020B0604020202020204" pitchFamily="34" charset="0"/>
              </a:rPr>
              <a:t>) Magnification of a small part of a horizontal line (i.e., a single brain). The number in each colored cell is the volume of this region for this brain.</a:t>
            </a:r>
          </a:p>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endParaRPr lang="en-GB" altLang="en-US">
              <a:latin typeface="Arial" panose="020B0604020202020204" pitchFamily="34" charset="0"/>
            </a:endParaRPr>
          </a:p>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en-US">
                <a:latin typeface="Arial" panose="020B0604020202020204" pitchFamily="34" charset="0"/>
              </a:rPr>
              <a:t>Behavioural mosaic. Implications for gender inequalities, and thinking about psychopathology. From ‘extreme male brain’ or ‘extreme female brain’ to different frequencies of mosaics. </a:t>
            </a:r>
          </a:p>
        </p:txBody>
      </p:sp>
    </p:spTree>
    <p:extLst>
      <p:ext uri="{BB962C8B-B14F-4D97-AF65-F5344CB8AC3E}">
        <p14:creationId xmlns:p14="http://schemas.microsoft.com/office/powerpoint/2010/main" val="31930129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D4C2CCCC-88DA-4281-B85B-6C622D6D08B8}"/>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AU"/>
          </a:p>
        </p:txBody>
      </p:sp>
      <p:sp>
        <p:nvSpPr>
          <p:cNvPr id="4098" name="Text Box 2">
            <a:extLst>
              <a:ext uri="{FF2B5EF4-FFF2-40B4-BE49-F238E27FC236}">
                <a16:creationId xmlns:a16="http://schemas.microsoft.com/office/drawing/2014/main" id="{8E6F91C1-E81F-48BB-A324-D4CBF9C423D5}"/>
              </a:ext>
            </a:extLst>
          </p:cNvPr>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en-US">
                <a:latin typeface="Arial" panose="020B0604020202020204" pitchFamily="34" charset="0"/>
                <a:cs typeface="msgothic" charset="0"/>
              </a:rPr>
              <a:t>The human gender mosaic. A color representation of the degree of femininity-masculinity [pink (“female-end”) – white (“intermediate”) – blue (“male-end”)] of the variables showing the largest sex/gender differences in the (</a:t>
            </a:r>
            <a:r>
              <a:rPr lang="en-GB" altLang="en-US" i="1">
                <a:latin typeface="Arial" panose="020B0604020202020204" pitchFamily="34" charset="0"/>
                <a:cs typeface="msgothic" charset="0"/>
              </a:rPr>
              <a:t>A</a:t>
            </a:r>
            <a:r>
              <a:rPr lang="en-GB" altLang="en-US">
                <a:latin typeface="Arial" panose="020B0604020202020204" pitchFamily="34" charset="0"/>
                <a:cs typeface="msgothic" charset="0"/>
              </a:rPr>
              <a:t>) MADICS sample and (</a:t>
            </a:r>
            <a:r>
              <a:rPr lang="en-GB" altLang="en-US" i="1">
                <a:latin typeface="Arial" panose="020B0604020202020204" pitchFamily="34" charset="0"/>
                <a:cs typeface="msgothic" charset="0"/>
              </a:rPr>
              <a:t>B</a:t>
            </a:r>
            <a:r>
              <a:rPr lang="en-GB" altLang="en-US">
                <a:latin typeface="Arial" panose="020B0604020202020204" pitchFamily="34" charset="0"/>
                <a:cs typeface="msgothic" charset="0"/>
              </a:rPr>
              <a:t>) Carother and Reis’ sample. The pink-white-blue scales were created as in Fig. 2</a:t>
            </a:r>
            <a:r>
              <a:rPr lang="en-GB" altLang="en-US" i="1">
                <a:latin typeface="Arial" panose="020B0604020202020204" pitchFamily="34" charset="0"/>
                <a:cs typeface="msgothic" charset="0"/>
              </a:rPr>
              <a:t>D</a:t>
            </a:r>
            <a:r>
              <a:rPr lang="en-GB" altLang="en-US">
                <a:latin typeface="Arial" panose="020B0604020202020204" pitchFamily="34" charset="0"/>
                <a:cs typeface="msgothic" charset="0"/>
              </a:rPr>
              <a:t>. Each line is a subject and each column is a single characteristic. The order of columns from left to right is the same as the order of variables in Table S5.</a:t>
            </a:r>
          </a:p>
        </p:txBody>
      </p:sp>
    </p:spTree>
    <p:extLst>
      <p:ext uri="{BB962C8B-B14F-4D97-AF65-F5344CB8AC3E}">
        <p14:creationId xmlns:p14="http://schemas.microsoft.com/office/powerpoint/2010/main" val="12021293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10"/>
          </p:nvPr>
        </p:nvSpPr>
        <p:spPr/>
        <p:txBody>
          <a:bodyPr/>
          <a:lstStyle/>
          <a:p>
            <a:fld id="{846AF4BB-0B49-4C05-B4F1-EA787C0EB71B}" type="slidenum">
              <a:rPr lang="en-AU" smtClean="0"/>
              <a:t>32</a:t>
            </a:fld>
            <a:endParaRPr lang="en-AU"/>
          </a:p>
        </p:txBody>
      </p:sp>
    </p:spTree>
    <p:extLst>
      <p:ext uri="{BB962C8B-B14F-4D97-AF65-F5344CB8AC3E}">
        <p14:creationId xmlns:p14="http://schemas.microsoft.com/office/powerpoint/2010/main" val="34065726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10-Feb-20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10-Feb-20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10-Feb-20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09695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only">
    <p:spTree>
      <p:nvGrpSpPr>
        <p:cNvPr id="1" name=""/>
        <p:cNvGrpSpPr/>
        <p:nvPr/>
      </p:nvGrpSpPr>
      <p:grpSpPr>
        <a:xfrm>
          <a:off x="0" y="0"/>
          <a:ext cx="0" cy="0"/>
          <a:chOff x="0" y="0"/>
          <a:chExt cx="0" cy="0"/>
        </a:xfrm>
      </p:grpSpPr>
      <p:cxnSp>
        <p:nvCxnSpPr>
          <p:cNvPr id="3" name="Straight Connector 2"/>
          <p:cNvCxnSpPr/>
          <p:nvPr userDrawn="1"/>
        </p:nvCxnSpPr>
        <p:spPr>
          <a:xfrm>
            <a:off x="0" y="6119813"/>
            <a:ext cx="12202584" cy="0"/>
          </a:xfrm>
          <a:prstGeom prst="line">
            <a:avLst/>
          </a:prstGeom>
          <a:ln w="12700">
            <a:solidFill>
              <a:srgbClr val="0B2F70"/>
            </a:solidFill>
          </a:ln>
          <a:effectLst/>
        </p:spPr>
        <p:style>
          <a:lnRef idx="2">
            <a:schemeClr val="accent1"/>
          </a:lnRef>
          <a:fillRef idx="0">
            <a:schemeClr val="accent1"/>
          </a:fillRef>
          <a:effectRef idx="1">
            <a:schemeClr val="accent1"/>
          </a:effectRef>
          <a:fontRef idx="minor">
            <a:schemeClr val="tx1"/>
          </a:fontRef>
        </p:style>
      </p:cxnSp>
      <p:sp>
        <p:nvSpPr>
          <p:cNvPr id="2" name="Content Placeholder 2"/>
          <p:cNvSpPr>
            <a:spLocks noGrp="1"/>
          </p:cNvSpPr>
          <p:nvPr>
            <p:ph idx="1"/>
          </p:nvPr>
        </p:nvSpPr>
        <p:spPr>
          <a:xfrm>
            <a:off x="609600" y="1116062"/>
            <a:ext cx="10972800" cy="4810606"/>
          </a:xfrm>
          <a:prstGeom prst="rect">
            <a:avLst/>
          </a:prstGeom>
        </p:spPr>
        <p:txBody>
          <a:bodyPr/>
          <a:lstStyle>
            <a:lvl1pPr>
              <a:defRPr sz="2200" b="0" i="0">
                <a:solidFill>
                  <a:srgbClr val="094183"/>
                </a:solidFill>
                <a:latin typeface="Source Sans Pro"/>
                <a:cs typeface="Source Sans Pro"/>
              </a:defRPr>
            </a:lvl1pPr>
            <a:lvl2pPr>
              <a:defRPr sz="2000" b="0" i="0">
                <a:solidFill>
                  <a:srgbClr val="094183"/>
                </a:solidFill>
                <a:latin typeface="Source Sans Pro"/>
                <a:cs typeface="Source Sans Pro"/>
              </a:defRPr>
            </a:lvl2pPr>
            <a:lvl3pPr>
              <a:defRPr sz="1800" b="0" i="0">
                <a:solidFill>
                  <a:srgbClr val="094183"/>
                </a:solidFill>
                <a:latin typeface="Source Sans Pro"/>
                <a:cs typeface="Source Sans Pro"/>
              </a:defRPr>
            </a:lvl3pPr>
            <a:lvl4pPr>
              <a:defRPr sz="1600" b="0" i="0">
                <a:solidFill>
                  <a:srgbClr val="094183"/>
                </a:solidFill>
                <a:latin typeface="Source Sans Pro"/>
                <a:cs typeface="Source Sans Pro"/>
              </a:defRPr>
            </a:lvl4pPr>
            <a:lvl5pPr>
              <a:defRPr sz="1600" b="0" i="0">
                <a:solidFill>
                  <a:srgbClr val="094183"/>
                </a:solidFill>
                <a:latin typeface="Source Sans Pro"/>
                <a:cs typeface="Source Sans Pro"/>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4" name="Date Placeholder 3"/>
          <p:cNvSpPr>
            <a:spLocks noGrp="1"/>
          </p:cNvSpPr>
          <p:nvPr>
            <p:ph type="dt" sz="half" idx="10"/>
          </p:nvPr>
        </p:nvSpPr>
        <p:spPr>
          <a:xfrm>
            <a:off x="609600" y="6272214"/>
            <a:ext cx="2844800" cy="365125"/>
          </a:xfrm>
          <a:prstGeom prst="rect">
            <a:avLst/>
          </a:prstGeom>
        </p:spPr>
        <p:txBody>
          <a:bodyPr lIns="0" tIns="0" rIns="0" bIns="0"/>
          <a:lstStyle>
            <a:lvl1pPr fontAlgn="auto">
              <a:spcBef>
                <a:spcPts val="0"/>
              </a:spcBef>
              <a:spcAft>
                <a:spcPts val="0"/>
              </a:spcAft>
              <a:defRPr sz="1200" b="0" i="0">
                <a:solidFill>
                  <a:srgbClr val="094183"/>
                </a:solidFill>
                <a:latin typeface="Source Sans Pro Semibold"/>
                <a:ea typeface="+mn-ea"/>
                <a:cs typeface="Source Sans Pro Semibold"/>
              </a:defRPr>
            </a:lvl1pPr>
          </a:lstStyle>
          <a:p>
            <a:pPr>
              <a:defRPr/>
            </a:pPr>
            <a:fld id="{29474E16-BD55-D440-9ABD-D3F2D706102E}" type="datetime3">
              <a:rPr lang="en-AU"/>
              <a:pPr>
                <a:defRPr/>
              </a:pPr>
              <a:t>10 February, 2020</a:t>
            </a:fld>
            <a:endParaRPr lang="en-US" dirty="0"/>
          </a:p>
        </p:txBody>
      </p:sp>
      <p:sp>
        <p:nvSpPr>
          <p:cNvPr id="5" name="Footer Placeholder 4"/>
          <p:cNvSpPr>
            <a:spLocks noGrp="1"/>
          </p:cNvSpPr>
          <p:nvPr>
            <p:ph type="ftr" sz="quarter" idx="11"/>
          </p:nvPr>
        </p:nvSpPr>
        <p:spPr>
          <a:xfrm>
            <a:off x="4165600" y="6272214"/>
            <a:ext cx="3860800" cy="365125"/>
          </a:xfrm>
          <a:prstGeom prst="rect">
            <a:avLst/>
          </a:prstGeom>
        </p:spPr>
        <p:txBody>
          <a:bodyPr/>
          <a:lstStyle>
            <a:lvl1pPr algn="ctr" fontAlgn="auto">
              <a:spcBef>
                <a:spcPts val="0"/>
              </a:spcBef>
              <a:spcAft>
                <a:spcPts val="0"/>
              </a:spcAft>
              <a:defRPr sz="1200" b="0" i="0">
                <a:solidFill>
                  <a:srgbClr val="094183"/>
                </a:solidFill>
                <a:latin typeface="Source Sans Pro Semibold"/>
                <a:ea typeface="+mn-ea"/>
                <a:cs typeface="Source Sans Pro Semibold"/>
              </a:defRPr>
            </a:lvl1pPr>
          </a:lstStyle>
          <a:p>
            <a:pPr>
              <a:defRPr/>
            </a:pPr>
            <a:endParaRPr lang="en-US"/>
          </a:p>
        </p:txBody>
      </p:sp>
      <p:sp>
        <p:nvSpPr>
          <p:cNvPr id="6" name="Slide Number Placeholder 5"/>
          <p:cNvSpPr>
            <a:spLocks noGrp="1"/>
          </p:cNvSpPr>
          <p:nvPr>
            <p:ph type="sldNum" sz="quarter" idx="12"/>
          </p:nvPr>
        </p:nvSpPr>
        <p:spPr>
          <a:xfrm>
            <a:off x="8737600" y="6272214"/>
            <a:ext cx="2844800" cy="365125"/>
          </a:xfrm>
          <a:prstGeom prst="rect">
            <a:avLst/>
          </a:prstGeom>
        </p:spPr>
        <p:txBody>
          <a:bodyPr lIns="0" tIns="0" rIns="0" bIns="0"/>
          <a:lstStyle>
            <a:lvl1pPr algn="r" fontAlgn="auto">
              <a:spcBef>
                <a:spcPts val="0"/>
              </a:spcBef>
              <a:spcAft>
                <a:spcPts val="0"/>
              </a:spcAft>
              <a:defRPr sz="1200" b="0" i="0">
                <a:solidFill>
                  <a:srgbClr val="094183"/>
                </a:solidFill>
                <a:latin typeface="Source Sans Pro Semibold"/>
                <a:ea typeface="+mn-ea"/>
                <a:cs typeface="Source Sans Pro Semibold"/>
              </a:defRPr>
            </a:lvl1pPr>
          </a:lstStyle>
          <a:p>
            <a:pPr>
              <a:defRPr/>
            </a:pPr>
            <a:fld id="{07743941-5172-E241-82A3-186C7188C037}" type="slidenum">
              <a:rPr lang="en-US"/>
              <a:pPr>
                <a:defRPr/>
              </a:pPr>
              <a:t>‹#›</a:t>
            </a:fld>
            <a:endParaRPr lang="en-US" dirty="0"/>
          </a:p>
        </p:txBody>
      </p:sp>
    </p:spTree>
    <p:extLst>
      <p:ext uri="{BB962C8B-B14F-4D97-AF65-F5344CB8AC3E}">
        <p14:creationId xmlns:p14="http://schemas.microsoft.com/office/powerpoint/2010/main" val="23481271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2" name="Image 3"/>
          <p:cNvPicPr>
            <a:picLocks noChangeAspect="1"/>
          </p:cNvPicPr>
          <p:nvPr/>
        </p:nvPicPr>
        <p:blipFill>
          <a:blip r:embed="rId2"/>
          <a:srcRect/>
          <a:stretch>
            <a:fillRect/>
          </a:stretch>
        </p:blipFill>
        <p:spPr>
          <a:xfrm>
            <a:off x="0" y="0"/>
            <a:ext cx="12192000" cy="6858000"/>
          </a:xfrm>
          <a:prstGeom prst="rect">
            <a:avLst/>
          </a:prstGeom>
          <a:noFill/>
          <a:ln cap="flat">
            <a:noFill/>
          </a:ln>
        </p:spPr>
      </p:pic>
      <p:pic>
        <p:nvPicPr>
          <p:cNvPr id="3" name="Image 4"/>
          <p:cNvPicPr>
            <a:picLocks noChangeAspect="1"/>
          </p:cNvPicPr>
          <p:nvPr/>
        </p:nvPicPr>
        <p:blipFill>
          <a:blip r:embed="rId3"/>
          <a:srcRect/>
          <a:stretch>
            <a:fillRect/>
          </a:stretch>
        </p:blipFill>
        <p:spPr>
          <a:xfrm>
            <a:off x="4108447" y="-752478"/>
            <a:ext cx="3975104" cy="3975097"/>
          </a:xfrm>
          <a:prstGeom prst="rect">
            <a:avLst/>
          </a:prstGeom>
          <a:noFill/>
          <a:ln cap="flat">
            <a:noFill/>
          </a:ln>
        </p:spPr>
      </p:pic>
      <p:sp>
        <p:nvSpPr>
          <p:cNvPr id="4" name="ZoneTexte 9"/>
          <p:cNvSpPr txBox="1"/>
          <p:nvPr/>
        </p:nvSpPr>
        <p:spPr>
          <a:xfrm>
            <a:off x="2093915" y="6257926"/>
            <a:ext cx="3894136" cy="584775"/>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fr-FR" sz="800">
                <a:solidFill>
                  <a:srgbClr val="000000"/>
                </a:solidFill>
                <a:latin typeface="Arial"/>
                <a:ea typeface="Arial"/>
                <a:cs typeface="Arial"/>
              </a:rPr>
              <a:t>Plotina has received funding from the European Union’s Horizon 2020 research and innovation programme under grant agreement (G.A NO 666008). </a:t>
            </a:r>
          </a:p>
          <a:p>
            <a:pPr>
              <a:defRPr sz="1800" b="0" i="0" u="none" strike="noStrike" kern="0" cap="none" spc="0" baseline="0">
                <a:solidFill>
                  <a:srgbClr val="000000"/>
                </a:solidFill>
                <a:uFillTx/>
              </a:defRPr>
            </a:pPr>
            <a:r>
              <a:rPr lang="fr-FR" sz="800">
                <a:solidFill>
                  <a:srgbClr val="000000"/>
                </a:solidFill>
                <a:latin typeface="Arial"/>
                <a:ea typeface="Arial"/>
                <a:cs typeface="Arial"/>
              </a:rPr>
              <a:t>The views and opinions expressed in this publication are the sole responsibility of the author and do not necessarily reflect the views of the European Commission.</a:t>
            </a:r>
          </a:p>
        </p:txBody>
      </p:sp>
      <p:pic>
        <p:nvPicPr>
          <p:cNvPr id="5" name="Image 6"/>
          <p:cNvPicPr>
            <a:picLocks noChangeAspect="1"/>
          </p:cNvPicPr>
          <p:nvPr/>
        </p:nvPicPr>
        <p:blipFill>
          <a:blip r:embed="rId4"/>
          <a:srcRect/>
          <a:stretch>
            <a:fillRect/>
          </a:stretch>
        </p:blipFill>
        <p:spPr>
          <a:xfrm>
            <a:off x="80967" y="6330949"/>
            <a:ext cx="2033588" cy="449263"/>
          </a:xfrm>
          <a:prstGeom prst="rect">
            <a:avLst/>
          </a:prstGeom>
          <a:noFill/>
          <a:ln cap="flat">
            <a:noFill/>
          </a:ln>
        </p:spPr>
      </p:pic>
      <p:sp>
        <p:nvSpPr>
          <p:cNvPr id="6" name="Titre 1"/>
          <p:cNvSpPr txBox="1">
            <a:spLocks noGrp="1"/>
          </p:cNvSpPr>
          <p:nvPr>
            <p:ph type="ctrTitle"/>
          </p:nvPr>
        </p:nvSpPr>
        <p:spPr>
          <a:xfrm>
            <a:off x="1524000" y="2310726"/>
            <a:ext cx="9144000" cy="1823203"/>
          </a:xfrm>
        </p:spPr>
        <p:txBody>
          <a:bodyPr anchor="b" anchorCtr="1"/>
          <a:lstStyle>
            <a:lvl1pPr algn="ctr">
              <a:defRPr sz="6000">
                <a:solidFill>
                  <a:srgbClr val="FFFFFF"/>
                </a:solidFill>
              </a:defRPr>
            </a:lvl1pPr>
          </a:lstStyle>
          <a:p>
            <a:pPr lvl="0"/>
            <a:r>
              <a:rPr lang="fr-FR"/>
              <a:t>Cliquez et modifiez le titre</a:t>
            </a:r>
          </a:p>
        </p:txBody>
      </p:sp>
      <p:sp>
        <p:nvSpPr>
          <p:cNvPr id="7" name="Sous-titre 2"/>
          <p:cNvSpPr txBox="1">
            <a:spLocks noGrp="1"/>
          </p:cNvSpPr>
          <p:nvPr>
            <p:ph type="subTitle" idx="1"/>
          </p:nvPr>
        </p:nvSpPr>
        <p:spPr>
          <a:xfrm>
            <a:off x="1524000" y="4206725"/>
            <a:ext cx="9144000" cy="1360499"/>
          </a:xfrm>
        </p:spPr>
        <p:txBody>
          <a:bodyPr anchorCtr="1"/>
          <a:lstStyle>
            <a:lvl1pPr marL="0" indent="0" algn="ctr">
              <a:buNone/>
              <a:defRPr sz="2400">
                <a:solidFill>
                  <a:srgbClr val="FFFFFF"/>
                </a:solidFill>
              </a:defRPr>
            </a:lvl1pPr>
          </a:lstStyle>
          <a:p>
            <a:pPr lvl="0"/>
            <a:r>
              <a:rPr lang="fr-FR"/>
              <a:t>Cliquez pour modifier le style des sous-titres du masque</a:t>
            </a:r>
          </a:p>
        </p:txBody>
      </p:sp>
    </p:spTree>
    <p:extLst>
      <p:ext uri="{BB962C8B-B14F-4D97-AF65-F5344CB8AC3E}">
        <p14:creationId xmlns:p14="http://schemas.microsoft.com/office/powerpoint/2010/main" val="229331661"/>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Diapositive de titre">
    <p:spTree>
      <p:nvGrpSpPr>
        <p:cNvPr id="1" name=""/>
        <p:cNvGrpSpPr/>
        <p:nvPr/>
      </p:nvGrpSpPr>
      <p:grpSpPr>
        <a:xfrm>
          <a:off x="0" y="0"/>
          <a:ext cx="0" cy="0"/>
          <a:chOff x="0" y="0"/>
          <a:chExt cx="0" cy="0"/>
        </a:xfrm>
      </p:grpSpPr>
      <p:pic>
        <p:nvPicPr>
          <p:cNvPr id="2" name="Image 3"/>
          <p:cNvPicPr>
            <a:picLocks noChangeAspect="1"/>
          </p:cNvPicPr>
          <p:nvPr/>
        </p:nvPicPr>
        <p:blipFill>
          <a:blip r:embed="rId2"/>
          <a:srcRect/>
          <a:stretch>
            <a:fillRect/>
          </a:stretch>
        </p:blipFill>
        <p:spPr>
          <a:xfrm>
            <a:off x="0" y="4765"/>
            <a:ext cx="12192000" cy="6853235"/>
          </a:xfrm>
          <a:prstGeom prst="rect">
            <a:avLst/>
          </a:prstGeom>
          <a:noFill/>
          <a:ln cap="flat">
            <a:noFill/>
          </a:ln>
        </p:spPr>
      </p:pic>
      <p:pic>
        <p:nvPicPr>
          <p:cNvPr id="3" name="Image 4"/>
          <p:cNvPicPr>
            <a:picLocks noChangeAspect="1"/>
          </p:cNvPicPr>
          <p:nvPr/>
        </p:nvPicPr>
        <p:blipFill>
          <a:blip r:embed="rId3"/>
          <a:srcRect/>
          <a:stretch>
            <a:fillRect/>
          </a:stretch>
        </p:blipFill>
        <p:spPr>
          <a:xfrm>
            <a:off x="4678363" y="-539752"/>
            <a:ext cx="2838456" cy="2838453"/>
          </a:xfrm>
          <a:prstGeom prst="rect">
            <a:avLst/>
          </a:prstGeom>
          <a:noFill/>
          <a:ln cap="flat">
            <a:noFill/>
          </a:ln>
        </p:spPr>
      </p:pic>
      <p:sp>
        <p:nvSpPr>
          <p:cNvPr id="4" name="ZoneTexte 8"/>
          <p:cNvSpPr txBox="1"/>
          <p:nvPr/>
        </p:nvSpPr>
        <p:spPr>
          <a:xfrm>
            <a:off x="7516820" y="2405064"/>
            <a:ext cx="4219577" cy="923928"/>
          </a:xfrm>
          <a:prstGeom prst="rect">
            <a:avLst/>
          </a:prstGeom>
          <a:noFill/>
          <a:ln cap="flat">
            <a:noFill/>
          </a:ln>
        </p:spPr>
        <p:txBody>
          <a:bodyPr vert="horz" wrap="square" lIns="91440" tIns="45720" rIns="91440" bIns="45720" anchor="t" anchorCtr="0" compatLnSpc="1">
            <a:spAutoFit/>
          </a:bodyPr>
          <a:lstStyle/>
          <a:p>
            <a:pPr>
              <a:lnSpc>
                <a:spcPct val="150000"/>
              </a:lnSpc>
              <a:defRPr sz="1800" b="0" i="0" u="none" strike="noStrike" kern="0" cap="none" spc="0" baseline="0">
                <a:solidFill>
                  <a:srgbClr val="000000"/>
                </a:solidFill>
                <a:uFillTx/>
              </a:defRPr>
            </a:pPr>
            <a:r>
              <a:rPr lang="it-IT" sz="1800">
                <a:solidFill>
                  <a:srgbClr val="FFFFFF"/>
                </a:solidFill>
                <a:cs typeface="Arial"/>
              </a:rPr>
              <a:t>info@plotina.eu 		</a:t>
            </a:r>
          </a:p>
          <a:p>
            <a:pPr>
              <a:lnSpc>
                <a:spcPct val="150000"/>
              </a:lnSpc>
              <a:defRPr sz="1800" b="0" i="0" u="none" strike="noStrike" kern="0" cap="none" spc="0" baseline="0">
                <a:solidFill>
                  <a:srgbClr val="000000"/>
                </a:solidFill>
                <a:uFillTx/>
              </a:defRPr>
            </a:pPr>
            <a:r>
              <a:rPr lang="it-IT" sz="1800">
                <a:solidFill>
                  <a:srgbClr val="FFFFFF"/>
                </a:solidFill>
                <a:cs typeface="Arial"/>
              </a:rPr>
              <a:t>www.plotina.eu</a:t>
            </a:r>
            <a:endParaRPr lang="fr-FR" sz="1800">
              <a:solidFill>
                <a:srgbClr val="FFFFFF"/>
              </a:solidFill>
              <a:cs typeface="Arial"/>
            </a:endParaRPr>
          </a:p>
        </p:txBody>
      </p:sp>
      <p:pic>
        <p:nvPicPr>
          <p:cNvPr id="5" name="Image 9"/>
          <p:cNvPicPr>
            <a:picLocks noChangeAspect="1"/>
          </p:cNvPicPr>
          <p:nvPr/>
        </p:nvPicPr>
        <p:blipFill>
          <a:blip r:embed="rId4"/>
          <a:srcRect/>
          <a:stretch>
            <a:fillRect/>
          </a:stretch>
        </p:blipFill>
        <p:spPr>
          <a:xfrm rot="20515957">
            <a:off x="7150098" y="2565395"/>
            <a:ext cx="303215" cy="304796"/>
          </a:xfrm>
          <a:prstGeom prst="rect">
            <a:avLst/>
          </a:prstGeom>
          <a:noFill/>
          <a:ln cap="flat">
            <a:noFill/>
          </a:ln>
        </p:spPr>
      </p:pic>
      <p:pic>
        <p:nvPicPr>
          <p:cNvPr id="6" name="Image 10"/>
          <p:cNvPicPr>
            <a:picLocks noChangeAspect="1"/>
          </p:cNvPicPr>
          <p:nvPr/>
        </p:nvPicPr>
        <p:blipFill>
          <a:blip r:embed="rId5"/>
          <a:srcRect/>
          <a:stretch>
            <a:fillRect/>
          </a:stretch>
        </p:blipFill>
        <p:spPr>
          <a:xfrm>
            <a:off x="7215189" y="3006721"/>
            <a:ext cx="261932" cy="260347"/>
          </a:xfrm>
          <a:prstGeom prst="rect">
            <a:avLst/>
          </a:prstGeom>
          <a:noFill/>
          <a:ln cap="flat">
            <a:noFill/>
          </a:ln>
        </p:spPr>
      </p:pic>
      <p:sp>
        <p:nvSpPr>
          <p:cNvPr id="7" name="ZoneTexte 11"/>
          <p:cNvSpPr txBox="1"/>
          <p:nvPr/>
        </p:nvSpPr>
        <p:spPr>
          <a:xfrm>
            <a:off x="2071689" y="2182809"/>
            <a:ext cx="3421063" cy="1323439"/>
          </a:xfrm>
          <a:prstGeom prst="rect">
            <a:avLst/>
          </a:prstGeom>
          <a:noFill/>
          <a:ln cap="flat">
            <a:noFill/>
          </a:ln>
        </p:spPr>
        <p:txBody>
          <a:bodyPr vert="horz" wrap="square" lIns="91440" tIns="45720" rIns="91440" bIns="45720" anchor="t" anchorCtr="1" compatLnSpc="1">
            <a:spAutoFit/>
          </a:bodyPr>
          <a:lstStyle/>
          <a:p>
            <a:pPr algn="ctr">
              <a:defRPr sz="1800" b="0" i="0" u="none" strike="noStrike" kern="0" cap="none" spc="0" baseline="0">
                <a:solidFill>
                  <a:srgbClr val="000000"/>
                </a:solidFill>
                <a:uFillTx/>
              </a:defRPr>
            </a:pPr>
            <a:r>
              <a:rPr lang="fr-FR" sz="5000">
                <a:solidFill>
                  <a:srgbClr val="FFFFFF"/>
                </a:solidFill>
                <a:cs typeface="Arial"/>
              </a:rPr>
              <a:t>Thank you </a:t>
            </a:r>
          </a:p>
          <a:p>
            <a:pPr algn="ctr">
              <a:defRPr sz="1800" b="0" i="0" u="none" strike="noStrike" kern="0" cap="none" spc="0" baseline="0">
                <a:solidFill>
                  <a:srgbClr val="000000"/>
                </a:solidFill>
                <a:uFillTx/>
              </a:defRPr>
            </a:pPr>
            <a:r>
              <a:rPr lang="fr-FR" sz="3000">
                <a:solidFill>
                  <a:srgbClr val="FFFFFF"/>
                </a:solidFill>
                <a:cs typeface="Arial"/>
              </a:rPr>
              <a:t>for your attention</a:t>
            </a:r>
          </a:p>
        </p:txBody>
      </p:sp>
      <p:sp>
        <p:nvSpPr>
          <p:cNvPr id="8" name="ZoneTexte 1"/>
          <p:cNvSpPr txBox="1"/>
          <p:nvPr/>
        </p:nvSpPr>
        <p:spPr>
          <a:xfrm>
            <a:off x="3143256" y="4765679"/>
            <a:ext cx="5894392" cy="830997"/>
          </a:xfrm>
          <a:prstGeom prst="rect">
            <a:avLst/>
          </a:prstGeom>
          <a:noFill/>
          <a:ln cap="flat">
            <a:noFill/>
          </a:ln>
        </p:spPr>
        <p:txBody>
          <a:bodyPr vert="horz" wrap="square" lIns="91440" tIns="45720" rIns="91440" bIns="45720" anchor="t" anchorCtr="1" compatLnSpc="1">
            <a:spAutoFit/>
          </a:bodyPr>
          <a:lstStyle/>
          <a:p>
            <a:pPr algn="ctr">
              <a:defRPr sz="1800" b="0" i="0" u="none" strike="noStrike" kern="0" cap="none" spc="0" baseline="0">
                <a:solidFill>
                  <a:srgbClr val="000000"/>
                </a:solidFill>
                <a:uFillTx/>
              </a:defRPr>
            </a:pPr>
            <a:r>
              <a:rPr lang="fr-FR" sz="1200">
                <a:solidFill>
                  <a:srgbClr val="FFFFFF"/>
                </a:solidFill>
                <a:latin typeface="Arial"/>
                <a:ea typeface="Arial"/>
                <a:cs typeface="Arial"/>
              </a:rPr>
              <a:t>Plotina has received funding from the European Union’s Horizon 2020 research and innovation programme under grant agreement (G.A NO 666008). </a:t>
            </a:r>
          </a:p>
          <a:p>
            <a:pPr algn="ctr">
              <a:defRPr sz="1800" b="0" i="0" u="none" strike="noStrike" kern="0" cap="none" spc="0" baseline="0">
                <a:solidFill>
                  <a:srgbClr val="000000"/>
                </a:solidFill>
                <a:uFillTx/>
              </a:defRPr>
            </a:pPr>
            <a:r>
              <a:rPr lang="fr-FR" sz="1200">
                <a:solidFill>
                  <a:srgbClr val="FFFFFF"/>
                </a:solidFill>
                <a:latin typeface="Arial"/>
                <a:ea typeface="Arial"/>
                <a:cs typeface="Arial"/>
              </a:rPr>
              <a:t>The views and opinions expressed in this publication are the sole responsibility of the author and do not necessarily reflect the views of the European Commission.</a:t>
            </a:r>
          </a:p>
        </p:txBody>
      </p:sp>
      <p:pic>
        <p:nvPicPr>
          <p:cNvPr id="9" name="Image 5"/>
          <p:cNvPicPr>
            <a:picLocks noChangeAspect="1"/>
          </p:cNvPicPr>
          <p:nvPr/>
        </p:nvPicPr>
        <p:blipFill>
          <a:blip r:embed="rId6"/>
          <a:srcRect/>
          <a:stretch>
            <a:fillRect/>
          </a:stretch>
        </p:blipFill>
        <p:spPr>
          <a:xfrm>
            <a:off x="5232405" y="4213227"/>
            <a:ext cx="1716084" cy="381003"/>
          </a:xfrm>
          <a:prstGeom prst="rect">
            <a:avLst/>
          </a:prstGeom>
          <a:noFill/>
          <a:ln cap="flat">
            <a:noFill/>
          </a:ln>
        </p:spPr>
      </p:pic>
    </p:spTree>
    <p:extLst>
      <p:ext uri="{BB962C8B-B14F-4D97-AF65-F5344CB8AC3E}">
        <p14:creationId xmlns:p14="http://schemas.microsoft.com/office/powerpoint/2010/main" val="5442901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re et contenu">
    <p:spTree>
      <p:nvGrpSpPr>
        <p:cNvPr id="1" name=""/>
        <p:cNvGrpSpPr/>
        <p:nvPr/>
      </p:nvGrpSpPr>
      <p:grpSpPr>
        <a:xfrm>
          <a:off x="0" y="0"/>
          <a:ext cx="0" cy="0"/>
          <a:chOff x="0" y="0"/>
          <a:chExt cx="0" cy="0"/>
        </a:xfrm>
      </p:grpSpPr>
      <p:pic>
        <p:nvPicPr>
          <p:cNvPr id="2" name="Image 3"/>
          <p:cNvPicPr>
            <a:picLocks noChangeAspect="1"/>
          </p:cNvPicPr>
          <p:nvPr/>
        </p:nvPicPr>
        <p:blipFill>
          <a:blip r:embed="rId2"/>
          <a:srcRect/>
          <a:stretch>
            <a:fillRect/>
          </a:stretch>
        </p:blipFill>
        <p:spPr>
          <a:xfrm>
            <a:off x="838201" y="307979"/>
            <a:ext cx="2384425" cy="501648"/>
          </a:xfrm>
          <a:prstGeom prst="rect">
            <a:avLst/>
          </a:prstGeom>
          <a:noFill/>
          <a:ln cap="flat">
            <a:noFill/>
          </a:ln>
        </p:spPr>
      </p:pic>
      <p:sp>
        <p:nvSpPr>
          <p:cNvPr id="3" name="Espace réservé du contenu 2"/>
          <p:cNvSpPr txBox="1">
            <a:spLocks noGrp="1"/>
          </p:cNvSpPr>
          <p:nvPr>
            <p:ph idx="4294967295"/>
          </p:nvPr>
        </p:nvSpPr>
        <p:spPr>
          <a:xfrm>
            <a:off x="838200" y="1189607"/>
            <a:ext cx="10515600" cy="4413525"/>
          </a:xfrm>
        </p:spPr>
        <p:txBody>
          <a:bodyPr/>
          <a:lstStyle>
            <a:lvl1pPr>
              <a:defRPr/>
            </a:lvl1pPr>
            <a:lvl2pPr>
              <a:defRPr/>
            </a:lvl2pPr>
            <a:lvl3pPr>
              <a:defRPr/>
            </a:lvl3pPr>
            <a:lvl4pPr>
              <a:defRPr/>
            </a:lvl4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1002190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En tête de section">
    <p:spTree>
      <p:nvGrpSpPr>
        <p:cNvPr id="1" name=""/>
        <p:cNvGrpSpPr/>
        <p:nvPr/>
      </p:nvGrpSpPr>
      <p:grpSpPr>
        <a:xfrm>
          <a:off x="0" y="0"/>
          <a:ext cx="0" cy="0"/>
          <a:chOff x="0" y="0"/>
          <a:chExt cx="0" cy="0"/>
        </a:xfrm>
      </p:grpSpPr>
      <p:pic>
        <p:nvPicPr>
          <p:cNvPr id="2" name="Image 7"/>
          <p:cNvPicPr>
            <a:picLocks noChangeAspect="1"/>
          </p:cNvPicPr>
          <p:nvPr/>
        </p:nvPicPr>
        <p:blipFill>
          <a:blip r:embed="rId2"/>
          <a:srcRect/>
          <a:stretch>
            <a:fillRect/>
          </a:stretch>
        </p:blipFill>
        <p:spPr>
          <a:xfrm>
            <a:off x="4232270" y="-539752"/>
            <a:ext cx="3727447" cy="3727451"/>
          </a:xfrm>
          <a:prstGeom prst="rect">
            <a:avLst/>
          </a:prstGeom>
          <a:noFill/>
          <a:ln cap="flat">
            <a:noFill/>
          </a:ln>
        </p:spPr>
      </p:pic>
      <p:sp>
        <p:nvSpPr>
          <p:cNvPr id="3" name="Espace réservé du texte 2"/>
          <p:cNvSpPr txBox="1">
            <a:spLocks noGrp="1"/>
          </p:cNvSpPr>
          <p:nvPr>
            <p:ph type="body" idx="4294967295"/>
          </p:nvPr>
        </p:nvSpPr>
        <p:spPr>
          <a:xfrm>
            <a:off x="831847" y="4083618"/>
            <a:ext cx="10515600" cy="1500182"/>
          </a:xfrm>
        </p:spPr>
        <p:txBody>
          <a:bodyPr/>
          <a:lstStyle>
            <a:lvl1pPr marL="0" indent="0">
              <a:buNone/>
              <a:defRPr sz="2400">
                <a:solidFill>
                  <a:srgbClr val="898989"/>
                </a:solidFill>
              </a:defRPr>
            </a:lvl1pPr>
          </a:lstStyle>
          <a:p>
            <a:pPr lvl="0"/>
            <a:r>
              <a:rPr lang="fr-FR"/>
              <a:t>Cliquez pour modifier les styles du texte du masque</a:t>
            </a:r>
          </a:p>
        </p:txBody>
      </p:sp>
      <p:sp>
        <p:nvSpPr>
          <p:cNvPr id="4" name="Titre 6"/>
          <p:cNvSpPr txBox="1">
            <a:spLocks noGrp="1"/>
          </p:cNvSpPr>
          <p:nvPr>
            <p:ph type="title"/>
          </p:nvPr>
        </p:nvSpPr>
        <p:spPr>
          <a:xfrm>
            <a:off x="838200" y="2522291"/>
            <a:ext cx="10515600" cy="1437701"/>
          </a:xfrm>
        </p:spPr>
        <p:txBody>
          <a:bodyPr/>
          <a:lstStyle>
            <a:lvl1pPr>
              <a:defRPr/>
            </a:lvl1pPr>
          </a:lstStyle>
          <a:p>
            <a:pPr lvl="0"/>
            <a:r>
              <a:rPr lang="fr-FR"/>
              <a:t>Cliquez et modifiez le titre</a:t>
            </a:r>
          </a:p>
        </p:txBody>
      </p:sp>
    </p:spTree>
    <p:extLst>
      <p:ext uri="{BB962C8B-B14F-4D97-AF65-F5344CB8AC3E}">
        <p14:creationId xmlns:p14="http://schemas.microsoft.com/office/powerpoint/2010/main" val="17456562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Deux contenus">
    <p:spTree>
      <p:nvGrpSpPr>
        <p:cNvPr id="1" name=""/>
        <p:cNvGrpSpPr/>
        <p:nvPr/>
      </p:nvGrpSpPr>
      <p:grpSpPr>
        <a:xfrm>
          <a:off x="0" y="0"/>
          <a:ext cx="0" cy="0"/>
          <a:chOff x="0" y="0"/>
          <a:chExt cx="0" cy="0"/>
        </a:xfrm>
      </p:grpSpPr>
      <p:pic>
        <p:nvPicPr>
          <p:cNvPr id="2" name="Image 6"/>
          <p:cNvPicPr>
            <a:picLocks noChangeAspect="1"/>
          </p:cNvPicPr>
          <p:nvPr/>
        </p:nvPicPr>
        <p:blipFill>
          <a:blip r:embed="rId2"/>
          <a:srcRect/>
          <a:stretch>
            <a:fillRect/>
          </a:stretch>
        </p:blipFill>
        <p:spPr>
          <a:xfrm>
            <a:off x="838201" y="307979"/>
            <a:ext cx="2384425" cy="501648"/>
          </a:xfrm>
          <a:prstGeom prst="rect">
            <a:avLst/>
          </a:prstGeom>
          <a:noFill/>
          <a:ln cap="flat">
            <a:noFill/>
          </a:ln>
        </p:spPr>
      </p:pic>
      <p:sp>
        <p:nvSpPr>
          <p:cNvPr id="3" name="Espace réservé du contenu 2"/>
          <p:cNvSpPr txBox="1">
            <a:spLocks noGrp="1"/>
          </p:cNvSpPr>
          <p:nvPr>
            <p:ph idx="4294967295"/>
          </p:nvPr>
        </p:nvSpPr>
        <p:spPr>
          <a:xfrm>
            <a:off x="838200" y="1420236"/>
            <a:ext cx="5181600" cy="4192624"/>
          </a:xfrm>
        </p:spPr>
        <p:txBody>
          <a:bodyPr/>
          <a:lstStyle>
            <a:lvl1pPr>
              <a:defRPr/>
            </a:lvl1pPr>
            <a:lvl2pPr>
              <a:defRPr/>
            </a:lvl2pPr>
            <a:lvl3pPr>
              <a:defRPr/>
            </a:lvl3pPr>
            <a:lvl4pPr>
              <a:defRPr/>
            </a:lvl4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txBox="1">
            <a:spLocks noGrp="1"/>
          </p:cNvSpPr>
          <p:nvPr>
            <p:ph idx="4294967295"/>
          </p:nvPr>
        </p:nvSpPr>
        <p:spPr>
          <a:xfrm>
            <a:off x="6172199" y="1420236"/>
            <a:ext cx="5181600" cy="4192624"/>
          </a:xfrm>
        </p:spPr>
        <p:txBody>
          <a:bodyPr/>
          <a:lstStyle>
            <a:lvl1pPr>
              <a:defRPr/>
            </a:lvl1pPr>
            <a:lvl2pPr>
              <a:defRPr/>
            </a:lvl2pPr>
            <a:lvl3pPr>
              <a:defRPr/>
            </a:lvl3pPr>
            <a:lvl4pPr>
              <a:defRPr/>
            </a:lvl4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922330879"/>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mparaison">
    <p:spTree>
      <p:nvGrpSpPr>
        <p:cNvPr id="1" name=""/>
        <p:cNvGrpSpPr/>
        <p:nvPr/>
      </p:nvGrpSpPr>
      <p:grpSpPr>
        <a:xfrm>
          <a:off x="0" y="0"/>
          <a:ext cx="0" cy="0"/>
          <a:chOff x="0" y="0"/>
          <a:chExt cx="0" cy="0"/>
        </a:xfrm>
      </p:grpSpPr>
      <p:pic>
        <p:nvPicPr>
          <p:cNvPr id="2" name="Image 8"/>
          <p:cNvPicPr>
            <a:picLocks noChangeAspect="1"/>
          </p:cNvPicPr>
          <p:nvPr/>
        </p:nvPicPr>
        <p:blipFill>
          <a:blip r:embed="rId2"/>
          <a:srcRect/>
          <a:stretch>
            <a:fillRect/>
          </a:stretch>
        </p:blipFill>
        <p:spPr>
          <a:xfrm>
            <a:off x="838201" y="307979"/>
            <a:ext cx="2384425" cy="501648"/>
          </a:xfrm>
          <a:prstGeom prst="rect">
            <a:avLst/>
          </a:prstGeom>
          <a:noFill/>
          <a:ln cap="flat">
            <a:noFill/>
          </a:ln>
        </p:spPr>
      </p:pic>
      <p:sp>
        <p:nvSpPr>
          <p:cNvPr id="3" name="Titre 6"/>
          <p:cNvSpPr txBox="1">
            <a:spLocks noGrp="1"/>
          </p:cNvSpPr>
          <p:nvPr>
            <p:ph type="title"/>
          </p:nvPr>
        </p:nvSpPr>
        <p:spPr>
          <a:xfrm>
            <a:off x="838200" y="987781"/>
            <a:ext cx="10515600" cy="1437701"/>
          </a:xfrm>
        </p:spPr>
        <p:txBody>
          <a:bodyPr/>
          <a:lstStyle>
            <a:lvl1pPr>
              <a:defRPr/>
            </a:lvl1pPr>
          </a:lstStyle>
          <a:p>
            <a:pPr lvl="0"/>
            <a:r>
              <a:rPr lang="fr-FR"/>
              <a:t>Cliquez et modifiez le titre</a:t>
            </a:r>
          </a:p>
        </p:txBody>
      </p:sp>
      <p:sp>
        <p:nvSpPr>
          <p:cNvPr id="4" name="Espace réservé du contenu 2"/>
          <p:cNvSpPr txBox="1">
            <a:spLocks noGrp="1"/>
          </p:cNvSpPr>
          <p:nvPr>
            <p:ph idx="4294967295"/>
          </p:nvPr>
        </p:nvSpPr>
        <p:spPr>
          <a:xfrm>
            <a:off x="838200" y="2603974"/>
            <a:ext cx="10515600" cy="3367021"/>
          </a:xfrm>
        </p:spPr>
        <p:txBody>
          <a:bodyPr/>
          <a:lstStyle>
            <a:lvl1pPr>
              <a:defRPr/>
            </a:lvl1pPr>
            <a:lvl2pPr>
              <a:defRPr/>
            </a:lvl2pPr>
            <a:lvl3pPr>
              <a:defRPr/>
            </a:lvl3pPr>
            <a:lvl4pPr>
              <a:defRPr/>
            </a:lvl4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16524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10-Feb-20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re seul">
    <p:spTree>
      <p:nvGrpSpPr>
        <p:cNvPr id="1" name=""/>
        <p:cNvGrpSpPr/>
        <p:nvPr/>
      </p:nvGrpSpPr>
      <p:grpSpPr>
        <a:xfrm>
          <a:off x="0" y="0"/>
          <a:ext cx="0" cy="0"/>
          <a:chOff x="0" y="0"/>
          <a:chExt cx="0" cy="0"/>
        </a:xfrm>
      </p:grpSpPr>
      <p:pic>
        <p:nvPicPr>
          <p:cNvPr id="2" name="Image 4"/>
          <p:cNvPicPr>
            <a:picLocks noChangeAspect="1"/>
          </p:cNvPicPr>
          <p:nvPr/>
        </p:nvPicPr>
        <p:blipFill>
          <a:blip r:embed="rId2"/>
          <a:srcRect/>
          <a:stretch>
            <a:fillRect/>
          </a:stretch>
        </p:blipFill>
        <p:spPr>
          <a:xfrm>
            <a:off x="838201" y="307979"/>
            <a:ext cx="2384425" cy="501648"/>
          </a:xfrm>
          <a:prstGeom prst="rect">
            <a:avLst/>
          </a:prstGeom>
          <a:noFill/>
          <a:ln cap="flat">
            <a:noFill/>
          </a:ln>
        </p:spPr>
      </p:pic>
    </p:spTree>
    <p:extLst>
      <p:ext uri="{BB962C8B-B14F-4D97-AF65-F5344CB8AC3E}">
        <p14:creationId xmlns:p14="http://schemas.microsoft.com/office/powerpoint/2010/main" val="39901032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pic>
        <p:nvPicPr>
          <p:cNvPr id="2" name="Image 7"/>
          <p:cNvPicPr>
            <a:picLocks noChangeAspect="1"/>
          </p:cNvPicPr>
          <p:nvPr/>
        </p:nvPicPr>
        <p:blipFill>
          <a:blip r:embed="rId2"/>
          <a:srcRect/>
          <a:stretch>
            <a:fillRect/>
          </a:stretch>
        </p:blipFill>
        <p:spPr>
          <a:xfrm>
            <a:off x="838201" y="307979"/>
            <a:ext cx="2384425" cy="501648"/>
          </a:xfrm>
          <a:prstGeom prst="rect">
            <a:avLst/>
          </a:prstGeom>
          <a:noFill/>
          <a:ln cap="flat">
            <a:noFill/>
          </a:ln>
        </p:spPr>
      </p:pic>
      <p:sp>
        <p:nvSpPr>
          <p:cNvPr id="3" name="Titre 1"/>
          <p:cNvSpPr txBox="1">
            <a:spLocks noGrp="1"/>
          </p:cNvSpPr>
          <p:nvPr>
            <p:ph type="title"/>
          </p:nvPr>
        </p:nvSpPr>
        <p:spPr>
          <a:xfrm>
            <a:off x="839785" y="1127464"/>
            <a:ext cx="3932236" cy="1029806"/>
          </a:xfrm>
        </p:spPr>
        <p:txBody>
          <a:bodyPr anchor="b"/>
          <a:lstStyle>
            <a:lvl1pPr>
              <a:defRPr sz="3200"/>
            </a:lvl1pPr>
          </a:lstStyle>
          <a:p>
            <a:pPr lvl="0"/>
            <a:r>
              <a:rPr lang="fr-FR"/>
              <a:t>Cliquez et modifiez le titre</a:t>
            </a:r>
          </a:p>
        </p:txBody>
      </p:sp>
      <p:sp>
        <p:nvSpPr>
          <p:cNvPr id="4" name="Espace réservé du contenu 2"/>
          <p:cNvSpPr txBox="1">
            <a:spLocks noGrp="1"/>
          </p:cNvSpPr>
          <p:nvPr>
            <p:ph idx="1"/>
          </p:nvPr>
        </p:nvSpPr>
        <p:spPr>
          <a:xfrm>
            <a:off x="5183185" y="1127465"/>
            <a:ext cx="6172199" cy="4485397"/>
          </a:xfrm>
        </p:spPr>
        <p:txBody>
          <a:bodyPr/>
          <a:lstStyle>
            <a:lvl1pPr>
              <a:defRPr sz="3200"/>
            </a:lvl1pPr>
            <a:lvl2pPr>
              <a:defRPr sz="2800"/>
            </a:lvl2pPr>
            <a:lvl3pPr>
              <a:defRPr sz="2400"/>
            </a:lvl3pPr>
            <a:lvl4pPr>
              <a:defRPr sz="2000"/>
            </a:lvl4pPr>
            <a:lvl5pPr>
              <a:defRPr sz="20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3"/>
          <p:cNvSpPr txBox="1">
            <a:spLocks noGrp="1"/>
          </p:cNvSpPr>
          <p:nvPr>
            <p:ph type="body" idx="2"/>
          </p:nvPr>
        </p:nvSpPr>
        <p:spPr>
          <a:xfrm>
            <a:off x="839785" y="2157270"/>
            <a:ext cx="3932236" cy="3455581"/>
          </a:xfrm>
        </p:spPr>
        <p:txBody>
          <a:bodyPr/>
          <a:lstStyle>
            <a:lvl1pPr marL="0" indent="0">
              <a:buNone/>
              <a:defRPr sz="1600"/>
            </a:lvl1pPr>
          </a:lstStyle>
          <a:p>
            <a:pPr lvl="0"/>
            <a:r>
              <a:rPr lang="fr-FR"/>
              <a:t>Cliquez pour modifier les styles du texte du masque</a:t>
            </a:r>
          </a:p>
        </p:txBody>
      </p:sp>
    </p:spTree>
    <p:extLst>
      <p:ext uri="{BB962C8B-B14F-4D97-AF65-F5344CB8AC3E}">
        <p14:creationId xmlns:p14="http://schemas.microsoft.com/office/powerpoint/2010/main" val="24438796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lang="it-IT"/>
            </a:lvl1pPr>
          </a:lstStyle>
          <a:p>
            <a:pPr lvl="0"/>
            <a:r>
              <a:rPr lang="it-IT"/>
              <a:t>Fare clic per modificare lo stile del titolo</a:t>
            </a:r>
          </a:p>
        </p:txBody>
      </p:sp>
      <p:sp>
        <p:nvSpPr>
          <p:cNvPr id="3" name="Segnaposto contenuto 2"/>
          <p:cNvSpPr txBox="1">
            <a:spLocks noGrp="1"/>
          </p:cNvSpPr>
          <p:nvPr>
            <p:ph idx="1"/>
          </p:nvPr>
        </p:nvSpPr>
        <p:spPr/>
        <p:txBody>
          <a:bodyPr/>
          <a:lstStyle>
            <a:lvl1pPr>
              <a:defRPr lang="it-IT"/>
            </a:lvl1pPr>
            <a:lvl2pPr>
              <a:defRPr lang="it-IT"/>
            </a:lvl2pPr>
            <a:lvl3pPr>
              <a:defRPr lang="it-IT"/>
            </a:lvl3pPr>
            <a:lvl4pPr>
              <a:defRPr lang="it-IT"/>
            </a:lvl4pPr>
            <a:lvl5pPr>
              <a:defRPr lang="it-IT"/>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9317245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fld id="{1160EA64-D806-43AC-9DF2-F8C432F32B4C}" type="datetimeFigureOut">
              <a:rPr lang="en-US" dirty="0"/>
              <a:t>10-Feb-20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10-Feb-20</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p:cNvSpPr>
            <a:spLocks noGrp="1"/>
          </p:cNvSpPr>
          <p:nvPr>
            <p:ph type="dt" sz="half" idx="10"/>
          </p:nvPr>
        </p:nvSpPr>
        <p:spPr/>
        <p:txBody>
          <a:bodyPr/>
          <a:lstStyle/>
          <a:p>
            <a:fld id="{4F7D4976-E339-4826-83B7-FBD03F55ECF8}" type="datetimeFigureOut">
              <a:rPr lang="en-US" dirty="0"/>
              <a:t>10-Feb-20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10-Feb-20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10-Feb-20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8"/>
          <p:cNvSpPr>
            <a:spLocks noGrp="1"/>
          </p:cNvSpPr>
          <p:nvPr>
            <p:ph type="dt" sz="half" idx="10"/>
          </p:nvPr>
        </p:nvSpPr>
        <p:spPr/>
        <p:txBody>
          <a:bodyPr/>
          <a:lstStyle/>
          <a:p>
            <a:fld id="{D1BE4249-C0D0-4B06-8692-E8BB871AF643}" type="datetimeFigureOut">
              <a:rPr lang="en-US" dirty="0"/>
              <a:t>10-Feb-20</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10-Feb-20</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image" Target="../media/image2.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image" Target="../media/image1.png"/><Relationship Id="rId5" Type="http://schemas.openxmlformats.org/officeDocument/2006/relationships/slideLayout" Target="../slideLayouts/slideLayout18.xml"/><Relationship Id="rId10" Type="http://schemas.openxmlformats.org/officeDocument/2006/relationships/theme" Target="../theme/theme2.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10-Feb-20</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 3"/>
          <p:cNvPicPr>
            <a:picLocks noChangeAspect="1"/>
          </p:cNvPicPr>
          <p:nvPr/>
        </p:nvPicPr>
        <p:blipFill>
          <a:blip r:embed="rId11"/>
          <a:srcRect/>
          <a:stretch>
            <a:fillRect/>
          </a:stretch>
        </p:blipFill>
        <p:spPr>
          <a:xfrm>
            <a:off x="0" y="3370269"/>
            <a:ext cx="12192000" cy="3487741"/>
          </a:xfrm>
          <a:prstGeom prst="rect">
            <a:avLst/>
          </a:prstGeom>
          <a:noFill/>
          <a:ln cap="flat">
            <a:noFill/>
          </a:ln>
        </p:spPr>
      </p:pic>
      <p:sp>
        <p:nvSpPr>
          <p:cNvPr id="3" name="Espace réservé du titre 1"/>
          <p:cNvSpPr txBox="1">
            <a:spLocks noGrp="1"/>
          </p:cNvSpPr>
          <p:nvPr>
            <p:ph type="title"/>
          </p:nvPr>
        </p:nvSpPr>
        <p:spPr>
          <a:xfrm>
            <a:off x="838200" y="365130"/>
            <a:ext cx="10515600" cy="1325559"/>
          </a:xfrm>
          <a:prstGeom prst="rect">
            <a:avLst/>
          </a:prstGeom>
          <a:noFill/>
          <a:ln>
            <a:noFill/>
          </a:ln>
        </p:spPr>
        <p:txBody>
          <a:bodyPr vert="horz" wrap="square" lIns="91440" tIns="45720" rIns="91440" bIns="45720" anchor="ctr" anchorCtr="0" compatLnSpc="1">
            <a:noAutofit/>
          </a:bodyPr>
          <a:lstStyle/>
          <a:p>
            <a:pPr lvl="0"/>
            <a:r>
              <a:rPr lang="fr-FR"/>
              <a:t>Cliquez et modifiez le titre</a:t>
            </a:r>
          </a:p>
        </p:txBody>
      </p:sp>
      <p:sp>
        <p:nvSpPr>
          <p:cNvPr id="4" name="Espace réservé du texte 2"/>
          <p:cNvSpPr txBox="1">
            <a:spLocks noGrp="1"/>
          </p:cNvSpPr>
          <p:nvPr>
            <p:ph type="body" idx="1"/>
          </p:nvPr>
        </p:nvSpPr>
        <p:spPr>
          <a:xfrm>
            <a:off x="838200" y="1825627"/>
            <a:ext cx="10515600" cy="3806820"/>
          </a:xfrm>
          <a:prstGeom prst="rect">
            <a:avLst/>
          </a:prstGeom>
          <a:noFill/>
          <a:ln>
            <a:noFill/>
          </a:ln>
        </p:spPr>
        <p:txBody>
          <a:bodyPr vert="horz" wrap="square" lIns="91440" tIns="45720" rIns="91440" bIns="45720" anchor="t" anchorCtr="0" compatLnSpc="1">
            <a:no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ZoneTexte 6"/>
          <p:cNvSpPr txBox="1"/>
          <p:nvPr/>
        </p:nvSpPr>
        <p:spPr>
          <a:xfrm>
            <a:off x="1858963" y="6323012"/>
            <a:ext cx="3738567" cy="523220"/>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fr-FR" sz="700">
                <a:solidFill>
                  <a:srgbClr val="FFFFFF"/>
                </a:solidFill>
                <a:latin typeface="Arial"/>
                <a:ea typeface="Arial"/>
                <a:cs typeface="Arial"/>
              </a:rPr>
              <a:t>Plotina has received funding from the European Union’s Horizon 2020 research and innovation programme under grant agreement (G.A NO 666008). </a:t>
            </a:r>
          </a:p>
          <a:p>
            <a:pPr>
              <a:defRPr sz="1800" b="0" i="0" u="none" strike="noStrike" kern="0" cap="none" spc="0" baseline="0">
                <a:solidFill>
                  <a:srgbClr val="000000"/>
                </a:solidFill>
                <a:uFillTx/>
              </a:defRPr>
            </a:pPr>
            <a:r>
              <a:rPr lang="fr-FR" sz="700">
                <a:solidFill>
                  <a:srgbClr val="FFFFFF"/>
                </a:solidFill>
                <a:latin typeface="Arial"/>
                <a:ea typeface="Arial"/>
                <a:cs typeface="Arial"/>
              </a:rPr>
              <a:t>The views and opinions expressed in this publication are the sole responsibility of the author and do not necessarily reflect the views of the European Commission.</a:t>
            </a:r>
          </a:p>
        </p:txBody>
      </p:sp>
      <p:pic>
        <p:nvPicPr>
          <p:cNvPr id="6" name="Image 5"/>
          <p:cNvPicPr>
            <a:picLocks noChangeAspect="1"/>
          </p:cNvPicPr>
          <p:nvPr/>
        </p:nvPicPr>
        <p:blipFill>
          <a:blip r:embed="rId12"/>
          <a:srcRect/>
          <a:stretch>
            <a:fillRect/>
          </a:stretch>
        </p:blipFill>
        <p:spPr>
          <a:xfrm>
            <a:off x="212726" y="6402391"/>
            <a:ext cx="1646236" cy="363538"/>
          </a:xfrm>
          <a:prstGeom prst="rect">
            <a:avLst/>
          </a:prstGeom>
          <a:noFill/>
          <a:ln cap="flat">
            <a:noFill/>
          </a:ln>
        </p:spPr>
      </p:pic>
    </p:spTree>
    <p:extLst>
      <p:ext uri="{BB962C8B-B14F-4D97-AF65-F5344CB8AC3E}">
        <p14:creationId xmlns:p14="http://schemas.microsoft.com/office/powerpoint/2010/main" val="1627144958"/>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Lst>
  <p:txStyles>
    <p:titleStyle>
      <a:lvl1pPr marL="0" marR="0" lvl="0" indent="0" algn="l" defTabSz="914400" rtl="0" fontAlgn="auto" hangingPunct="1">
        <a:lnSpc>
          <a:spcPct val="90000"/>
        </a:lnSpc>
        <a:spcBef>
          <a:spcPts val="0"/>
        </a:spcBef>
        <a:spcAft>
          <a:spcPts val="0"/>
        </a:spcAft>
        <a:buNone/>
        <a:tabLst/>
        <a:defRPr lang="fr-FR" sz="4400" b="0" i="0" u="none" strike="noStrike" kern="1200" cap="none" spc="0" baseline="0">
          <a:solidFill>
            <a:srgbClr val="000000"/>
          </a:solidFill>
          <a:uFillTx/>
          <a:latin typeface="Calibri Light"/>
        </a:defRPr>
      </a:lvl1pPr>
    </p:titleStyle>
    <p:bodyStyle>
      <a:lvl1pPr marL="228600" marR="0" lvl="0" indent="-228600" algn="l" defTabSz="914400" rtl="0" fontAlgn="auto" hangingPunct="1">
        <a:lnSpc>
          <a:spcPct val="90000"/>
        </a:lnSpc>
        <a:spcBef>
          <a:spcPts val="1000"/>
        </a:spcBef>
        <a:spcAft>
          <a:spcPts val="0"/>
        </a:spcAft>
        <a:buSzPct val="100000"/>
        <a:buFont typeface="Arial"/>
        <a:buChar char="•"/>
        <a:tabLst/>
        <a:defRPr lang="fr-FR"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a:buChar char="•"/>
        <a:tabLst/>
        <a:defRPr lang="fr-FR"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a:buChar char="•"/>
        <a:tabLst/>
        <a:defRPr lang="fr-FR"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a:buChar char="•"/>
        <a:tabLst/>
        <a:defRPr lang="fr-FR"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a:buChar char="•"/>
        <a:tabLst/>
        <a:defRPr lang="fr-FR"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9.png"/><Relationship Id="rId5" Type="http://schemas.openxmlformats.org/officeDocument/2006/relationships/image" Target="../media/image23.jpe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7.xml"/><Relationship Id="rId7" Type="http://schemas.openxmlformats.org/officeDocument/2006/relationships/image" Target="../media/image26.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hyperlink" Target="http://rpsychologist.com/d3/cohend/" TargetMode="External"/><Relationship Id="rId9"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http://rpsychologist.com/d3/cohend/" TargetMode="External"/><Relationship Id="rId5" Type="http://schemas.openxmlformats.org/officeDocument/2006/relationships/image" Target="../media/image25.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9.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9.png"/><Relationship Id="rId5" Type="http://schemas.openxmlformats.org/officeDocument/2006/relationships/image" Target="../media/image31.emf"/><Relationship Id="rId4" Type="http://schemas.openxmlformats.org/officeDocument/2006/relationships/image" Target="../media/image30.emf"/></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9.png"/><Relationship Id="rId5" Type="http://schemas.openxmlformats.org/officeDocument/2006/relationships/image" Target="../media/image33.emf"/><Relationship Id="rId4" Type="http://schemas.openxmlformats.org/officeDocument/2006/relationships/image" Target="../media/image32.emf"/></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9.png"/><Relationship Id="rId4" Type="http://schemas.openxmlformats.org/officeDocument/2006/relationships/image" Target="../media/image31.emf"/></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notesSlide" Target="../notesSlides/notesSlide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9.png"/><Relationship Id="rId5" Type="http://schemas.openxmlformats.org/officeDocument/2006/relationships/image" Target="../media/image37.png"/><Relationship Id="rId4" Type="http://schemas.openxmlformats.org/officeDocument/2006/relationships/image" Target="../media/image36.emf"/></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notesSlide" Target="../notesSlides/notesSlide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9.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notesSlide" Target="../notesSlides/notesSlide4.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9.png"/><Relationship Id="rId5" Type="http://schemas.openxmlformats.org/officeDocument/2006/relationships/hyperlink" Target="https://www.flickr.com/photos/30793552@N04/7523368472" TargetMode="External"/><Relationship Id="rId4" Type="http://schemas.openxmlformats.org/officeDocument/2006/relationships/image" Target="../media/image42.jp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notesSlide" Target="../notesSlides/notesSlide5.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9.png"/><Relationship Id="rId4" Type="http://schemas.openxmlformats.org/officeDocument/2006/relationships/image" Target="../media/image45.emf"/></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9.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9.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9.png"/><Relationship Id="rId5" Type="http://schemas.openxmlformats.org/officeDocument/2006/relationships/image" Target="../media/image47.jpeg"/><Relationship Id="rId4" Type="http://schemas.openxmlformats.org/officeDocument/2006/relationships/image" Target="../media/image46.jpe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9.png"/><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9.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9.png"/><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slideLayout" Target="../slideLayouts/slideLayout12.xml"/><Relationship Id="rId7" Type="http://schemas.openxmlformats.org/officeDocument/2006/relationships/image" Target="../media/image14.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3.png"/><Relationship Id="rId11" Type="http://schemas.openxmlformats.org/officeDocument/2006/relationships/image" Target="../media/image9.pn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4" Type="http://schemas.openxmlformats.org/officeDocument/2006/relationships/image" Target="../media/image9.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0.m4a"/><Relationship Id="rId1" Type="http://schemas.microsoft.com/office/2007/relationships/media" Target="../media/media40.m4a"/><Relationship Id="rId4" Type="http://schemas.openxmlformats.org/officeDocument/2006/relationships/image" Target="../media/image9.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9.png"/><Relationship Id="rId4" Type="http://schemas.openxmlformats.org/officeDocument/2006/relationships/image" Target="../media/image49.emf"/></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9.png"/><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9.png"/><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30.emf"/><Relationship Id="rId5" Type="http://schemas.openxmlformats.org/officeDocument/2006/relationships/image" Target="../media/image31.emf"/><Relationship Id="rId4" Type="http://schemas.openxmlformats.org/officeDocument/2006/relationships/image" Target="../media/image51.emf"/></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4" Type="http://schemas.openxmlformats.org/officeDocument/2006/relationships/image" Target="../media/image9.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5.m4a"/><Relationship Id="rId1" Type="http://schemas.microsoft.com/office/2007/relationships/media" Target="../media/media45.m4a"/><Relationship Id="rId4" Type="http://schemas.openxmlformats.org/officeDocument/2006/relationships/image" Target="../media/image9.png"/></Relationships>
</file>

<file path=ppt/slides/_rels/slide4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6.xml"/><Relationship Id="rId7" Type="http://schemas.openxmlformats.org/officeDocument/2006/relationships/image" Target="../media/image55.png"/><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9.png"/><Relationship Id="rId4" Type="http://schemas.openxmlformats.org/officeDocument/2006/relationships/image" Target="../media/image18.wmf"/></Relationships>
</file>

<file path=ppt/slides/_rels/slide7.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1.xml"/><Relationship Id="rId6" Type="http://schemas.openxmlformats.org/officeDocument/2006/relationships/image" Target="../media/image9.png"/><Relationship Id="rId5" Type="http://schemas.openxmlformats.org/officeDocument/2006/relationships/image" Target="../media/image19.wmf"/><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9.png"/><Relationship Id="rId5" Type="http://schemas.openxmlformats.org/officeDocument/2006/relationships/image" Target="../media/image21.emf"/><Relationship Id="rId4" Type="http://schemas.openxmlformats.org/officeDocument/2006/relationships/image" Target="../media/image20.em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2"/>
          <p:cNvSpPr txBox="1">
            <a:spLocks noGrp="1"/>
          </p:cNvSpPr>
          <p:nvPr>
            <p:ph type="subTitle" idx="1"/>
          </p:nvPr>
        </p:nvSpPr>
        <p:spPr>
          <a:xfrm>
            <a:off x="1189972" y="2477685"/>
            <a:ext cx="9607463" cy="2030815"/>
          </a:xfrm>
        </p:spPr>
        <p:txBody>
          <a:bodyPr/>
          <a:lstStyle/>
          <a:p>
            <a:pPr>
              <a:lnSpc>
                <a:spcPct val="110000"/>
              </a:lnSpc>
              <a:spcBef>
                <a:spcPts val="0"/>
              </a:spcBef>
            </a:pPr>
            <a:endParaRPr lang="en-GB" sz="3200" b="1" dirty="0">
              <a:solidFill>
                <a:srgbClr val="FFFF00"/>
              </a:solidFill>
            </a:endParaRPr>
          </a:p>
          <a:p>
            <a:pPr>
              <a:lnSpc>
                <a:spcPct val="110000"/>
              </a:lnSpc>
              <a:spcBef>
                <a:spcPts val="0"/>
              </a:spcBef>
            </a:pPr>
            <a:endParaRPr lang="en-GB" sz="200" b="1" dirty="0"/>
          </a:p>
          <a:p>
            <a:pPr>
              <a:lnSpc>
                <a:spcPct val="110000"/>
              </a:lnSpc>
              <a:spcBef>
                <a:spcPts val="0"/>
              </a:spcBef>
            </a:pPr>
            <a:endParaRPr lang="en-GB" sz="1800" b="1" dirty="0">
              <a:solidFill>
                <a:schemeClr val="bg1"/>
              </a:solidFill>
            </a:endParaRPr>
          </a:p>
          <a:p>
            <a:pPr>
              <a:lnSpc>
                <a:spcPct val="110000"/>
              </a:lnSpc>
              <a:spcBef>
                <a:spcPts val="0"/>
              </a:spcBef>
            </a:pPr>
            <a:r>
              <a:rPr lang="en-GB" sz="2000" b="1" dirty="0"/>
              <a:t>The following podcast (Title: </a:t>
            </a:r>
            <a:r>
              <a:rPr lang="en-US" sz="2000" b="1" dirty="0"/>
              <a:t>Seven things to know about sex, gender, brains and behavior) </a:t>
            </a:r>
            <a:r>
              <a:rPr lang="en-GB" sz="2000" b="1" dirty="0"/>
              <a:t>has been developed as part of the PLOTINA project</a:t>
            </a:r>
          </a:p>
        </p:txBody>
      </p:sp>
      <p:sp>
        <p:nvSpPr>
          <p:cNvPr id="3" name="Sous-titre 2"/>
          <p:cNvSpPr txBox="1"/>
          <p:nvPr/>
        </p:nvSpPr>
        <p:spPr>
          <a:xfrm>
            <a:off x="7509269" y="6084883"/>
            <a:ext cx="3158730" cy="761996"/>
          </a:xfrm>
          <a:prstGeom prst="rect">
            <a:avLst/>
          </a:prstGeom>
          <a:noFill/>
          <a:ln cap="flat">
            <a:noFill/>
          </a:ln>
        </p:spPr>
        <p:txBody>
          <a:bodyPr vert="horz" wrap="square" lIns="91440" tIns="45720" rIns="91440" bIns="45720" anchor="t" anchorCtr="0" compatLnSpc="1">
            <a:noAutofit/>
          </a:bodyPr>
          <a:lstStyle/>
          <a:p>
            <a:pPr marL="0" marR="0" lvl="0" indent="0" algn="r" defTabSz="914400" rtl="0" eaLnBrk="1" fontAlgn="auto" latinLnBrk="0" hangingPunct="1">
              <a:lnSpc>
                <a:spcPct val="70000"/>
              </a:lnSpc>
              <a:spcBef>
                <a:spcPts val="1000"/>
              </a:spcBef>
              <a:spcAft>
                <a:spcPts val="0"/>
              </a:spcAft>
              <a:buClrTx/>
              <a:buSzTx/>
              <a:buFontTx/>
              <a:buNone/>
              <a:tabLst/>
              <a:defRPr sz="900" b="0" i="0" u="none" strike="noStrike" kern="0" cap="none" spc="0" baseline="0">
                <a:solidFill>
                  <a:srgbClr val="000000"/>
                </a:solidFill>
                <a:uFillTx/>
              </a:defRPr>
            </a:pPr>
            <a:endParaRPr kumimoji="0" lang="en-GB" sz="400" b="0" i="0" u="none" strike="noStrike" kern="0" cap="none" spc="0" normalizeH="0" baseline="0" noProof="0">
              <a:ln>
                <a:noFill/>
              </a:ln>
              <a:solidFill>
                <a:srgbClr val="000000"/>
              </a:solidFill>
              <a:effectLst/>
              <a:uLnTx/>
              <a:uFillTx/>
              <a:latin typeface="Calibri" panose="020F0502020204030204"/>
              <a:ea typeface="+mn-ea"/>
              <a:cs typeface="+mn-cs"/>
            </a:endParaRPr>
          </a:p>
          <a:p>
            <a:pPr marL="0" marR="0" lvl="0" indent="0" algn="r" defTabSz="914400" rtl="0" eaLnBrk="1" fontAlgn="auto" latinLnBrk="0" hangingPunct="1">
              <a:lnSpc>
                <a:spcPct val="80000"/>
              </a:lnSpc>
              <a:spcBef>
                <a:spcPts val="0"/>
              </a:spcBef>
              <a:spcAft>
                <a:spcPts val="0"/>
              </a:spcAft>
              <a:buClrTx/>
              <a:buSzTx/>
              <a:buFontTx/>
              <a:buNone/>
              <a:tabLst/>
              <a:defRPr sz="900" b="0" i="0" u="none" strike="noStrike" kern="0" cap="none" spc="0" baseline="0">
                <a:solidFill>
                  <a:srgbClr val="000000"/>
                </a:solidFill>
                <a:uFillTx/>
              </a:defRPr>
            </a:pPr>
            <a:r>
              <a:rPr kumimoji="0" lang="en-GB" sz="1000" b="0" i="0" u="none" strike="noStrike" kern="0" cap="none" spc="0" normalizeH="0" baseline="0" noProof="0">
                <a:ln>
                  <a:noFill/>
                </a:ln>
                <a:solidFill>
                  <a:srgbClr val="000000"/>
                </a:solidFill>
                <a:effectLst/>
                <a:uLnTx/>
                <a:uFillTx/>
                <a:latin typeface="Calibri" panose="020F0502020204030204"/>
                <a:ea typeface="+mn-ea"/>
                <a:cs typeface="+mn-cs"/>
              </a:rPr>
              <a:t>Project H2020 (2015-2020) GA n° 666008 Coordinated by </a:t>
            </a:r>
          </a:p>
          <a:p>
            <a:pPr marL="0" marR="0" lvl="0" indent="0" algn="r" defTabSz="914400" rtl="0" eaLnBrk="1" fontAlgn="auto" latinLnBrk="0" hangingPunct="1">
              <a:lnSpc>
                <a:spcPct val="80000"/>
              </a:lnSpc>
              <a:spcBef>
                <a:spcPts val="0"/>
              </a:spcBef>
              <a:spcAft>
                <a:spcPts val="0"/>
              </a:spcAft>
              <a:buClrTx/>
              <a:buSzTx/>
              <a:buFontTx/>
              <a:buNone/>
              <a:tabLst/>
              <a:defRPr sz="900" b="0" i="0" u="none" strike="noStrike" kern="0" cap="none" spc="0" baseline="0">
                <a:solidFill>
                  <a:srgbClr val="000000"/>
                </a:solidFill>
                <a:uFillTx/>
              </a:defRPr>
            </a:pPr>
            <a:r>
              <a:rPr kumimoji="0" lang="en-GB" sz="1000" b="0" i="0" u="none" strike="noStrike" kern="0" cap="none" spc="0" normalizeH="0" baseline="0" noProof="0">
                <a:ln>
                  <a:noFill/>
                </a:ln>
                <a:solidFill>
                  <a:srgbClr val="000000"/>
                </a:solidFill>
                <a:effectLst/>
                <a:uLnTx/>
                <a:uFillTx/>
                <a:latin typeface="Calibri" panose="020F0502020204030204"/>
                <a:ea typeface="+mn-ea"/>
                <a:cs typeface="+mn-cs"/>
              </a:rPr>
              <a:t>Alma Mater Studiorum – Università di Bologna</a:t>
            </a:r>
          </a:p>
          <a:p>
            <a:pPr marL="0" marR="0" lvl="0" indent="0" algn="r" defTabSz="914400" rtl="0" eaLnBrk="1" fontAlgn="auto" latinLnBrk="0" hangingPunct="1">
              <a:lnSpc>
                <a:spcPct val="80000"/>
              </a:lnSpc>
              <a:spcBef>
                <a:spcPts val="0"/>
              </a:spcBef>
              <a:spcAft>
                <a:spcPts val="0"/>
              </a:spcAft>
              <a:buClrTx/>
              <a:buSzTx/>
              <a:buFontTx/>
              <a:buNone/>
              <a:tabLst/>
              <a:defRPr sz="900" b="0" i="0" u="none" strike="noStrike" kern="0" cap="none" spc="0" baseline="0">
                <a:solidFill>
                  <a:srgbClr val="000000"/>
                </a:solidFill>
                <a:uFillTx/>
              </a:defRPr>
            </a:pPr>
            <a:r>
              <a:rPr kumimoji="0" lang="en-GB" sz="1000" b="0" i="0" u="none" strike="noStrike" kern="0" cap="none" spc="0" normalizeH="0" baseline="0" noProof="0">
                <a:ln>
                  <a:noFill/>
                </a:ln>
                <a:solidFill>
                  <a:srgbClr val="000000"/>
                </a:solidFill>
                <a:effectLst/>
                <a:uLnTx/>
                <a:uFillTx/>
                <a:latin typeface="Calibri" panose="020F0502020204030204"/>
                <a:ea typeface="+mn-ea"/>
                <a:cs typeface="+mn-cs"/>
              </a:rPr>
              <a:t>Prof. Tullia Gallina Toschi</a:t>
            </a:r>
          </a:p>
        </p:txBody>
      </p:sp>
    </p:spTree>
    <p:extLst>
      <p:ext uri="{BB962C8B-B14F-4D97-AF65-F5344CB8AC3E}">
        <p14:creationId xmlns:p14="http://schemas.microsoft.com/office/powerpoint/2010/main" val="36396713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7796F-A36D-4F1D-A423-70623873DBB2}"/>
              </a:ext>
            </a:extLst>
          </p:cNvPr>
          <p:cNvSpPr>
            <a:spLocks noGrp="1"/>
          </p:cNvSpPr>
          <p:nvPr>
            <p:ph type="title"/>
          </p:nvPr>
        </p:nvSpPr>
        <p:spPr/>
        <p:txBody>
          <a:bodyPr/>
          <a:lstStyle/>
          <a:p>
            <a:r>
              <a:rPr lang="en-AU" dirty="0"/>
              <a:t>2. How big is the difference?</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33370587"/>
      </p:ext>
    </p:extLst>
  </p:cSld>
  <p:clrMapOvr>
    <a:masterClrMapping/>
  </p:clrMapOvr>
  <mc:AlternateContent xmlns:mc="http://schemas.openxmlformats.org/markup-compatibility/2006" xmlns:p14="http://schemas.microsoft.com/office/powerpoint/2010/main">
    <mc:Choice Requires="p14">
      <p:transition spd="slow" p14:dur="2000" advTm="10979"/>
    </mc:Choice>
    <mc:Fallback xmlns="">
      <p:transition spd="slow" advTm="109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110C24-CDA2-41B1-9056-F3E0C0C1E37C}"/>
              </a:ext>
            </a:extLst>
          </p:cNvPr>
          <p:cNvPicPr>
            <a:picLocks noChangeAspect="1"/>
          </p:cNvPicPr>
          <p:nvPr/>
        </p:nvPicPr>
        <p:blipFill rotWithShape="1">
          <a:blip r:embed="rId4"/>
          <a:srcRect b="14010"/>
          <a:stretch/>
        </p:blipFill>
        <p:spPr>
          <a:xfrm>
            <a:off x="5859180" y="1178561"/>
            <a:ext cx="5613400" cy="4739639"/>
          </a:xfrm>
          <a:prstGeom prst="rect">
            <a:avLst/>
          </a:prstGeom>
        </p:spPr>
      </p:pic>
      <p:pic>
        <p:nvPicPr>
          <p:cNvPr id="6146" name="Picture 2" descr="Image result for results at the top">
            <a:extLst>
              <a:ext uri="{FF2B5EF4-FFF2-40B4-BE49-F238E27FC236}">
                <a16:creationId xmlns:a16="http://schemas.microsoft.com/office/drawing/2014/main" id="{51EC3785-456B-43CB-BEFF-64FB352853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1522" y="1178560"/>
            <a:ext cx="3143929" cy="4739639"/>
          </a:xfrm>
          <a:prstGeom prst="rect">
            <a:avLst/>
          </a:prstGeom>
          <a:noFill/>
          <a:extLst>
            <a:ext uri="{909E8E84-426E-40dd-AFC4-6F175D3DCCD1}">
              <a14:hiddenFill xmlns:a14="http://schemas.microsoft.com/office/drawing/2010/main" xmlns="">
                <a:solidFill>
                  <a:srgbClr val="FFFFFF"/>
                </a:solidFill>
              </a14:hiddenFill>
            </a:ext>
          </a:extLst>
        </p:spPr>
      </p:pic>
      <p:cxnSp>
        <p:nvCxnSpPr>
          <p:cNvPr id="8" name="Straight Connector 7">
            <a:extLst>
              <a:ext uri="{FF2B5EF4-FFF2-40B4-BE49-F238E27FC236}">
                <a16:creationId xmlns:a16="http://schemas.microsoft.com/office/drawing/2014/main" id="{A29D3C37-A2A7-40DC-BE41-A6B2AE2CB9EE}"/>
              </a:ext>
            </a:extLst>
          </p:cNvPr>
          <p:cNvCxnSpPr/>
          <p:nvPr/>
        </p:nvCxnSpPr>
        <p:spPr>
          <a:xfrm>
            <a:off x="6918960" y="1595120"/>
            <a:ext cx="1158240"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2667FFE-389D-40CE-A920-2454DC388F23}"/>
              </a:ext>
            </a:extLst>
          </p:cNvPr>
          <p:cNvCxnSpPr>
            <a:cxnSpLocks/>
          </p:cNvCxnSpPr>
          <p:nvPr/>
        </p:nvCxnSpPr>
        <p:spPr>
          <a:xfrm>
            <a:off x="8473440" y="3190240"/>
            <a:ext cx="2999140"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0635EF3-50CB-4DA5-B29C-C1CFF04C99B4}"/>
              </a:ext>
            </a:extLst>
          </p:cNvPr>
          <p:cNvCxnSpPr>
            <a:cxnSpLocks/>
          </p:cNvCxnSpPr>
          <p:nvPr/>
        </p:nvCxnSpPr>
        <p:spPr>
          <a:xfrm>
            <a:off x="5974080" y="3429000"/>
            <a:ext cx="5498500"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B7BE218-7BEB-4760-B4C6-A7DAC83AF025}"/>
              </a:ext>
            </a:extLst>
          </p:cNvPr>
          <p:cNvCxnSpPr>
            <a:cxnSpLocks/>
          </p:cNvCxnSpPr>
          <p:nvPr/>
        </p:nvCxnSpPr>
        <p:spPr>
          <a:xfrm>
            <a:off x="5974080" y="3583941"/>
            <a:ext cx="3505200"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3430838"/>
      </p:ext>
    </p:extLst>
  </p:cSld>
  <p:clrMapOvr>
    <a:masterClrMapping/>
  </p:clrMapOvr>
  <mc:AlternateContent xmlns:mc="http://schemas.openxmlformats.org/markup-compatibility/2006" xmlns:p14="http://schemas.microsoft.com/office/powerpoint/2010/main">
    <mc:Choice Requires="p14">
      <p:transition spd="slow" p14:dur="2000" advTm="44694"/>
    </mc:Choice>
    <mc:Fallback xmlns="">
      <p:transition spd="slow" advTm="446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2C52EBD-C8AE-49BF-AE32-44BBDD17FDF4}"/>
              </a:ext>
            </a:extLst>
          </p:cNvPr>
          <p:cNvSpPr txBox="1"/>
          <p:nvPr/>
        </p:nvSpPr>
        <p:spPr>
          <a:xfrm>
            <a:off x="223520" y="6308289"/>
            <a:ext cx="11746613" cy="307777"/>
          </a:xfrm>
          <a:prstGeom prst="rect">
            <a:avLst/>
          </a:prstGeom>
          <a:noFill/>
        </p:spPr>
        <p:txBody>
          <a:bodyPr wrap="square" rtlCol="0">
            <a:spAutoFit/>
          </a:bodyPr>
          <a:lstStyle/>
          <a:p>
            <a:r>
              <a:rPr lang="en-AU" sz="1400" dirty="0">
                <a:solidFill>
                  <a:schemeClr val="bg1">
                    <a:lumMod val="50000"/>
                  </a:schemeClr>
                </a:solidFill>
              </a:rPr>
              <a:t>Tool created by </a:t>
            </a:r>
            <a:r>
              <a:rPr lang="en-AU" sz="1400" dirty="0" err="1">
                <a:solidFill>
                  <a:schemeClr val="bg1">
                    <a:lumMod val="50000"/>
                  </a:schemeClr>
                </a:solidFill>
              </a:rPr>
              <a:t>Kristoffer</a:t>
            </a:r>
            <a:r>
              <a:rPr lang="en-AU" sz="1400" dirty="0">
                <a:solidFill>
                  <a:schemeClr val="bg1">
                    <a:lumMod val="50000"/>
                  </a:schemeClr>
                </a:solidFill>
              </a:rPr>
              <a:t> Magnusson, available at </a:t>
            </a:r>
            <a:r>
              <a:rPr lang="en-AU" sz="1400" dirty="0">
                <a:solidFill>
                  <a:schemeClr val="bg1">
                    <a:lumMod val="50000"/>
                  </a:schemeClr>
                </a:solidFill>
                <a:hlinkClick r:id="rId4"/>
              </a:rPr>
              <a:t>http://rpsychologist.com/d3/cohend/</a:t>
            </a:r>
            <a:r>
              <a:rPr lang="en-AU" sz="1400" dirty="0">
                <a:solidFill>
                  <a:schemeClr val="bg1">
                    <a:lumMod val="50000"/>
                  </a:schemeClr>
                </a:solidFill>
              </a:rPr>
              <a:t> licensed under a Creative Commons Attribution 4.0 International license.</a:t>
            </a:r>
          </a:p>
        </p:txBody>
      </p:sp>
      <p:sp>
        <p:nvSpPr>
          <p:cNvPr id="8" name="Rectangle 7">
            <a:extLst>
              <a:ext uri="{FF2B5EF4-FFF2-40B4-BE49-F238E27FC236}">
                <a16:creationId xmlns:a16="http://schemas.microsoft.com/office/drawing/2014/main" id="{F9F9C402-ABBE-4318-BA18-FFDCD01C378E}"/>
              </a:ext>
            </a:extLst>
          </p:cNvPr>
          <p:cNvSpPr/>
          <p:nvPr/>
        </p:nvSpPr>
        <p:spPr>
          <a:xfrm>
            <a:off x="467544" y="415014"/>
            <a:ext cx="9438456" cy="400110"/>
          </a:xfrm>
          <a:prstGeom prst="rect">
            <a:avLst/>
          </a:prstGeom>
        </p:spPr>
        <p:txBody>
          <a:bodyPr wrap="square">
            <a:spAutoFit/>
          </a:bodyPr>
          <a:lstStyle/>
          <a:p>
            <a:r>
              <a:rPr lang="en-AU" sz="2000" dirty="0"/>
              <a:t>A 2005 review of 46 meta-analyses of ‘basic building blocks’ of behaviour (Hyde 2005):</a:t>
            </a:r>
            <a:endParaRPr lang="en-AU" sz="1400" dirty="0"/>
          </a:p>
        </p:txBody>
      </p:sp>
      <p:sp>
        <p:nvSpPr>
          <p:cNvPr id="9" name="TextBox 8">
            <a:extLst>
              <a:ext uri="{FF2B5EF4-FFF2-40B4-BE49-F238E27FC236}">
                <a16:creationId xmlns:a16="http://schemas.microsoft.com/office/drawing/2014/main" id="{FDF41B93-C237-4A8C-8419-BB50FF69EE63}"/>
              </a:ext>
            </a:extLst>
          </p:cNvPr>
          <p:cNvSpPr txBox="1"/>
          <p:nvPr/>
        </p:nvSpPr>
        <p:spPr>
          <a:xfrm>
            <a:off x="4283968" y="3059668"/>
            <a:ext cx="184731" cy="369332"/>
          </a:xfrm>
          <a:prstGeom prst="rect">
            <a:avLst/>
          </a:prstGeom>
          <a:noFill/>
        </p:spPr>
        <p:txBody>
          <a:bodyPr wrap="square" rtlCol="0">
            <a:spAutoFit/>
          </a:bodyPr>
          <a:lstStyle/>
          <a:p>
            <a:endParaRPr lang="en-AU" dirty="0"/>
          </a:p>
        </p:txBody>
      </p:sp>
      <p:sp>
        <p:nvSpPr>
          <p:cNvPr id="10" name="TextBox 9">
            <a:extLst>
              <a:ext uri="{FF2B5EF4-FFF2-40B4-BE49-F238E27FC236}">
                <a16:creationId xmlns:a16="http://schemas.microsoft.com/office/drawing/2014/main" id="{B04346C0-9E2A-4F3C-9F2C-20616DE56D55}"/>
              </a:ext>
            </a:extLst>
          </p:cNvPr>
          <p:cNvSpPr txBox="1"/>
          <p:nvPr/>
        </p:nvSpPr>
        <p:spPr>
          <a:xfrm>
            <a:off x="467544" y="1556792"/>
            <a:ext cx="2952328" cy="3939540"/>
          </a:xfrm>
          <a:prstGeom prst="rect">
            <a:avLst/>
          </a:prstGeom>
          <a:noFill/>
        </p:spPr>
        <p:txBody>
          <a:bodyPr wrap="square" rtlCol="0">
            <a:spAutoFit/>
          </a:bodyPr>
          <a:lstStyle/>
          <a:p>
            <a:r>
              <a:rPr lang="en-AU" sz="2000" dirty="0"/>
              <a:t>30% were very small</a:t>
            </a:r>
          </a:p>
          <a:p>
            <a:r>
              <a:rPr lang="en-AU" sz="2000" dirty="0"/>
              <a:t>(d = 0 to 0.1)</a:t>
            </a:r>
          </a:p>
          <a:p>
            <a:endParaRPr lang="en-AU" sz="2800" dirty="0">
              <a:latin typeface="Cambria" panose="02040503050406030204" pitchFamily="18" charset="0"/>
            </a:endParaRPr>
          </a:p>
          <a:p>
            <a:endParaRPr lang="en-AU" sz="2800" dirty="0">
              <a:latin typeface="Cambria" panose="02040503050406030204" pitchFamily="18" charset="0"/>
            </a:endParaRPr>
          </a:p>
          <a:p>
            <a:r>
              <a:rPr lang="en-AU" sz="2000" dirty="0"/>
              <a:t>48% were small</a:t>
            </a:r>
          </a:p>
          <a:p>
            <a:r>
              <a:rPr lang="en-AU" sz="2000" dirty="0"/>
              <a:t>(d = 0.11 to 0.35)</a:t>
            </a:r>
          </a:p>
          <a:p>
            <a:endParaRPr lang="en-AU" sz="2800" dirty="0">
              <a:latin typeface="Cambria" panose="02040503050406030204" pitchFamily="18" charset="0"/>
            </a:endParaRPr>
          </a:p>
          <a:p>
            <a:endParaRPr lang="en-AU" sz="2800" dirty="0">
              <a:latin typeface="Cambria" panose="02040503050406030204" pitchFamily="18" charset="0"/>
            </a:endParaRPr>
          </a:p>
          <a:p>
            <a:r>
              <a:rPr lang="en-AU" sz="2000" dirty="0"/>
              <a:t>15% were medium</a:t>
            </a:r>
          </a:p>
          <a:p>
            <a:r>
              <a:rPr lang="en-AU" sz="2000" dirty="0"/>
              <a:t>(d = 0.36 to 0.65)</a:t>
            </a:r>
          </a:p>
          <a:p>
            <a:endParaRPr lang="en-AU" dirty="0"/>
          </a:p>
        </p:txBody>
      </p:sp>
      <p:pic>
        <p:nvPicPr>
          <p:cNvPr id="11" name="Picture 2">
            <a:extLst>
              <a:ext uri="{FF2B5EF4-FFF2-40B4-BE49-F238E27FC236}">
                <a16:creationId xmlns:a16="http://schemas.microsoft.com/office/drawing/2014/main" id="{459141FA-0E1E-4D59-A4C6-4409727C2A4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182" t="26852" r="20778" b="28976"/>
          <a:stretch/>
        </p:blipFill>
        <p:spPr bwMode="auto">
          <a:xfrm>
            <a:off x="2725176" y="1361667"/>
            <a:ext cx="3610863" cy="149430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2" name="Picture 4">
            <a:extLst>
              <a:ext uri="{FF2B5EF4-FFF2-40B4-BE49-F238E27FC236}">
                <a16:creationId xmlns:a16="http://schemas.microsoft.com/office/drawing/2014/main" id="{A332180B-A9B3-4D24-82E0-095F2CE670E5}"/>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9834" t="28737" r="20812" b="26627"/>
          <a:stretch/>
        </p:blipFill>
        <p:spPr bwMode="auto">
          <a:xfrm>
            <a:off x="2663267" y="4855349"/>
            <a:ext cx="3489495" cy="142147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3" name="Picture 5">
            <a:extLst>
              <a:ext uri="{FF2B5EF4-FFF2-40B4-BE49-F238E27FC236}">
                <a16:creationId xmlns:a16="http://schemas.microsoft.com/office/drawing/2014/main" id="{65B43108-FB44-48D0-B9EF-D73750898ABB}"/>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9924" t="28138" r="19924" b="29778"/>
          <a:stretch/>
        </p:blipFill>
        <p:spPr bwMode="auto">
          <a:xfrm>
            <a:off x="2663267" y="3149308"/>
            <a:ext cx="3610863" cy="142102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5" name="Picture 14">
            <a:extLst>
              <a:ext uri="{FF2B5EF4-FFF2-40B4-BE49-F238E27FC236}">
                <a16:creationId xmlns:a16="http://schemas.microsoft.com/office/drawing/2014/main" id="{46C1D518-780C-4131-AE41-5C80C1872041}"/>
              </a:ext>
            </a:extLst>
          </p:cNvPr>
          <p:cNvPicPr>
            <a:picLocks noChangeAspect="1"/>
          </p:cNvPicPr>
          <p:nvPr/>
        </p:nvPicPr>
        <p:blipFill rotWithShape="1">
          <a:blip r:embed="rId8"/>
          <a:srcRect t="51226" b="14010"/>
          <a:stretch/>
        </p:blipFill>
        <p:spPr>
          <a:xfrm>
            <a:off x="6486197" y="2939176"/>
            <a:ext cx="5613400" cy="1916173"/>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95552393"/>
      </p:ext>
    </p:extLst>
  </p:cSld>
  <p:clrMapOvr>
    <a:masterClrMapping/>
  </p:clrMapOvr>
  <mc:AlternateContent xmlns:mc="http://schemas.openxmlformats.org/markup-compatibility/2006" xmlns:p14="http://schemas.microsoft.com/office/powerpoint/2010/main">
    <mc:Choice Requires="p14">
      <p:transition spd="slow" p14:dur="2000" advTm="70606"/>
    </mc:Choice>
    <mc:Fallback xmlns="">
      <p:transition spd="slow" advTm="70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C72408-94DF-48A2-9339-1040A87126CE}"/>
              </a:ext>
            </a:extLst>
          </p:cNvPr>
          <p:cNvPicPr>
            <a:picLocks noChangeAspect="1"/>
          </p:cNvPicPr>
          <p:nvPr/>
        </p:nvPicPr>
        <p:blipFill rotWithShape="1">
          <a:blip r:embed="rId4"/>
          <a:srcRect l="19606" t="26111" r="20715" b="32952"/>
          <a:stretch/>
        </p:blipFill>
        <p:spPr>
          <a:xfrm>
            <a:off x="4650378" y="3676652"/>
            <a:ext cx="7276012" cy="2807426"/>
          </a:xfrm>
          <a:prstGeom prst="rect">
            <a:avLst/>
          </a:prstGeom>
        </p:spPr>
      </p:pic>
      <p:pic>
        <p:nvPicPr>
          <p:cNvPr id="4" name="Picture 4">
            <a:extLst>
              <a:ext uri="{FF2B5EF4-FFF2-40B4-BE49-F238E27FC236}">
                <a16:creationId xmlns:a16="http://schemas.microsoft.com/office/drawing/2014/main" id="{C9672365-98EB-4176-B1A6-3669BAEAD1E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834" t="28737" r="20812" b="26627"/>
          <a:stretch/>
        </p:blipFill>
        <p:spPr bwMode="auto">
          <a:xfrm>
            <a:off x="415367" y="588148"/>
            <a:ext cx="6365918" cy="259320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TextBox 4">
            <a:extLst>
              <a:ext uri="{FF2B5EF4-FFF2-40B4-BE49-F238E27FC236}">
                <a16:creationId xmlns:a16="http://schemas.microsoft.com/office/drawing/2014/main" id="{C6EC6F0D-F4C8-4BC3-A4E8-4A105FA7761A}"/>
              </a:ext>
            </a:extLst>
          </p:cNvPr>
          <p:cNvSpPr txBox="1"/>
          <p:nvPr/>
        </p:nvSpPr>
        <p:spPr>
          <a:xfrm>
            <a:off x="222693" y="6431507"/>
            <a:ext cx="11746613" cy="307777"/>
          </a:xfrm>
          <a:prstGeom prst="rect">
            <a:avLst/>
          </a:prstGeom>
          <a:noFill/>
        </p:spPr>
        <p:txBody>
          <a:bodyPr wrap="square" rtlCol="0">
            <a:spAutoFit/>
          </a:bodyPr>
          <a:lstStyle/>
          <a:p>
            <a:r>
              <a:rPr lang="en-AU" sz="1400" dirty="0">
                <a:solidFill>
                  <a:schemeClr val="bg1">
                    <a:lumMod val="50000"/>
                  </a:schemeClr>
                </a:solidFill>
              </a:rPr>
              <a:t>Tool created by </a:t>
            </a:r>
            <a:r>
              <a:rPr lang="en-AU" sz="1400" dirty="0" err="1">
                <a:solidFill>
                  <a:schemeClr val="bg1">
                    <a:lumMod val="50000"/>
                  </a:schemeClr>
                </a:solidFill>
              </a:rPr>
              <a:t>Kristoffer</a:t>
            </a:r>
            <a:r>
              <a:rPr lang="en-AU" sz="1400" dirty="0">
                <a:solidFill>
                  <a:schemeClr val="bg1">
                    <a:lumMod val="50000"/>
                  </a:schemeClr>
                </a:solidFill>
              </a:rPr>
              <a:t> Magnusson, available at </a:t>
            </a:r>
            <a:r>
              <a:rPr lang="en-AU" sz="1400" dirty="0">
                <a:solidFill>
                  <a:schemeClr val="bg1">
                    <a:lumMod val="50000"/>
                  </a:schemeClr>
                </a:solidFill>
                <a:hlinkClick r:id="rId6"/>
              </a:rPr>
              <a:t>http://rpsychologist.com/d3/cohend/</a:t>
            </a:r>
            <a:r>
              <a:rPr lang="en-AU" sz="1400" dirty="0">
                <a:solidFill>
                  <a:schemeClr val="bg1">
                    <a:lumMod val="50000"/>
                  </a:schemeClr>
                </a:solidFill>
              </a:rPr>
              <a:t> licensed under a Creative Commons Attribution 4.0 International license.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34744301"/>
      </p:ext>
    </p:extLst>
  </p:cSld>
  <p:clrMapOvr>
    <a:masterClrMapping/>
  </p:clrMapOvr>
  <mc:AlternateContent xmlns:mc="http://schemas.openxmlformats.org/markup-compatibility/2006" xmlns:p14="http://schemas.microsoft.com/office/powerpoint/2010/main">
    <mc:Choice Requires="p14">
      <p:transition spd="slow" p14:dur="2000" advTm="25720"/>
    </mc:Choice>
    <mc:Fallback xmlns="">
      <p:transition spd="slow" advTm="25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7796F-A36D-4F1D-A423-70623873DBB2}"/>
              </a:ext>
            </a:extLst>
          </p:cNvPr>
          <p:cNvSpPr>
            <a:spLocks noGrp="1"/>
          </p:cNvSpPr>
          <p:nvPr>
            <p:ph type="title"/>
          </p:nvPr>
        </p:nvSpPr>
        <p:spPr/>
        <p:txBody>
          <a:bodyPr/>
          <a:lstStyle/>
          <a:p>
            <a:r>
              <a:rPr lang="en-AU" dirty="0"/>
              <a:t>2. How big is the difference?</a:t>
            </a:r>
          </a:p>
        </p:txBody>
      </p:sp>
      <p:sp>
        <p:nvSpPr>
          <p:cNvPr id="3" name="Content Placeholder 2">
            <a:extLst>
              <a:ext uri="{FF2B5EF4-FFF2-40B4-BE49-F238E27FC236}">
                <a16:creationId xmlns:a16="http://schemas.microsoft.com/office/drawing/2014/main" id="{719C18D5-B287-43EC-9695-C1A82E66D491}"/>
              </a:ext>
            </a:extLst>
          </p:cNvPr>
          <p:cNvSpPr>
            <a:spLocks noGrp="1"/>
          </p:cNvSpPr>
          <p:nvPr>
            <p:ph idx="1"/>
          </p:nvPr>
        </p:nvSpPr>
        <p:spPr/>
        <p:txBody>
          <a:bodyPr>
            <a:normAutofit/>
          </a:bodyPr>
          <a:lstStyle/>
          <a:p>
            <a:r>
              <a:rPr lang="en-AU" sz="2400" dirty="0"/>
              <a:t>Is there an effect size for the difference?</a:t>
            </a:r>
          </a:p>
          <a:p>
            <a:r>
              <a:rPr lang="en-AU" sz="2400" dirty="0"/>
              <a:t>What are the practical implications of this in the real world?</a:t>
            </a:r>
          </a:p>
          <a:p>
            <a:r>
              <a:rPr lang="en-AU" sz="2400" dirty="0"/>
              <a:t>NB: with large samples, even tiny average differences can be statistically significant</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36201038"/>
      </p:ext>
    </p:extLst>
  </p:cSld>
  <p:clrMapOvr>
    <a:masterClrMapping/>
  </p:clrMapOvr>
  <mc:AlternateContent xmlns:mc="http://schemas.openxmlformats.org/markup-compatibility/2006" xmlns:p14="http://schemas.microsoft.com/office/powerpoint/2010/main">
    <mc:Choice Requires="p14">
      <p:transition spd="slow" p14:dur="2000" advTm="25936"/>
    </mc:Choice>
    <mc:Fallback xmlns="">
      <p:transition spd="slow" advTm="259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3EE91-30C8-4DFD-A867-FBA98372E4AC}"/>
              </a:ext>
            </a:extLst>
          </p:cNvPr>
          <p:cNvSpPr>
            <a:spLocks noGrp="1"/>
          </p:cNvSpPr>
          <p:nvPr>
            <p:ph type="title"/>
          </p:nvPr>
        </p:nvSpPr>
        <p:spPr/>
        <p:txBody>
          <a:bodyPr/>
          <a:lstStyle/>
          <a:p>
            <a:r>
              <a:rPr lang="en-AU" dirty="0"/>
              <a:t>3. What kind of difference?</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90923920"/>
      </p:ext>
    </p:extLst>
  </p:cSld>
  <p:clrMapOvr>
    <a:masterClrMapping/>
  </p:clrMapOvr>
  <mc:AlternateContent xmlns:mc="http://schemas.openxmlformats.org/markup-compatibility/2006" xmlns:p14="http://schemas.microsoft.com/office/powerpoint/2010/main">
    <mc:Choice Requires="p14">
      <p:transition spd="slow" p14:dur="2000" advTm="768"/>
    </mc:Choice>
    <mc:Fallback xmlns="">
      <p:transition spd="slow" advTm="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independent.co.uk/incoming/article8978769.ece/ALTERNATES/w940/indy20131203.png">
            <a:extLst>
              <a:ext uri="{FF2B5EF4-FFF2-40B4-BE49-F238E27FC236}">
                <a16:creationId xmlns:a16="http://schemas.microsoft.com/office/drawing/2014/main" id="{E6030526-3CF9-40A0-AADE-99BEBFAE74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560" y="147320"/>
            <a:ext cx="4825155" cy="6176883"/>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95233048"/>
      </p:ext>
    </p:extLst>
  </p:cSld>
  <p:clrMapOvr>
    <a:masterClrMapping/>
  </p:clrMapOvr>
  <mc:AlternateContent xmlns:mc="http://schemas.openxmlformats.org/markup-compatibility/2006" xmlns:p14="http://schemas.microsoft.com/office/powerpoint/2010/main">
    <mc:Choice Requires="p14">
      <p:transition spd="slow" p14:dur="2000" advTm="31666"/>
    </mc:Choice>
    <mc:Fallback xmlns="">
      <p:transition spd="slow" advTm="316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independent.co.uk/incoming/article8978769.ece/ALTERNATES/w940/indy20131203.png">
            <a:extLst>
              <a:ext uri="{FF2B5EF4-FFF2-40B4-BE49-F238E27FC236}">
                <a16:creationId xmlns:a16="http://schemas.microsoft.com/office/drawing/2014/main" id="{E6030526-3CF9-40A0-AADE-99BEBFAE74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560" y="147320"/>
            <a:ext cx="4825155" cy="6176883"/>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a:extLst>
              <a:ext uri="{FF2B5EF4-FFF2-40B4-BE49-F238E27FC236}">
                <a16:creationId xmlns:a16="http://schemas.microsoft.com/office/drawing/2014/main" id="{FF8DB422-A4F9-447F-B0D1-9535F1EF5FC7}"/>
              </a:ext>
            </a:extLst>
          </p:cNvPr>
          <p:cNvSpPr txBox="1"/>
          <p:nvPr/>
        </p:nvSpPr>
        <p:spPr>
          <a:xfrm>
            <a:off x="5638800" y="213360"/>
            <a:ext cx="6055360" cy="4708981"/>
          </a:xfrm>
          <a:prstGeom prst="rect">
            <a:avLst/>
          </a:prstGeom>
          <a:noFill/>
        </p:spPr>
        <p:txBody>
          <a:bodyPr wrap="square" rtlCol="0">
            <a:spAutoFit/>
          </a:bodyPr>
          <a:lstStyle/>
          <a:p>
            <a:pPr marL="285750" indent="-285750">
              <a:buFont typeface="Arial" panose="020B0604020202020204" pitchFamily="34" charset="0"/>
              <a:buChar char="•"/>
            </a:pPr>
            <a:r>
              <a:rPr lang="en-AU" sz="2400" dirty="0"/>
              <a:t>Survey of sex differences in brain structure in four large datasets found different ‘top ten’ differences, depending on data-set </a:t>
            </a:r>
          </a:p>
          <a:p>
            <a:pPr marL="285750" indent="-285750">
              <a:buFont typeface="Arial" panose="020B0604020202020204" pitchFamily="34" charset="0"/>
              <a:buChar char="•"/>
            </a:pPr>
            <a:endParaRPr lang="en-AU" sz="2400" dirty="0"/>
          </a:p>
          <a:p>
            <a:pPr marL="285750" indent="-285750">
              <a:buFont typeface="Arial" panose="020B0604020202020204" pitchFamily="34" charset="0"/>
              <a:buChar char="•"/>
            </a:pPr>
            <a:r>
              <a:rPr lang="en-AU" sz="2400" dirty="0"/>
              <a:t>Even in non-human animals, factors like stress and housing conditions can affect the existence or nature of sex differences in the brain. </a:t>
            </a:r>
          </a:p>
          <a:p>
            <a:pPr marL="285750" indent="-285750">
              <a:buFont typeface="Arial" panose="020B0604020202020204" pitchFamily="34" charset="0"/>
              <a:buChar char="•"/>
            </a:pPr>
            <a:endParaRPr lang="en-AU" sz="2400" dirty="0"/>
          </a:p>
          <a:p>
            <a:pPr marL="285750" indent="-285750">
              <a:buFont typeface="Arial" panose="020B0604020202020204" pitchFamily="34" charset="0"/>
              <a:buChar char="•"/>
            </a:pPr>
            <a:r>
              <a:rPr lang="en-AU" sz="2400" dirty="0"/>
              <a:t>Environment matters for sex-related behaviour too, even in animals. </a:t>
            </a:r>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endParaRPr lang="en-AU"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2126391"/>
      </p:ext>
    </p:extLst>
  </p:cSld>
  <p:clrMapOvr>
    <a:masterClrMapping/>
  </p:clrMapOvr>
  <mc:AlternateContent xmlns:mc="http://schemas.openxmlformats.org/markup-compatibility/2006" xmlns:p14="http://schemas.microsoft.com/office/powerpoint/2010/main">
    <mc:Choice Requires="p14">
      <p:transition spd="slow" p14:dur="2000" advTm="50497"/>
    </mc:Choice>
    <mc:Fallback xmlns="">
      <p:transition spd="slow" advTm="504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3EE91-30C8-4DFD-A867-FBA98372E4AC}"/>
              </a:ext>
            </a:extLst>
          </p:cNvPr>
          <p:cNvSpPr>
            <a:spLocks noGrp="1"/>
          </p:cNvSpPr>
          <p:nvPr>
            <p:ph type="title"/>
          </p:nvPr>
        </p:nvSpPr>
        <p:spPr/>
        <p:txBody>
          <a:bodyPr/>
          <a:lstStyle/>
          <a:p>
            <a:r>
              <a:rPr lang="en-AU" dirty="0"/>
              <a:t>3. What kind of difference?</a:t>
            </a:r>
          </a:p>
        </p:txBody>
      </p:sp>
      <p:sp>
        <p:nvSpPr>
          <p:cNvPr id="3" name="Content Placeholder 2">
            <a:extLst>
              <a:ext uri="{FF2B5EF4-FFF2-40B4-BE49-F238E27FC236}">
                <a16:creationId xmlns:a16="http://schemas.microsoft.com/office/drawing/2014/main" id="{EC8EE78F-5529-4E8B-853E-F56CE6E9185A}"/>
              </a:ext>
            </a:extLst>
          </p:cNvPr>
          <p:cNvSpPr>
            <a:spLocks noGrp="1"/>
          </p:cNvSpPr>
          <p:nvPr>
            <p:ph idx="1"/>
          </p:nvPr>
        </p:nvSpPr>
        <p:spPr/>
        <p:txBody>
          <a:bodyPr>
            <a:normAutofit/>
          </a:bodyPr>
          <a:lstStyle/>
          <a:p>
            <a:r>
              <a:rPr lang="en-AU" sz="2400" dirty="0"/>
              <a:t>Was the research done in varied environmental conditions?</a:t>
            </a:r>
          </a:p>
          <a:p>
            <a:r>
              <a:rPr lang="en-AU" sz="2400" dirty="0"/>
              <a:t>Was the research done with varied (human) populations?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93156388"/>
      </p:ext>
    </p:extLst>
  </p:cSld>
  <p:clrMapOvr>
    <a:masterClrMapping/>
  </p:clrMapOvr>
  <mc:AlternateContent xmlns:mc="http://schemas.openxmlformats.org/markup-compatibility/2006" xmlns:p14="http://schemas.microsoft.com/office/powerpoint/2010/main">
    <mc:Choice Requires="p14">
      <p:transition spd="slow" p14:dur="2000" advTm="22639"/>
    </mc:Choice>
    <mc:Fallback xmlns="">
      <p:transition spd="slow" advTm="226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A5E3C-EE34-4F2B-8166-C7CD6828047E}"/>
              </a:ext>
            </a:extLst>
          </p:cNvPr>
          <p:cNvSpPr>
            <a:spLocks noGrp="1"/>
          </p:cNvSpPr>
          <p:nvPr>
            <p:ph type="title"/>
          </p:nvPr>
        </p:nvSpPr>
        <p:spPr/>
        <p:txBody>
          <a:bodyPr/>
          <a:lstStyle/>
          <a:p>
            <a:r>
              <a:rPr lang="en-AU" dirty="0"/>
              <a:t>4. Where does it come from?</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87703485"/>
      </p:ext>
    </p:extLst>
  </p:cSld>
  <p:clrMapOvr>
    <a:masterClrMapping/>
  </p:clrMapOvr>
  <mc:AlternateContent xmlns:mc="http://schemas.openxmlformats.org/markup-compatibility/2006" xmlns:p14="http://schemas.microsoft.com/office/powerpoint/2010/main">
    <mc:Choice Requires="p14">
      <p:transition spd="slow" p14:dur="2000" advTm="15870"/>
    </mc:Choice>
    <mc:Fallback xmlns="">
      <p:transition spd="slow" advTm="15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B1169-2FD8-45DD-91E1-F0FC0C0B9F41}"/>
              </a:ext>
            </a:extLst>
          </p:cNvPr>
          <p:cNvSpPr>
            <a:spLocks noGrp="1"/>
          </p:cNvSpPr>
          <p:nvPr>
            <p:ph type="ctrTitle"/>
          </p:nvPr>
        </p:nvSpPr>
        <p:spPr>
          <a:xfrm>
            <a:off x="1600200" y="1818870"/>
            <a:ext cx="8991600" cy="2446066"/>
          </a:xfrm>
        </p:spPr>
        <p:txBody>
          <a:bodyPr>
            <a:normAutofit fontScale="90000"/>
          </a:bodyPr>
          <a:lstStyle/>
          <a:p>
            <a:r>
              <a:rPr lang="en-GB" b="1" dirty="0"/>
              <a:t>SEVEn things to know about sex, gender, brains and behaviour</a:t>
            </a:r>
            <a:br>
              <a:rPr lang="en-GB" b="1" dirty="0"/>
            </a:br>
            <a:endParaRPr lang="en-AU" dirty="0"/>
          </a:p>
        </p:txBody>
      </p:sp>
      <p:sp>
        <p:nvSpPr>
          <p:cNvPr id="3" name="Subtitle 2">
            <a:extLst>
              <a:ext uri="{FF2B5EF4-FFF2-40B4-BE49-F238E27FC236}">
                <a16:creationId xmlns:a16="http://schemas.microsoft.com/office/drawing/2014/main" id="{C1BB42F8-233B-427D-8600-C2388B057973}"/>
              </a:ext>
            </a:extLst>
          </p:cNvPr>
          <p:cNvSpPr>
            <a:spLocks noGrp="1"/>
          </p:cNvSpPr>
          <p:nvPr>
            <p:ph type="subTitle" idx="1"/>
          </p:nvPr>
        </p:nvSpPr>
        <p:spPr>
          <a:xfrm>
            <a:off x="2695194" y="4960426"/>
            <a:ext cx="6801612" cy="1897574"/>
          </a:xfrm>
          <a:noFill/>
        </p:spPr>
        <p:txBody>
          <a:bodyPr>
            <a:normAutofit/>
          </a:bodyPr>
          <a:lstStyle/>
          <a:p>
            <a:r>
              <a:rPr lang="en-AU" sz="2800" dirty="0"/>
              <a:t>Cordelia Fine</a:t>
            </a:r>
          </a:p>
          <a:p>
            <a:r>
              <a:rPr lang="en-AU" sz="2800" dirty="0"/>
              <a:t>The University of Melbourne</a:t>
            </a:r>
          </a:p>
          <a:p>
            <a:r>
              <a:rPr lang="en-AU" sz="2800" dirty="0" err="1"/>
              <a:t>www.cordeliafine.com</a:t>
            </a:r>
            <a:endParaRPr lang="en-AU" sz="2800" dirty="0"/>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2407099"/>
      </p:ext>
    </p:extLst>
  </p:cSld>
  <p:clrMapOvr>
    <a:masterClrMapping/>
  </p:clrMapOvr>
  <mc:AlternateContent xmlns:mc="http://schemas.openxmlformats.org/markup-compatibility/2006" xmlns:p14="http://schemas.microsoft.com/office/powerpoint/2010/main">
    <mc:Choice Requires="p14">
      <p:transition spd="slow" p14:dur="2000" advTm="10201"/>
    </mc:Choice>
    <mc:Fallback xmlns="">
      <p:transition spd="slow" advTm="102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65E87B-81D1-4A25-BF6D-60A6896FD565}"/>
              </a:ext>
            </a:extLst>
          </p:cNvPr>
          <p:cNvPicPr>
            <a:picLocks noChangeAspect="1"/>
          </p:cNvPicPr>
          <p:nvPr/>
        </p:nvPicPr>
        <p:blipFill>
          <a:blip r:embed="rId4"/>
          <a:stretch>
            <a:fillRect/>
          </a:stretch>
        </p:blipFill>
        <p:spPr>
          <a:xfrm>
            <a:off x="200660" y="294640"/>
            <a:ext cx="6910141" cy="6055360"/>
          </a:xfrm>
          <a:prstGeom prst="rect">
            <a:avLst/>
          </a:prstGeom>
        </p:spPr>
      </p:pic>
      <p:sp>
        <p:nvSpPr>
          <p:cNvPr id="3" name="TextBox 2">
            <a:extLst>
              <a:ext uri="{FF2B5EF4-FFF2-40B4-BE49-F238E27FC236}">
                <a16:creationId xmlns:a16="http://schemas.microsoft.com/office/drawing/2014/main" id="{487C6C5B-44A9-4CDB-B521-960CBD33E448}"/>
              </a:ext>
            </a:extLst>
          </p:cNvPr>
          <p:cNvSpPr txBox="1"/>
          <p:nvPr/>
        </p:nvSpPr>
        <p:spPr>
          <a:xfrm>
            <a:off x="7599680" y="314960"/>
            <a:ext cx="4338320" cy="4247317"/>
          </a:xfrm>
          <a:prstGeom prst="rect">
            <a:avLst/>
          </a:prstGeom>
          <a:noFill/>
        </p:spPr>
        <p:txBody>
          <a:bodyPr wrap="square" rtlCol="0">
            <a:spAutoFit/>
          </a:bodyPr>
          <a:lstStyle/>
          <a:p>
            <a:r>
              <a:rPr lang="en-AU" dirty="0"/>
              <a:t>“a large and long-standing body of research literature shows that toy preferences, for example, are innate, not socially constructed or shaped by parental feedback.</a:t>
            </a:r>
          </a:p>
          <a:p>
            <a:endParaRPr lang="en-AU" dirty="0"/>
          </a:p>
          <a:p>
            <a:r>
              <a:rPr lang="en-AU" dirty="0"/>
              <a:t>…</a:t>
            </a:r>
          </a:p>
          <a:p>
            <a:endParaRPr lang="en-AU" dirty="0"/>
          </a:p>
          <a:p>
            <a:r>
              <a:rPr lang="en-AU" dirty="0"/>
              <a:t>“Girls with CAH tend to be gender nonconforming, and will prefer toys that are typical to boys, even when their parents offer more praise for playing with female-typical ones. This speaks to the vital role of hormones in developing gender preferences and sex differences in </a:t>
            </a:r>
            <a:r>
              <a:rPr lang="en-AU" dirty="0" err="1"/>
              <a:t>behavior</a:t>
            </a:r>
            <a:r>
              <a:rPr lang="en-AU" dirty="0"/>
              <a:t>, more broadly.”</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16746548"/>
      </p:ext>
    </p:extLst>
  </p:cSld>
  <p:clrMapOvr>
    <a:masterClrMapping/>
  </p:clrMapOvr>
  <mc:AlternateContent xmlns:mc="http://schemas.openxmlformats.org/markup-compatibility/2006" xmlns:p14="http://schemas.microsoft.com/office/powerpoint/2010/main">
    <mc:Choice Requires="p14">
      <p:transition spd="slow" p14:dur="2000" advTm="46599"/>
    </mc:Choice>
    <mc:Fallback xmlns="">
      <p:transition spd="slow" advTm="465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83FA25-6A34-4059-B58F-1F618C11A762}"/>
              </a:ext>
            </a:extLst>
          </p:cNvPr>
          <p:cNvPicPr>
            <a:picLocks noChangeAspect="1"/>
          </p:cNvPicPr>
          <p:nvPr/>
        </p:nvPicPr>
        <p:blipFill>
          <a:blip r:embed="rId4"/>
          <a:stretch>
            <a:fillRect/>
          </a:stretch>
        </p:blipFill>
        <p:spPr>
          <a:xfrm>
            <a:off x="299824" y="324841"/>
            <a:ext cx="4620384" cy="1829079"/>
          </a:xfrm>
          <a:prstGeom prst="rect">
            <a:avLst/>
          </a:prstGeom>
        </p:spPr>
      </p:pic>
      <p:pic>
        <p:nvPicPr>
          <p:cNvPr id="3" name="Picture 3">
            <a:extLst>
              <a:ext uri="{FF2B5EF4-FFF2-40B4-BE49-F238E27FC236}">
                <a16:creationId xmlns:a16="http://schemas.microsoft.com/office/drawing/2014/main" id="{6895AE31-6D53-42AB-86C6-82A0722E99AF}"/>
              </a:ext>
            </a:extLst>
          </p:cNvPr>
          <p:cNvPicPr>
            <a:picLocks noChangeAspect="1"/>
          </p:cNvPicPr>
          <p:nvPr/>
        </p:nvPicPr>
        <p:blipFill>
          <a:blip r:embed="rId5">
            <a:extLst>
              <a:ext uri="{28A0092B-C50C-407E-A947-70E740481C1C}">
                <a14:useLocalDpi xmlns:a14="http://schemas.microsoft.com/office/drawing/2010/main" val="0"/>
              </a:ext>
            </a:extLst>
          </a:blip>
          <a:srcRect b="34813"/>
          <a:stretch>
            <a:fillRect/>
          </a:stretch>
        </p:blipFill>
        <p:spPr bwMode="auto">
          <a:xfrm>
            <a:off x="5553077" y="324841"/>
            <a:ext cx="6161404" cy="61791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41819456"/>
      </p:ext>
    </p:extLst>
  </p:cSld>
  <p:clrMapOvr>
    <a:masterClrMapping/>
  </p:clrMapOvr>
  <mc:AlternateContent xmlns:mc="http://schemas.openxmlformats.org/markup-compatibility/2006" xmlns:p14="http://schemas.microsoft.com/office/powerpoint/2010/main">
    <mc:Choice Requires="p14">
      <p:transition spd="slow" p14:dur="2000" advTm="55153"/>
    </mc:Choice>
    <mc:Fallback xmlns="">
      <p:transition spd="slow" advTm="551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2383079" y="1083810"/>
            <a:ext cx="7425845" cy="3514725"/>
          </a:xfrm>
          <a:prstGeom prst="rect">
            <a:avLst/>
          </a:prstGeom>
          <a:effectLst>
            <a:glow rad="63500">
              <a:schemeClr val="bg1">
                <a:lumMod val="85000"/>
                <a:alpha val="40000"/>
              </a:schemeClr>
            </a:glow>
          </a:effectLst>
        </p:spPr>
      </p:pic>
      <p:pic>
        <p:nvPicPr>
          <p:cNvPr id="73731"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59513" y="4700589"/>
            <a:ext cx="3732212"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29875572"/>
      </p:ext>
    </p:extLst>
  </p:cSld>
  <p:clrMapOvr>
    <a:masterClrMapping/>
  </p:clrMapOvr>
  <mc:AlternateContent xmlns:mc="http://schemas.openxmlformats.org/markup-compatibility/2006" xmlns:p14="http://schemas.microsoft.com/office/powerpoint/2010/main">
    <mc:Choice Requires="p14">
      <p:transition spd="slow" p14:dur="2000" advTm="50287"/>
    </mc:Choice>
    <mc:Fallback xmlns="">
      <p:transition spd="slow" advTm="50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3"/>
          <p:cNvPicPr>
            <a:picLocks noChangeAspect="1"/>
          </p:cNvPicPr>
          <p:nvPr/>
        </p:nvPicPr>
        <p:blipFill>
          <a:blip r:embed="rId4">
            <a:extLst>
              <a:ext uri="{28A0092B-C50C-407E-A947-70E740481C1C}">
                <a14:useLocalDpi xmlns:a14="http://schemas.microsoft.com/office/drawing/2010/main" val="0"/>
              </a:ext>
            </a:extLst>
          </a:blip>
          <a:srcRect b="34813"/>
          <a:stretch>
            <a:fillRect/>
          </a:stretch>
        </p:blipFill>
        <p:spPr bwMode="auto">
          <a:xfrm>
            <a:off x="2200277" y="313711"/>
            <a:ext cx="6161404" cy="61791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79" name="TextBox 4"/>
          <p:cNvSpPr txBox="1">
            <a:spLocks noChangeArrowheads="1"/>
          </p:cNvSpPr>
          <p:nvPr/>
        </p:nvSpPr>
        <p:spPr bwMode="auto">
          <a:xfrm>
            <a:off x="1681164" y="6492876"/>
            <a:ext cx="6680517"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Source Sans Pro" charset="0"/>
                <a:ea typeface="MS PGothic" charset="0"/>
                <a:cs typeface="MS PGothic" charset="0"/>
              </a:defRPr>
            </a:lvl1pPr>
            <a:lvl2pPr marL="742950" indent="-285750">
              <a:defRPr>
                <a:solidFill>
                  <a:schemeClr val="tx1"/>
                </a:solidFill>
                <a:latin typeface="Source Sans Pro" charset="0"/>
                <a:ea typeface="MS PGothic" charset="0"/>
                <a:cs typeface="MS PGothic" charset="0"/>
              </a:defRPr>
            </a:lvl2pPr>
            <a:lvl3pPr marL="1143000" indent="-228600">
              <a:defRPr>
                <a:solidFill>
                  <a:schemeClr val="tx1"/>
                </a:solidFill>
                <a:latin typeface="Source Sans Pro" charset="0"/>
                <a:ea typeface="MS PGothic" charset="0"/>
                <a:cs typeface="MS PGothic" charset="0"/>
              </a:defRPr>
            </a:lvl3pPr>
            <a:lvl4pPr marL="1600200" indent="-228600">
              <a:defRPr>
                <a:solidFill>
                  <a:schemeClr val="tx1"/>
                </a:solidFill>
                <a:latin typeface="Source Sans Pro" charset="0"/>
                <a:ea typeface="MS PGothic" charset="0"/>
                <a:cs typeface="MS PGothic" charset="0"/>
              </a:defRPr>
            </a:lvl4pPr>
            <a:lvl5pPr marL="2057400" indent="-228600">
              <a:defRPr>
                <a:solidFill>
                  <a:schemeClr val="tx1"/>
                </a:solidFill>
                <a:latin typeface="Source Sans Pro"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Source Sans Pro"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Source Sans Pro"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Source Sans Pro"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Source Sans Pro" charset="0"/>
                <a:ea typeface="MS PGothic" charset="0"/>
                <a:cs typeface="MS PGothic" charset="0"/>
              </a:defRPr>
            </a:lvl9pPr>
          </a:lstStyle>
          <a:p>
            <a:pPr algn="r" eaLnBrk="1" hangingPunct="1"/>
            <a:r>
              <a:rPr lang="en-AU" sz="1400" dirty="0">
                <a:latin typeface="+mn-lt"/>
              </a:rPr>
              <a:t>From Joel &amp; McCarthy (2016), </a:t>
            </a:r>
            <a:r>
              <a:rPr lang="en-AU" sz="1400" i="1" dirty="0">
                <a:latin typeface="+mn-lt"/>
              </a:rPr>
              <a:t>Neuropsychopharmacology</a:t>
            </a:r>
            <a:endParaRPr lang="en-US" sz="1400" dirty="0">
              <a:latin typeface="+mn-lt"/>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59247940"/>
      </p:ext>
    </p:extLst>
  </p:cSld>
  <p:clrMapOvr>
    <a:masterClrMapping/>
  </p:clrMapOvr>
  <mc:AlternateContent xmlns:mc="http://schemas.openxmlformats.org/markup-compatibility/2006" xmlns:p14="http://schemas.microsoft.com/office/powerpoint/2010/main">
    <mc:Choice Requires="p14">
      <p:transition spd="slow" p14:dur="2000" advTm="51424"/>
    </mc:Choice>
    <mc:Fallback xmlns="">
      <p:transition spd="slow" advTm="514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37FEAA83-0834-43BD-BB19-0256A1A6890E}"/>
              </a:ext>
            </a:extLst>
          </p:cNvPr>
          <p:cNvSpPr txBox="1">
            <a:spLocks noChangeArrowheads="1"/>
          </p:cNvSpPr>
          <p:nvPr/>
        </p:nvSpPr>
        <p:spPr bwMode="auto">
          <a:xfrm>
            <a:off x="1849439" y="382589"/>
            <a:ext cx="8493125" cy="4143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9pPr>
          </a:lstStyle>
          <a:p>
            <a:pPr algn="ctr" eaLnBrk="1" hangingPunct="1">
              <a:defRPr/>
            </a:pPr>
            <a:r>
              <a:rPr lang="en-GB" altLang="en-US" sz="1451" b="1">
                <a:latin typeface="Arial" panose="020B0604020202020204" pitchFamily="34" charset="0"/>
              </a:rPr>
              <a:t>Composite scores for preferences and memory for gender-appropriate objects assessed using labelling and modelling paradigms. </a:t>
            </a:r>
          </a:p>
        </p:txBody>
      </p:sp>
      <p:pic>
        <p:nvPicPr>
          <p:cNvPr id="77827" name="Picture 2">
            <a:extLst>
              <a:ext uri="{FF2B5EF4-FFF2-40B4-BE49-F238E27FC236}">
                <a16:creationId xmlns:a16="http://schemas.microsoft.com/office/drawing/2014/main" id="{95D5A87C-EB45-4C50-966F-7C4845ADB3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86926" y="6335714"/>
            <a:ext cx="682625" cy="37147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77828" name="Picture 3">
            <a:extLst>
              <a:ext uri="{FF2B5EF4-FFF2-40B4-BE49-F238E27FC236}">
                <a16:creationId xmlns:a16="http://schemas.microsoft.com/office/drawing/2014/main" id="{6138A3B8-6810-4ACE-B213-38DCA9AFBFC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65438" y="979489"/>
            <a:ext cx="6464300" cy="489267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3076" name="Text Box 4">
            <a:extLst>
              <a:ext uri="{FF2B5EF4-FFF2-40B4-BE49-F238E27FC236}">
                <a16:creationId xmlns:a16="http://schemas.microsoft.com/office/drawing/2014/main" id="{EAB379EE-4665-4607-821E-C475FA44A53B}"/>
              </a:ext>
            </a:extLst>
          </p:cNvPr>
          <p:cNvSpPr txBox="1">
            <a:spLocks noChangeArrowheads="1"/>
          </p:cNvSpPr>
          <p:nvPr/>
        </p:nvSpPr>
        <p:spPr bwMode="auto">
          <a:xfrm>
            <a:off x="2865439" y="5972176"/>
            <a:ext cx="3919537" cy="3095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pPr eaLnBrk="1" hangingPunct="1">
              <a:defRPr/>
            </a:pPr>
            <a:r>
              <a:rPr lang="en-GB" altLang="en-US" sz="1089" b="1">
                <a:latin typeface="Arial" panose="020B0604020202020204" pitchFamily="34" charset="0"/>
              </a:rPr>
              <a:t>Melissa Hines et al. Phil. Trans. R. Soc. B 2016;371:20150125</a:t>
            </a:r>
          </a:p>
        </p:txBody>
      </p:sp>
      <p:sp>
        <p:nvSpPr>
          <p:cNvPr id="3077" name="Text Box 5">
            <a:extLst>
              <a:ext uri="{FF2B5EF4-FFF2-40B4-BE49-F238E27FC236}">
                <a16:creationId xmlns:a16="http://schemas.microsoft.com/office/drawing/2014/main" id="{44CA1818-F01B-4375-A428-CFCC0A3D0EC6}"/>
              </a:ext>
            </a:extLst>
          </p:cNvPr>
          <p:cNvSpPr txBox="1">
            <a:spLocks noChangeArrowheads="1"/>
          </p:cNvSpPr>
          <p:nvPr/>
        </p:nvSpPr>
        <p:spPr bwMode="auto">
          <a:xfrm>
            <a:off x="1622426" y="6450014"/>
            <a:ext cx="4930775" cy="34702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9pPr>
          </a:lstStyle>
          <a:p>
            <a:pPr eaLnBrk="1" hangingPunct="1">
              <a:defRPr/>
            </a:pPr>
            <a:r>
              <a:rPr lang="en-GB" altLang="en-US" sz="907">
                <a:latin typeface="Arial" panose="020B0604020202020204" pitchFamily="34" charset="0"/>
              </a:rPr>
              <a:t>© 2016 The Author(s)</a:t>
            </a:r>
            <a:r>
              <a:rPr lang="x-none" altLang="en-US" sz="907">
                <a:latin typeface="Arial" panose="020B0604020202020204" pitchFamily="34" charset="0"/>
                <a:cs typeface="Arial" panose="020B0604020202020204" pitchFamily="34" charset="0"/>
              </a:rPr>
              <a:t>‏</a:t>
            </a:r>
            <a:endParaRPr lang="en-GB" altLang="en-US" sz="907">
              <a:latin typeface="Arial" panose="020B0604020202020204"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67926653"/>
      </p:ext>
    </p:extLst>
  </p:cSld>
  <p:clrMapOvr>
    <a:masterClrMapping/>
  </p:clrMapOvr>
  <p:transition spd="med" advTm="54298"/>
  <p:timing>
    <p:tnLst>
      <p:par>
        <p:cTn id="1" dur="indefinite" restart="never" nodeType="tmRoot">
          <p:childTnLst>
            <p:seq concurrent="1" nextAc="seek">
              <p:cTn id="2" dur="0"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28417-D138-4E56-BA31-D4083F55B5A8}"/>
              </a:ext>
            </a:extLst>
          </p:cNvPr>
          <p:cNvSpPr>
            <a:spLocks noGrp="1"/>
          </p:cNvSpPr>
          <p:nvPr>
            <p:ph type="title"/>
          </p:nvPr>
        </p:nvSpPr>
        <p:spPr/>
        <p:txBody>
          <a:bodyPr/>
          <a:lstStyle/>
          <a:p>
            <a:r>
              <a:rPr lang="en-AU" dirty="0"/>
              <a:t>4. Where does it come from?</a:t>
            </a:r>
          </a:p>
        </p:txBody>
      </p:sp>
      <p:sp>
        <p:nvSpPr>
          <p:cNvPr id="3" name="Content Placeholder 2">
            <a:extLst>
              <a:ext uri="{FF2B5EF4-FFF2-40B4-BE49-F238E27FC236}">
                <a16:creationId xmlns:a16="http://schemas.microsoft.com/office/drawing/2014/main" id="{15931CD6-EF54-4230-82BE-DD7BA7FE1DA2}"/>
              </a:ext>
            </a:extLst>
          </p:cNvPr>
          <p:cNvSpPr>
            <a:spLocks noGrp="1"/>
          </p:cNvSpPr>
          <p:nvPr>
            <p:ph idx="1"/>
          </p:nvPr>
        </p:nvSpPr>
        <p:spPr/>
        <p:txBody>
          <a:bodyPr>
            <a:normAutofit/>
          </a:bodyPr>
          <a:lstStyle/>
          <a:p>
            <a:r>
              <a:rPr lang="en-AU" sz="2400" dirty="0"/>
              <a:t>Could there have been indirect effects of sex, including the effects of sex-differentiated or gendered experiences on brain, hormones and behaviour?</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13738300"/>
      </p:ext>
    </p:extLst>
  </p:cSld>
  <p:clrMapOvr>
    <a:masterClrMapping/>
  </p:clrMapOvr>
  <mc:AlternateContent xmlns:mc="http://schemas.openxmlformats.org/markup-compatibility/2006" xmlns:p14="http://schemas.microsoft.com/office/powerpoint/2010/main">
    <mc:Choice Requires="p14">
      <p:transition spd="slow" p14:dur="2000" advTm="20878"/>
    </mc:Choice>
    <mc:Fallback xmlns="">
      <p:transition spd="slow" advTm="208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AC10A-7B03-4870-8B6E-7650E922189D}"/>
              </a:ext>
            </a:extLst>
          </p:cNvPr>
          <p:cNvSpPr>
            <a:spLocks noGrp="1"/>
          </p:cNvSpPr>
          <p:nvPr>
            <p:ph type="title"/>
          </p:nvPr>
        </p:nvSpPr>
        <p:spPr/>
        <p:txBody>
          <a:bodyPr/>
          <a:lstStyle/>
          <a:p>
            <a:r>
              <a:rPr lang="en-AU" dirty="0"/>
              <a:t>5. How does it all add up?</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99936097"/>
      </p:ext>
    </p:extLst>
  </p:cSld>
  <p:clrMapOvr>
    <a:masterClrMapping/>
  </p:clrMapOvr>
  <mc:AlternateContent xmlns:mc="http://schemas.openxmlformats.org/markup-compatibility/2006" xmlns:p14="http://schemas.microsoft.com/office/powerpoint/2010/main">
    <mc:Choice Requires="p14">
      <p:transition spd="slow" p14:dur="2000" advTm="5434"/>
    </mc:Choice>
    <mc:Fallback xmlns="">
      <p:transition spd="slow" advTm="54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0E7192-9887-4C50-91DA-B158BD8DF711}"/>
              </a:ext>
            </a:extLst>
          </p:cNvPr>
          <p:cNvPicPr>
            <a:picLocks noChangeAspect="1"/>
          </p:cNvPicPr>
          <p:nvPr/>
        </p:nvPicPr>
        <p:blipFill>
          <a:blip r:embed="rId4"/>
          <a:stretch>
            <a:fillRect/>
          </a:stretch>
        </p:blipFill>
        <p:spPr>
          <a:xfrm>
            <a:off x="365761" y="368704"/>
            <a:ext cx="8524240" cy="2213178"/>
          </a:xfrm>
          <a:prstGeom prst="rect">
            <a:avLst/>
          </a:prstGeom>
        </p:spPr>
      </p:pic>
      <p:pic>
        <p:nvPicPr>
          <p:cNvPr id="3" name="Picture 2">
            <a:extLst>
              <a:ext uri="{FF2B5EF4-FFF2-40B4-BE49-F238E27FC236}">
                <a16:creationId xmlns:a16="http://schemas.microsoft.com/office/drawing/2014/main" id="{EE285655-7B37-4EB2-9762-677532D733D5}"/>
              </a:ext>
            </a:extLst>
          </p:cNvPr>
          <p:cNvPicPr>
            <a:picLocks noChangeAspect="1"/>
          </p:cNvPicPr>
          <p:nvPr/>
        </p:nvPicPr>
        <p:blipFill rotWithShape="1">
          <a:blip r:embed="rId5"/>
          <a:srcRect l="23750" t="6815" r="24917" b="33778"/>
          <a:stretch/>
        </p:blipFill>
        <p:spPr>
          <a:xfrm>
            <a:off x="5740400" y="2805034"/>
            <a:ext cx="5882640" cy="3829446"/>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90584673"/>
      </p:ext>
    </p:extLst>
  </p:cSld>
  <p:clrMapOvr>
    <a:masterClrMapping/>
  </p:clrMapOvr>
  <mc:AlternateContent xmlns:mc="http://schemas.openxmlformats.org/markup-compatibility/2006" xmlns:p14="http://schemas.microsoft.com/office/powerpoint/2010/main">
    <mc:Choice Requires="p14">
      <p:transition spd="slow" p14:dur="2000" advTm="61291"/>
    </mc:Choice>
    <mc:Fallback xmlns="">
      <p:transition spd="slow" advTm="612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eft-Right Arrow 7">
            <a:extLst>
              <a:ext uri="{FF2B5EF4-FFF2-40B4-BE49-F238E27FC236}">
                <a16:creationId xmlns:a16="http://schemas.microsoft.com/office/drawing/2014/main" id="{0F1CC947-CDB2-43FD-AE8D-EE81D6C14CDD}"/>
              </a:ext>
            </a:extLst>
          </p:cNvPr>
          <p:cNvSpPr/>
          <p:nvPr/>
        </p:nvSpPr>
        <p:spPr>
          <a:xfrm rot="10800000">
            <a:off x="238625" y="2922376"/>
            <a:ext cx="4006804" cy="604595"/>
          </a:xfrm>
          <a:prstGeom prst="leftRightArrow">
            <a:avLst/>
          </a:prstGeom>
          <a:gradFill flip="none" rotWithShape="1">
            <a:gsLst>
              <a:gs pos="0">
                <a:srgbClr val="F900A4"/>
              </a:gs>
              <a:gs pos="100000">
                <a:srgbClr val="0000FF"/>
              </a:gs>
            </a:gsLst>
            <a:path path="circle">
              <a:fillToRect l="100000" b="100000"/>
            </a:path>
            <a:tileRect t="-100000" r="-100000"/>
          </a:gra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3" name="Left-Right Arrow 7">
            <a:extLst>
              <a:ext uri="{FF2B5EF4-FFF2-40B4-BE49-F238E27FC236}">
                <a16:creationId xmlns:a16="http://schemas.microsoft.com/office/drawing/2014/main" id="{1E5BE7EC-0775-44FB-8395-429F63C1869B}"/>
              </a:ext>
            </a:extLst>
          </p:cNvPr>
          <p:cNvSpPr/>
          <p:nvPr/>
        </p:nvSpPr>
        <p:spPr>
          <a:xfrm rot="10800000">
            <a:off x="7269345" y="3023976"/>
            <a:ext cx="4006804" cy="604595"/>
          </a:xfrm>
          <a:prstGeom prst="leftRightArrow">
            <a:avLst/>
          </a:prstGeom>
          <a:gradFill flip="none" rotWithShape="1">
            <a:gsLst>
              <a:gs pos="100000">
                <a:srgbClr val="00B050"/>
              </a:gs>
              <a:gs pos="100000">
                <a:srgbClr val="0000FF"/>
              </a:gs>
            </a:gsLst>
            <a:path path="circle">
              <a:fillToRect l="100000" b="100000"/>
            </a:path>
            <a:tileRect t="-100000" r="-100000"/>
          </a:gra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4" name="Left-Right Arrow 7">
            <a:extLst>
              <a:ext uri="{FF2B5EF4-FFF2-40B4-BE49-F238E27FC236}">
                <a16:creationId xmlns:a16="http://schemas.microsoft.com/office/drawing/2014/main" id="{5F8676AF-BA0F-49F9-B76B-08EDFA8B0AE9}"/>
              </a:ext>
            </a:extLst>
          </p:cNvPr>
          <p:cNvSpPr/>
          <p:nvPr/>
        </p:nvSpPr>
        <p:spPr>
          <a:xfrm rot="16200000">
            <a:off x="7269345" y="3126702"/>
            <a:ext cx="4006804" cy="604595"/>
          </a:xfrm>
          <a:prstGeom prst="leftRightArrow">
            <a:avLst/>
          </a:prstGeom>
          <a:gradFill flip="none" rotWithShape="1">
            <a:gsLst>
              <a:gs pos="100000">
                <a:srgbClr val="FFFF00"/>
              </a:gs>
              <a:gs pos="100000">
                <a:srgbClr val="0000FF"/>
              </a:gs>
            </a:gsLst>
            <a:path path="circle">
              <a:fillToRect l="100000" b="100000"/>
            </a:path>
            <a:tileRect t="-100000" r="-100000"/>
          </a:gra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5" name="TextBox 4">
            <a:extLst>
              <a:ext uri="{FF2B5EF4-FFF2-40B4-BE49-F238E27FC236}">
                <a16:creationId xmlns:a16="http://schemas.microsoft.com/office/drawing/2014/main" id="{66E38C13-D943-40A5-A5B7-69986E403D88}"/>
              </a:ext>
            </a:extLst>
          </p:cNvPr>
          <p:cNvSpPr txBox="1"/>
          <p:nvPr/>
        </p:nvSpPr>
        <p:spPr>
          <a:xfrm>
            <a:off x="10505440" y="3628572"/>
            <a:ext cx="770709" cy="369332"/>
          </a:xfrm>
          <a:prstGeom prst="rect">
            <a:avLst/>
          </a:prstGeom>
          <a:noFill/>
        </p:spPr>
        <p:txBody>
          <a:bodyPr wrap="square" rtlCol="0">
            <a:spAutoFit/>
          </a:bodyPr>
          <a:lstStyle/>
          <a:p>
            <a:r>
              <a:rPr lang="en-AU" dirty="0"/>
              <a:t>High</a:t>
            </a:r>
          </a:p>
        </p:txBody>
      </p:sp>
      <p:sp>
        <p:nvSpPr>
          <p:cNvPr id="6" name="TextBox 5">
            <a:extLst>
              <a:ext uri="{FF2B5EF4-FFF2-40B4-BE49-F238E27FC236}">
                <a16:creationId xmlns:a16="http://schemas.microsoft.com/office/drawing/2014/main" id="{BC0EB540-EE78-407A-8E20-8E88CA731FF2}"/>
              </a:ext>
            </a:extLst>
          </p:cNvPr>
          <p:cNvSpPr txBox="1"/>
          <p:nvPr/>
        </p:nvSpPr>
        <p:spPr>
          <a:xfrm>
            <a:off x="8480992" y="1670789"/>
            <a:ext cx="770709" cy="369332"/>
          </a:xfrm>
          <a:prstGeom prst="rect">
            <a:avLst/>
          </a:prstGeom>
          <a:noFill/>
        </p:spPr>
        <p:txBody>
          <a:bodyPr wrap="square" rtlCol="0">
            <a:spAutoFit/>
          </a:bodyPr>
          <a:lstStyle/>
          <a:p>
            <a:r>
              <a:rPr lang="en-AU" dirty="0"/>
              <a:t>High</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09457935"/>
      </p:ext>
    </p:extLst>
  </p:cSld>
  <p:clrMapOvr>
    <a:masterClrMapping/>
  </p:clrMapOvr>
  <mc:AlternateContent xmlns:mc="http://schemas.openxmlformats.org/markup-compatibility/2006" xmlns:p14="http://schemas.microsoft.com/office/powerpoint/2010/main">
    <mc:Choice Requires="p14">
      <p:transition spd="slow" p14:dur="2000" advTm="68382"/>
    </mc:Choice>
    <mc:Fallback xmlns="">
      <p:transition spd="slow" advTm="68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76E8988C-650B-418B-900E-E375B5299F07}"/>
              </a:ext>
            </a:extLst>
          </p:cNvPr>
          <p:cNvSpPr txBox="1">
            <a:spLocks noChangeArrowheads="1"/>
          </p:cNvSpPr>
          <p:nvPr/>
        </p:nvSpPr>
        <p:spPr bwMode="auto">
          <a:xfrm>
            <a:off x="1849439" y="382589"/>
            <a:ext cx="8493125" cy="4143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9pPr>
          </a:lstStyle>
          <a:p>
            <a:pPr algn="ctr" eaLnBrk="1" hangingPunct="1">
              <a:defRPr/>
            </a:pPr>
            <a:r>
              <a:rPr lang="en-GB" altLang="en-US" sz="1451" b="1" dirty="0">
                <a:latin typeface="Cambria" panose="02040503050406030204" pitchFamily="18" charset="0"/>
              </a:rPr>
              <a:t>The human brain mosaic. </a:t>
            </a:r>
          </a:p>
        </p:txBody>
      </p:sp>
      <p:pic>
        <p:nvPicPr>
          <p:cNvPr id="51203" name="Picture 2">
            <a:extLst>
              <a:ext uri="{FF2B5EF4-FFF2-40B4-BE49-F238E27FC236}">
                <a16:creationId xmlns:a16="http://schemas.microsoft.com/office/drawing/2014/main" id="{DC4B7574-E06F-4BB6-9737-7885633F55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7175" y="5943601"/>
            <a:ext cx="9105900" cy="94297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51204" name="Picture 3">
            <a:extLst>
              <a:ext uri="{FF2B5EF4-FFF2-40B4-BE49-F238E27FC236}">
                <a16:creationId xmlns:a16="http://schemas.microsoft.com/office/drawing/2014/main" id="{E1C66F0A-DA0E-486D-B0D0-BC19DFC65C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05188" y="979489"/>
            <a:ext cx="5384800" cy="489267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3076" name="Text Box 4">
            <a:extLst>
              <a:ext uri="{FF2B5EF4-FFF2-40B4-BE49-F238E27FC236}">
                <a16:creationId xmlns:a16="http://schemas.microsoft.com/office/drawing/2014/main" id="{45554CF8-1494-4EEA-8200-3F71E607A185}"/>
              </a:ext>
            </a:extLst>
          </p:cNvPr>
          <p:cNvSpPr txBox="1">
            <a:spLocks noChangeArrowheads="1"/>
          </p:cNvSpPr>
          <p:nvPr/>
        </p:nvSpPr>
        <p:spPr bwMode="auto">
          <a:xfrm>
            <a:off x="3405188" y="5972176"/>
            <a:ext cx="3917950" cy="2317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pPr eaLnBrk="1" hangingPunct="1">
              <a:defRPr/>
            </a:pPr>
            <a:r>
              <a:rPr lang="en-GB" altLang="en-US" sz="1089" b="1" dirty="0">
                <a:latin typeface="Cambria" panose="02040503050406030204" pitchFamily="18" charset="0"/>
              </a:rPr>
              <a:t>Daphna Joel et al. PNAS 2015;112:15468-15473</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05776545"/>
      </p:ext>
    </p:extLst>
  </p:cSld>
  <p:clrMapOvr>
    <a:masterClrMapping/>
  </p:clrMapOvr>
  <p:transition spd="med" advTm="31449"/>
  <p:timing>
    <p:tnLst>
      <p:par>
        <p:cTn id="1" dur="indefinite" restart="never" nodeType="tmRoot">
          <p:childTnLst>
            <p:seq concurrent="1" nextAc="seek">
              <p:cTn id="2" dur="0"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4"/>
          <a:srcRect r="1770"/>
          <a:stretch/>
        </p:blipFill>
        <p:spPr>
          <a:xfrm>
            <a:off x="1000125" y="790575"/>
            <a:ext cx="6571354" cy="5226050"/>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76774" y="6032500"/>
            <a:ext cx="609600" cy="609600"/>
          </a:xfrm>
          <a:prstGeom prst="rect">
            <a:avLst/>
          </a:prstGeom>
        </p:spPr>
      </p:pic>
    </p:spTree>
    <p:extLst>
      <p:ext uri="{BB962C8B-B14F-4D97-AF65-F5344CB8AC3E}">
        <p14:creationId xmlns:p14="http://schemas.microsoft.com/office/powerpoint/2010/main" val="3925079017"/>
      </p:ext>
    </p:extLst>
  </p:cSld>
  <p:clrMapOvr>
    <a:masterClrMapping/>
  </p:clrMapOvr>
  <mc:AlternateContent xmlns:mc="http://schemas.openxmlformats.org/markup-compatibility/2006" xmlns:p14="http://schemas.microsoft.com/office/powerpoint/2010/main">
    <mc:Choice Requires="p14">
      <p:transition spd="slow" p14:dur="2000" advTm="20237"/>
    </mc:Choice>
    <mc:Fallback xmlns="">
      <p:transition spd="slow" advTm="202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B466A98B-BCF6-4F93-8714-081934262369}"/>
              </a:ext>
            </a:extLst>
          </p:cNvPr>
          <p:cNvSpPr txBox="1">
            <a:spLocks noChangeArrowheads="1"/>
          </p:cNvSpPr>
          <p:nvPr/>
        </p:nvSpPr>
        <p:spPr bwMode="auto">
          <a:xfrm>
            <a:off x="1848995" y="381641"/>
            <a:ext cx="8494012" cy="4147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9pPr>
          </a:lstStyle>
          <a:p>
            <a:pPr algn="ctr"/>
            <a:r>
              <a:rPr lang="en-GB" altLang="en-US" sz="1452" b="1">
                <a:latin typeface="Arial" panose="020B0604020202020204" pitchFamily="34" charset="0"/>
              </a:rPr>
              <a:t>The human gender mosaic. </a:t>
            </a:r>
          </a:p>
        </p:txBody>
      </p:sp>
      <p:pic>
        <p:nvPicPr>
          <p:cNvPr id="3074" name="Picture 2">
            <a:extLst>
              <a:ext uri="{FF2B5EF4-FFF2-40B4-BE49-F238E27FC236}">
                <a16:creationId xmlns:a16="http://schemas.microsoft.com/office/drawing/2014/main" id="{11A53977-4D1E-4CF8-BDEA-70FE3C1CFE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41826" y="6002550"/>
            <a:ext cx="1991729" cy="63366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3075" name="Picture 3">
            <a:extLst>
              <a:ext uri="{FF2B5EF4-FFF2-40B4-BE49-F238E27FC236}">
                <a16:creationId xmlns:a16="http://schemas.microsoft.com/office/drawing/2014/main" id="{DADE9EE8-AB17-44CE-BFDE-1DC30498E8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07238" y="979304"/>
            <a:ext cx="5381845" cy="4893634"/>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3076" name="Text Box 4">
            <a:extLst>
              <a:ext uri="{FF2B5EF4-FFF2-40B4-BE49-F238E27FC236}">
                <a16:creationId xmlns:a16="http://schemas.microsoft.com/office/drawing/2014/main" id="{DE2236F8-E7FA-41D1-9A3A-74474E607A8B}"/>
              </a:ext>
            </a:extLst>
          </p:cNvPr>
          <p:cNvSpPr txBox="1">
            <a:spLocks noChangeArrowheads="1"/>
          </p:cNvSpPr>
          <p:nvPr/>
        </p:nvSpPr>
        <p:spPr bwMode="auto">
          <a:xfrm>
            <a:off x="3407238" y="5972308"/>
            <a:ext cx="3918652" cy="2318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9pPr>
          </a:lstStyle>
          <a:p>
            <a:r>
              <a:rPr lang="en-GB" altLang="en-US" sz="1089" b="1">
                <a:latin typeface="Arial" panose="020B0604020202020204" pitchFamily="34" charset="0"/>
              </a:rPr>
              <a:t>Daphna Joel et al. PNAS 2015;112:50:15468-15473</a:t>
            </a:r>
          </a:p>
        </p:txBody>
      </p:sp>
      <p:sp>
        <p:nvSpPr>
          <p:cNvPr id="3077" name="Text Box 5">
            <a:extLst>
              <a:ext uri="{FF2B5EF4-FFF2-40B4-BE49-F238E27FC236}">
                <a16:creationId xmlns:a16="http://schemas.microsoft.com/office/drawing/2014/main" id="{F51BDED2-1A1F-4203-B661-F832C225C89F}"/>
              </a:ext>
            </a:extLst>
          </p:cNvPr>
          <p:cNvSpPr txBox="1">
            <a:spLocks noChangeArrowheads="1"/>
          </p:cNvSpPr>
          <p:nvPr/>
        </p:nvSpPr>
        <p:spPr bwMode="auto">
          <a:xfrm>
            <a:off x="1621451" y="6613175"/>
            <a:ext cx="4931078" cy="34707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9pPr>
          </a:lstStyle>
          <a:p>
            <a:r>
              <a:rPr lang="en-GB" altLang="en-US" sz="907">
                <a:latin typeface="Arial" panose="020B0604020202020204" pitchFamily="34" charset="0"/>
              </a:rPr>
              <a:t>©2015 by National Academy of Sciences</a:t>
            </a:r>
          </a:p>
        </p:txBody>
      </p:sp>
      <p:sp>
        <p:nvSpPr>
          <p:cNvPr id="2" name="TextBox 1">
            <a:extLst>
              <a:ext uri="{FF2B5EF4-FFF2-40B4-BE49-F238E27FC236}">
                <a16:creationId xmlns:a16="http://schemas.microsoft.com/office/drawing/2014/main" id="{548A4A7D-D6A8-44C6-90F8-BB8395C815DA}"/>
              </a:ext>
            </a:extLst>
          </p:cNvPr>
          <p:cNvSpPr txBox="1"/>
          <p:nvPr/>
        </p:nvSpPr>
        <p:spPr>
          <a:xfrm>
            <a:off x="9237690" y="983248"/>
            <a:ext cx="1991729" cy="646331"/>
          </a:xfrm>
          <a:prstGeom prst="rect">
            <a:avLst/>
          </a:prstGeom>
          <a:noFill/>
          <a:ln>
            <a:solidFill>
              <a:schemeClr val="tx1"/>
            </a:solidFill>
          </a:ln>
        </p:spPr>
        <p:txBody>
          <a:bodyPr wrap="square" rtlCol="0">
            <a:spAutoFit/>
          </a:bodyPr>
          <a:lstStyle/>
          <a:p>
            <a:r>
              <a:rPr lang="en-AU" dirty="0"/>
              <a:t>Items like: boxing, use of cosmetics</a:t>
            </a:r>
          </a:p>
        </p:txBody>
      </p:sp>
      <p:sp>
        <p:nvSpPr>
          <p:cNvPr id="8" name="TextBox 7">
            <a:extLst>
              <a:ext uri="{FF2B5EF4-FFF2-40B4-BE49-F238E27FC236}">
                <a16:creationId xmlns:a16="http://schemas.microsoft.com/office/drawing/2014/main" id="{2FD340E7-C234-494F-931B-4AAA4215B5CC}"/>
              </a:ext>
            </a:extLst>
          </p:cNvPr>
          <p:cNvSpPr txBox="1"/>
          <p:nvPr/>
        </p:nvSpPr>
        <p:spPr>
          <a:xfrm>
            <a:off x="863601" y="983248"/>
            <a:ext cx="2319334" cy="1200329"/>
          </a:xfrm>
          <a:prstGeom prst="rect">
            <a:avLst/>
          </a:prstGeom>
          <a:noFill/>
          <a:ln>
            <a:solidFill>
              <a:schemeClr val="tx1"/>
            </a:solidFill>
          </a:ln>
        </p:spPr>
        <p:txBody>
          <a:bodyPr wrap="square" rtlCol="0">
            <a:spAutoFit/>
          </a:bodyPr>
          <a:lstStyle/>
          <a:p>
            <a:r>
              <a:rPr lang="en-AU" dirty="0"/>
              <a:t>Items like: expectations of sexual discrimination, problem behaviour</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09492175"/>
      </p:ext>
    </p:extLst>
  </p:cSld>
  <p:clrMapOvr>
    <a:masterClrMapping/>
  </p:clrMapOvr>
  <p:transition spd="med" advTm="84930"/>
  <p:timing>
    <p:tnLst>
      <p:par>
        <p:cTn id="1" dur="indefinite" restart="never" nodeType="tmRoot">
          <p:childTnLst>
            <p:seq concurrent="1" nextAc="seek">
              <p:cTn id="2" dur="0"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974333-86E9-48EA-A361-06BC58487D73}"/>
              </a:ext>
            </a:extLst>
          </p:cNvPr>
          <p:cNvPicPr>
            <a:picLocks noChangeAspect="1"/>
          </p:cNvPicPr>
          <p:nvPr/>
        </p:nvPicPr>
        <p:blipFill>
          <a:blip r:embed="rId4"/>
          <a:stretch>
            <a:fillRect/>
          </a:stretch>
        </p:blipFill>
        <p:spPr>
          <a:xfrm>
            <a:off x="562610" y="482600"/>
            <a:ext cx="6751238" cy="5125720"/>
          </a:xfrm>
          <a:prstGeom prst="rect">
            <a:avLst/>
          </a:prstGeom>
        </p:spPr>
      </p:pic>
      <p:sp>
        <p:nvSpPr>
          <p:cNvPr id="4" name="TextBox 3">
            <a:extLst>
              <a:ext uri="{FF2B5EF4-FFF2-40B4-BE49-F238E27FC236}">
                <a16:creationId xmlns:a16="http://schemas.microsoft.com/office/drawing/2014/main" id="{36C169A0-792C-4706-AC42-015B06929023}"/>
              </a:ext>
            </a:extLst>
          </p:cNvPr>
          <p:cNvSpPr txBox="1"/>
          <p:nvPr/>
        </p:nvSpPr>
        <p:spPr>
          <a:xfrm>
            <a:off x="640080" y="5882640"/>
            <a:ext cx="6624320" cy="523220"/>
          </a:xfrm>
          <a:prstGeom prst="rect">
            <a:avLst/>
          </a:prstGeom>
          <a:noFill/>
        </p:spPr>
        <p:txBody>
          <a:bodyPr wrap="square" rtlCol="0">
            <a:spAutoFit/>
          </a:bodyPr>
          <a:lstStyle/>
          <a:p>
            <a:r>
              <a:rPr lang="en-AU" sz="1400" dirty="0"/>
              <a:t>From: </a:t>
            </a:r>
            <a:r>
              <a:rPr lang="en-AU" sz="1400" dirty="0">
                <a:hlinkClick r:id="rId5"/>
              </a:rPr>
              <a:t>https://www.flickr.com/photos/30793552@N04/7523368472</a:t>
            </a:r>
            <a:endParaRPr lang="en-AU" sz="1400" dirty="0"/>
          </a:p>
          <a:p>
            <a:r>
              <a:rPr lang="en-AU" sz="1400" dirty="0"/>
              <a:t>Made available through Creative Commons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7633148"/>
      </p:ext>
    </p:extLst>
  </p:cSld>
  <p:clrMapOvr>
    <a:masterClrMapping/>
  </p:clrMapOvr>
  <mc:AlternateContent xmlns:mc="http://schemas.openxmlformats.org/markup-compatibility/2006" xmlns:p14="http://schemas.microsoft.com/office/powerpoint/2010/main">
    <mc:Choice Requires="p14">
      <p:transition spd="slow" p14:dur="2000" advTm="36899"/>
    </mc:Choice>
    <mc:Fallback xmlns="">
      <p:transition spd="slow" advTm="368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754ED01-E2A0-4C1E-8E21-014B99041579}" type="slidenum">
              <a:rPr lang="en-US" smtClean="0"/>
              <a:pPr/>
              <a:t>32</a:t>
            </a:fld>
            <a:endParaRPr lang="en-US" dirty="0"/>
          </a:p>
        </p:txBody>
      </p:sp>
      <p:pic>
        <p:nvPicPr>
          <p:cNvPr id="2050" name="Picture 2" descr="http://www.globallandproject.org/imagens/noticias/PNAS%20log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2891" y="1622287"/>
            <a:ext cx="2580735" cy="681315"/>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p:cNvSpPr/>
          <p:nvPr/>
        </p:nvSpPr>
        <p:spPr>
          <a:xfrm>
            <a:off x="4114995" y="1605688"/>
            <a:ext cx="3962008" cy="769441"/>
          </a:xfrm>
          <a:prstGeom prst="rect">
            <a:avLst/>
          </a:prstGeom>
        </p:spPr>
        <p:txBody>
          <a:bodyPr wrap="square">
            <a:spAutoFit/>
          </a:bodyPr>
          <a:lstStyle/>
          <a:p>
            <a:pPr algn="ctr"/>
            <a:r>
              <a:rPr lang="en-AU" sz="1600" dirty="0">
                <a:latin typeface="Aharoni" panose="02010803020104030203" pitchFamily="2" charset="-79"/>
                <a:cs typeface="Aharoni" panose="02010803020104030203" pitchFamily="2" charset="-79"/>
              </a:rPr>
              <a:t>Sex differences in the structural </a:t>
            </a:r>
            <a:r>
              <a:rPr lang="en-AU" sz="1600" dirty="0" err="1">
                <a:latin typeface="Aharoni" panose="02010803020104030203" pitchFamily="2" charset="-79"/>
                <a:cs typeface="Aharoni" panose="02010803020104030203" pitchFamily="2" charset="-79"/>
              </a:rPr>
              <a:t>connectome</a:t>
            </a:r>
            <a:r>
              <a:rPr lang="en-AU" sz="1600" dirty="0">
                <a:latin typeface="Aharoni" panose="02010803020104030203" pitchFamily="2" charset="-79"/>
                <a:cs typeface="Aharoni" panose="02010803020104030203" pitchFamily="2" charset="-79"/>
              </a:rPr>
              <a:t> of the human brain</a:t>
            </a:r>
          </a:p>
          <a:p>
            <a:pPr algn="r"/>
            <a:r>
              <a:rPr lang="en-AU" sz="1200" dirty="0" err="1">
                <a:latin typeface="Aharoni" panose="02010803020104030203" pitchFamily="2" charset="-79"/>
                <a:cs typeface="Aharoni" panose="02010803020104030203" pitchFamily="2" charset="-79"/>
              </a:rPr>
              <a:t>Ingalhalikar</a:t>
            </a:r>
            <a:r>
              <a:rPr lang="en-AU" sz="1200" dirty="0">
                <a:latin typeface="Aharoni" panose="02010803020104030203" pitchFamily="2" charset="-79"/>
                <a:cs typeface="Aharoni" panose="02010803020104030203" pitchFamily="2" charset="-79"/>
              </a:rPr>
              <a:t> et al. (2014)</a:t>
            </a:r>
          </a:p>
        </p:txBody>
      </p:sp>
      <p:pic>
        <p:nvPicPr>
          <p:cNvPr id="4098"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24770" t="7551" r="38265" b="51894"/>
          <a:stretch/>
        </p:blipFill>
        <p:spPr bwMode="auto">
          <a:xfrm>
            <a:off x="1612891" y="2550728"/>
            <a:ext cx="6385969" cy="3794940"/>
          </a:xfrm>
          <a:prstGeom prst="rect">
            <a:avLst/>
          </a:prstGeom>
          <a:noFill/>
          <a:ln w="9525">
            <a:solidFill>
              <a:schemeClr val="tx1">
                <a:lumMod val="65000"/>
                <a:lumOff val="35000"/>
              </a:schemeClr>
            </a:solidFill>
            <a:miter lim="800000"/>
            <a:headEnd/>
            <a:tailEnd/>
          </a:ln>
          <a:extLst>
            <a:ext uri="{909E8E84-426E-40dd-AFC4-6F175D3DCCD1}">
              <a14:hiddenFill xmlns:a14="http://schemas.microsoft.com/office/drawing/2010/main" xmlns="">
                <a:solidFill>
                  <a:schemeClr val="accent1"/>
                </a:solidFill>
              </a14:hiddenFill>
            </a:ext>
          </a:extLst>
        </p:spPr>
      </p:pic>
      <p:sp>
        <p:nvSpPr>
          <p:cNvPr id="3" name="TextBox 2"/>
          <p:cNvSpPr txBox="1"/>
          <p:nvPr/>
        </p:nvSpPr>
        <p:spPr>
          <a:xfrm>
            <a:off x="1612891" y="6382767"/>
            <a:ext cx="5695089" cy="276999"/>
          </a:xfrm>
          <a:prstGeom prst="rect">
            <a:avLst/>
          </a:prstGeom>
          <a:noFill/>
        </p:spPr>
        <p:txBody>
          <a:bodyPr wrap="square" rtlCol="0">
            <a:spAutoFit/>
          </a:bodyPr>
          <a:lstStyle/>
          <a:p>
            <a:r>
              <a:rPr lang="en-AU" sz="1200" dirty="0">
                <a:solidFill>
                  <a:schemeClr val="bg1">
                    <a:lumMod val="50000"/>
                  </a:schemeClr>
                </a:solidFill>
              </a:rPr>
              <a:t>From: http://www.uphs.upenn.edu/news/news_releases/2013/12/verma/</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3896456"/>
      </p:ext>
    </p:extLst>
  </p:cSld>
  <p:clrMapOvr>
    <a:masterClrMapping/>
  </p:clrMapOvr>
  <mc:AlternateContent xmlns:mc="http://schemas.openxmlformats.org/markup-compatibility/2006" xmlns:p14="http://schemas.microsoft.com/office/powerpoint/2010/main">
    <mc:Choice Requires="p14">
      <p:transition spd="slow" p14:dur="2000" advTm="39085"/>
    </mc:Choice>
    <mc:Fallback xmlns="">
      <p:transition spd="slow" advTm="39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035E23-C456-4A27-AE4E-64C09C8CFD82}"/>
              </a:ext>
            </a:extLst>
          </p:cNvPr>
          <p:cNvPicPr>
            <a:picLocks noChangeAspect="1"/>
          </p:cNvPicPr>
          <p:nvPr/>
        </p:nvPicPr>
        <p:blipFill>
          <a:blip r:embed="rId4"/>
          <a:stretch>
            <a:fillRect/>
          </a:stretch>
        </p:blipFill>
        <p:spPr>
          <a:xfrm>
            <a:off x="1957837" y="1790700"/>
            <a:ext cx="8276326" cy="32766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11409597"/>
      </p:ext>
    </p:extLst>
  </p:cSld>
  <p:clrMapOvr>
    <a:masterClrMapping/>
  </p:clrMapOvr>
  <mc:AlternateContent xmlns:mc="http://schemas.openxmlformats.org/markup-compatibility/2006" xmlns:p14="http://schemas.microsoft.com/office/powerpoint/2010/main">
    <mc:Choice Requires="p14">
      <p:transition spd="slow" p14:dur="2000" advTm="13598"/>
    </mc:Choice>
    <mc:Fallback xmlns="">
      <p:transition spd="slow" advTm="13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AC10A-7B03-4870-8B6E-7650E922189D}"/>
              </a:ext>
            </a:extLst>
          </p:cNvPr>
          <p:cNvSpPr>
            <a:spLocks noGrp="1"/>
          </p:cNvSpPr>
          <p:nvPr>
            <p:ph type="title"/>
          </p:nvPr>
        </p:nvSpPr>
        <p:spPr/>
        <p:txBody>
          <a:bodyPr/>
          <a:lstStyle/>
          <a:p>
            <a:r>
              <a:rPr lang="en-AU" dirty="0"/>
              <a:t>5. How does it all add up?</a:t>
            </a:r>
          </a:p>
        </p:txBody>
      </p:sp>
      <p:sp>
        <p:nvSpPr>
          <p:cNvPr id="3" name="Content Placeholder 2">
            <a:extLst>
              <a:ext uri="{FF2B5EF4-FFF2-40B4-BE49-F238E27FC236}">
                <a16:creationId xmlns:a16="http://schemas.microsoft.com/office/drawing/2014/main" id="{1220660E-ACDB-445D-A8D5-394BF5C434FF}"/>
              </a:ext>
            </a:extLst>
          </p:cNvPr>
          <p:cNvSpPr>
            <a:spLocks noGrp="1"/>
          </p:cNvSpPr>
          <p:nvPr>
            <p:ph idx="1"/>
          </p:nvPr>
        </p:nvSpPr>
        <p:spPr/>
        <p:txBody>
          <a:bodyPr>
            <a:normAutofit/>
          </a:bodyPr>
          <a:lstStyle/>
          <a:p>
            <a:r>
              <a:rPr lang="en-AU" sz="2400" dirty="0"/>
              <a:t>Is the difference considered in isolation, or in the context of other relevant characteristics that might cancel out, compensate, or generally all come out in the wash?</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31372368"/>
      </p:ext>
    </p:extLst>
  </p:cSld>
  <p:clrMapOvr>
    <a:masterClrMapping/>
  </p:clrMapOvr>
  <mc:AlternateContent xmlns:mc="http://schemas.openxmlformats.org/markup-compatibility/2006" xmlns:p14="http://schemas.microsoft.com/office/powerpoint/2010/main">
    <mc:Choice Requires="p14">
      <p:transition spd="slow" p14:dur="2000" advTm="13276"/>
    </mc:Choice>
    <mc:Fallback xmlns="">
      <p:transition spd="slow" advTm="13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A800E-795C-4D53-8819-B4C3A9E552ED}"/>
              </a:ext>
            </a:extLst>
          </p:cNvPr>
          <p:cNvSpPr>
            <a:spLocks noGrp="1"/>
          </p:cNvSpPr>
          <p:nvPr>
            <p:ph type="title"/>
          </p:nvPr>
        </p:nvSpPr>
        <p:spPr/>
        <p:txBody>
          <a:bodyPr/>
          <a:lstStyle/>
          <a:p>
            <a:r>
              <a:rPr lang="en-AU" dirty="0"/>
              <a:t>6. What does a brain difference mean?</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59979908"/>
      </p:ext>
    </p:extLst>
  </p:cSld>
  <p:clrMapOvr>
    <a:masterClrMapping/>
  </p:clrMapOvr>
  <mc:AlternateContent xmlns:mc="http://schemas.openxmlformats.org/markup-compatibility/2006" xmlns:p14="http://schemas.microsoft.com/office/powerpoint/2010/main">
    <mc:Choice Requires="p14">
      <p:transition spd="slow" p14:dur="2000" advTm="28193"/>
    </mc:Choice>
    <mc:Fallback xmlns="">
      <p:transition spd="slow" advTm="281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Book%20What%20Could%20He%20Be%20Thinking">
            <a:extLst>
              <a:ext uri="{FF2B5EF4-FFF2-40B4-BE49-F238E27FC236}">
                <a16:creationId xmlns:a16="http://schemas.microsoft.com/office/drawing/2014/main" id="{9F52B053-547B-4AF3-8234-37958E67C8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6962" y="204788"/>
            <a:ext cx="3150285" cy="46913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6" descr="9780061242977">
            <a:extLst>
              <a:ext uri="{FF2B5EF4-FFF2-40B4-BE49-F238E27FC236}">
                <a16:creationId xmlns:a16="http://schemas.microsoft.com/office/drawing/2014/main" id="{6497B69A-92D6-4C65-8F4D-1E5CF93965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09498" y="326708"/>
            <a:ext cx="3085208" cy="469138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5" name="Text Box 5">
            <a:extLst>
              <a:ext uri="{FF2B5EF4-FFF2-40B4-BE49-F238E27FC236}">
                <a16:creationId xmlns:a16="http://schemas.microsoft.com/office/drawing/2014/main" id="{B69A67BB-9813-40F6-A19A-1F6CF22997BD}"/>
              </a:ext>
            </a:extLst>
          </p:cNvPr>
          <p:cNvSpPr txBox="1">
            <a:spLocks noChangeArrowheads="1"/>
          </p:cNvSpPr>
          <p:nvPr/>
        </p:nvSpPr>
        <p:spPr bwMode="auto">
          <a:xfrm>
            <a:off x="266064" y="5057776"/>
            <a:ext cx="5212079" cy="1477328"/>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AU" altLang="en-US" dirty="0">
                <a:latin typeface="+mn-lt"/>
              </a:rPr>
              <a:t>The “signal” of an emotional feeling, having made it to the right hemisphere, “may well get stopped, disappearing into neural oblivion because the signal found no access to a receptor in a language </a:t>
            </a:r>
            <a:r>
              <a:rPr lang="en-AU" altLang="en-US" dirty="0" err="1">
                <a:latin typeface="+mn-lt"/>
              </a:rPr>
              <a:t>center</a:t>
            </a:r>
            <a:r>
              <a:rPr lang="en-AU" altLang="en-US" dirty="0">
                <a:latin typeface="+mn-lt"/>
              </a:rPr>
              <a:t> in the left side of the brain.” </a:t>
            </a:r>
          </a:p>
        </p:txBody>
      </p:sp>
      <p:sp>
        <p:nvSpPr>
          <p:cNvPr id="6" name="Text Box 7">
            <a:extLst>
              <a:ext uri="{FF2B5EF4-FFF2-40B4-BE49-F238E27FC236}">
                <a16:creationId xmlns:a16="http://schemas.microsoft.com/office/drawing/2014/main" id="{68DB675F-7D58-4488-A026-720EE9966736}"/>
              </a:ext>
            </a:extLst>
          </p:cNvPr>
          <p:cNvSpPr txBox="1">
            <a:spLocks noChangeArrowheads="1"/>
          </p:cNvSpPr>
          <p:nvPr/>
        </p:nvSpPr>
        <p:spPr bwMode="auto">
          <a:xfrm>
            <a:off x="5791200" y="5057776"/>
            <a:ext cx="6134736" cy="1692771"/>
          </a:xfrm>
          <a:prstGeom prst="rect">
            <a:avLst/>
          </a:prstGeom>
          <a:solidFill>
            <a:schemeClr val="bg1"/>
          </a:solidFill>
          <a:ln w="9525">
            <a:no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AU" altLang="en-US" sz="1600" dirty="0">
                <a:latin typeface="+mn-lt"/>
                <a:cs typeface="Gautami" panose="020B0502040204020203" pitchFamily="34" charset="0"/>
              </a:rPr>
              <a:t>“This stronger connection between different parts of the brain increases a woman’s ability to multitask.”</a:t>
            </a:r>
          </a:p>
          <a:p>
            <a:pPr algn="ctr" eaLnBrk="1" hangingPunct="1">
              <a:spcBef>
                <a:spcPct val="50000"/>
              </a:spcBef>
            </a:pPr>
            <a:r>
              <a:rPr lang="en-AU" altLang="en-US" sz="1600" dirty="0">
                <a:latin typeface="+mn-lt"/>
                <a:cs typeface="Gautami" panose="020B0502040204020203" pitchFamily="34" charset="0"/>
              </a:rPr>
              <a:t>“Men tend to do one thing at a time in their brains and in life … He may be focusing on how to get that promotion, so he forgets to bring home the milk. A woman can easily misinterpret his forgetful </a:t>
            </a:r>
            <a:r>
              <a:rPr lang="en-AU" altLang="en-US" sz="1600" dirty="0" err="1">
                <a:latin typeface="+mn-lt"/>
                <a:cs typeface="Gautami" panose="020B0502040204020203" pitchFamily="34" charset="0"/>
              </a:rPr>
              <a:t>behavior</a:t>
            </a:r>
            <a:r>
              <a:rPr lang="en-AU" altLang="en-US" sz="1600" dirty="0">
                <a:latin typeface="+mn-lt"/>
                <a:cs typeface="Gautami" panose="020B0502040204020203" pitchFamily="34" charset="0"/>
              </a:rPr>
              <a:t> as uncaring.”</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68038417"/>
      </p:ext>
    </p:extLst>
  </p:cSld>
  <p:clrMapOvr>
    <a:masterClrMapping/>
  </p:clrMapOvr>
  <mc:AlternateContent xmlns:mc="http://schemas.openxmlformats.org/markup-compatibility/2006" xmlns:p14="http://schemas.microsoft.com/office/powerpoint/2010/main">
    <mc:Choice Requires="p14">
      <p:transition spd="slow" p14:dur="2000" advTm="19911"/>
    </mc:Choice>
    <mc:Fallback xmlns="">
      <p:transition spd="slow" advTm="199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518CCBD-4FBC-4FAD-9BD7-14DA0AAE9D2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770" t="7551" r="38265" b="51894"/>
          <a:stretch/>
        </p:blipFill>
        <p:spPr bwMode="auto">
          <a:xfrm>
            <a:off x="273443" y="750902"/>
            <a:ext cx="6359185" cy="3779024"/>
          </a:xfrm>
          <a:prstGeom prst="rect">
            <a:avLst/>
          </a:prstGeom>
          <a:noFill/>
          <a:ln w="9525">
            <a:solidFill>
              <a:schemeClr val="tx1">
                <a:lumMod val="65000"/>
                <a:lumOff val="35000"/>
              </a:schemeClr>
            </a:solidFill>
            <a:miter lim="800000"/>
            <a:headEnd/>
            <a:tailEnd/>
          </a:ln>
          <a:extLst>
            <a:ext uri="{909E8E84-426E-40dd-AFC4-6F175D3DCCD1}">
              <a14:hiddenFill xmlns:a14="http://schemas.microsoft.com/office/drawing/2010/main" xmlns="">
                <a:solidFill>
                  <a:schemeClr val="accent1"/>
                </a:solidFill>
              </a14:hiddenFill>
            </a:ext>
          </a:extLst>
        </p:spPr>
      </p:pic>
      <p:sp>
        <p:nvSpPr>
          <p:cNvPr id="3" name="TextBox 1">
            <a:extLst>
              <a:ext uri="{FF2B5EF4-FFF2-40B4-BE49-F238E27FC236}">
                <a16:creationId xmlns:a16="http://schemas.microsoft.com/office/drawing/2014/main" id="{F8DABF8E-CFFD-4501-859E-B47605D96C75}"/>
              </a:ext>
            </a:extLst>
          </p:cNvPr>
          <p:cNvSpPr txBox="1">
            <a:spLocks noChangeArrowheads="1"/>
          </p:cNvSpPr>
          <p:nvPr/>
        </p:nvSpPr>
        <p:spPr bwMode="auto">
          <a:xfrm>
            <a:off x="6719086" y="2317230"/>
            <a:ext cx="5071153" cy="3416320"/>
          </a:xfrm>
          <a:prstGeom prst="rect">
            <a:avLst/>
          </a:prstGeom>
          <a:noFill/>
          <a:ln w="9525">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AU" altLang="en-US" sz="2400" dirty="0">
                <a:latin typeface="+mn-lt"/>
                <a:cs typeface="Miriam Fixed" panose="020B0509050101010101" pitchFamily="49" charset="-79"/>
              </a:rPr>
              <a:t>“For instance, on average, men are more likely better at learning and performing a single task at hand, like cycling or navigating directions, whereas women have superior memory and social cognition skills, making them more equipped for multitasking and creating solutions that work for a group.”</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71401162"/>
      </p:ext>
    </p:extLst>
  </p:cSld>
  <p:clrMapOvr>
    <a:masterClrMapping/>
  </p:clrMapOvr>
  <mc:AlternateContent xmlns:mc="http://schemas.openxmlformats.org/markup-compatibility/2006" xmlns:p14="http://schemas.microsoft.com/office/powerpoint/2010/main">
    <mc:Choice Requires="p14">
      <p:transition spd="slow" p14:dur="2000" advTm="63356"/>
    </mc:Choice>
    <mc:Fallback xmlns="">
      <p:transition spd="slow" advTm="633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4">
            <a:extLst>
              <a:ext uri="{FF2B5EF4-FFF2-40B4-BE49-F238E27FC236}">
                <a16:creationId xmlns:a16="http://schemas.microsoft.com/office/drawing/2014/main" id="{883051E1-C90C-4F3B-993D-280E76D414B8}"/>
              </a:ext>
            </a:extLst>
          </p:cNvPr>
          <p:cNvSpPr>
            <a:spLocks noChangeArrowheads="1"/>
          </p:cNvSpPr>
          <p:nvPr/>
        </p:nvSpPr>
        <p:spPr bwMode="auto">
          <a:xfrm>
            <a:off x="254953" y="655321"/>
            <a:ext cx="5119687" cy="5775959"/>
          </a:xfrm>
          <a:prstGeom prst="rect">
            <a:avLst/>
          </a:prstGeom>
          <a:solidFill>
            <a:schemeClr val="bg1"/>
          </a:solidFill>
          <a:ln w="9525">
            <a:solidFill>
              <a:schemeClr val="accent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AU" altLang="en-US" dirty="0">
                <a:latin typeface="+mn-lt"/>
              </a:rPr>
              <a:t>A skew towards local connectivity is “compatible with strong systemizing, because systemizing involves a narrow attentional focus to local information, in order to understand each part of a system.”</a:t>
            </a:r>
          </a:p>
          <a:p>
            <a:pPr eaLnBrk="1" hangingPunct="1">
              <a:spcBef>
                <a:spcPct val="20000"/>
              </a:spcBef>
            </a:pPr>
            <a:endParaRPr lang="en-AU" altLang="en-US" dirty="0">
              <a:latin typeface="+mn-lt"/>
            </a:endParaRPr>
          </a:p>
          <a:p>
            <a:pPr algn="r" eaLnBrk="1" hangingPunct="1">
              <a:spcBef>
                <a:spcPct val="20000"/>
              </a:spcBef>
            </a:pPr>
            <a:r>
              <a:rPr lang="en-AU" altLang="en-US" sz="1400" dirty="0">
                <a:latin typeface="+mn-lt"/>
              </a:rPr>
              <a:t>Baron-Cohen et al. (2005), </a:t>
            </a:r>
            <a:r>
              <a:rPr lang="en-AU" altLang="en-US" sz="1400" i="1" dirty="0">
                <a:latin typeface="+mn-lt"/>
              </a:rPr>
              <a:t>Science</a:t>
            </a:r>
            <a:r>
              <a:rPr lang="en-AU" altLang="en-US" sz="1400" dirty="0">
                <a:latin typeface="+mn-lt"/>
              </a:rPr>
              <a:t>.</a:t>
            </a:r>
          </a:p>
          <a:p>
            <a:pPr algn="r" eaLnBrk="1" hangingPunct="1">
              <a:spcBef>
                <a:spcPct val="20000"/>
              </a:spcBef>
            </a:pPr>
            <a:endParaRPr lang="en-AU" altLang="en-US" sz="1200" dirty="0">
              <a:latin typeface="+mn-lt"/>
            </a:endParaRPr>
          </a:p>
          <a:p>
            <a:pPr algn="r" eaLnBrk="1" hangingPunct="1">
              <a:spcBef>
                <a:spcPct val="20000"/>
              </a:spcBef>
            </a:pPr>
            <a:endParaRPr lang="en-AU" altLang="en-US" sz="1200" dirty="0">
              <a:latin typeface="+mn-lt"/>
            </a:endParaRPr>
          </a:p>
          <a:p>
            <a:pPr eaLnBrk="1" hangingPunct="1">
              <a:spcBef>
                <a:spcPct val="20000"/>
              </a:spcBef>
            </a:pPr>
            <a:endParaRPr lang="en-AU" altLang="en-US" sz="1200" dirty="0">
              <a:latin typeface="+mn-lt"/>
            </a:endParaRPr>
          </a:p>
          <a:p>
            <a:pPr eaLnBrk="1" hangingPunct="1">
              <a:spcBef>
                <a:spcPct val="20000"/>
              </a:spcBef>
            </a:pPr>
            <a:r>
              <a:rPr lang="en-AU" altLang="en-US" dirty="0">
                <a:latin typeface="+mn-lt"/>
              </a:rPr>
              <a:t>A locally connected brain is better suited to research disciplines that require “detailed scrutiny of narrowly characterized processes”, like physics and math, while the female brain may be better for “disciplines that require integration”.</a:t>
            </a:r>
          </a:p>
          <a:p>
            <a:pPr eaLnBrk="1" hangingPunct="1">
              <a:spcBef>
                <a:spcPct val="20000"/>
              </a:spcBef>
            </a:pPr>
            <a:endParaRPr lang="en-AU" altLang="en-US" dirty="0">
              <a:latin typeface="+mn-lt"/>
            </a:endParaRPr>
          </a:p>
          <a:p>
            <a:pPr algn="r" eaLnBrk="1" hangingPunct="1">
              <a:spcBef>
                <a:spcPct val="20000"/>
              </a:spcBef>
            </a:pPr>
            <a:r>
              <a:rPr lang="en-AU" altLang="en-US" sz="1400" dirty="0">
                <a:latin typeface="+mn-lt"/>
              </a:rPr>
              <a:t>Gur &amp; Gur (2007) In </a:t>
            </a:r>
            <a:r>
              <a:rPr lang="en-AU" altLang="en-US" sz="1400" i="1" dirty="0">
                <a:latin typeface="+mn-lt"/>
              </a:rPr>
              <a:t>Why aren’t there more women in science?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95199777"/>
      </p:ext>
    </p:extLst>
  </p:cSld>
  <p:clrMapOvr>
    <a:masterClrMapping/>
  </p:clrMapOvr>
  <mc:AlternateContent xmlns:mc="http://schemas.openxmlformats.org/markup-compatibility/2006" xmlns:p14="http://schemas.microsoft.com/office/powerpoint/2010/main">
    <mc:Choice Requires="p14">
      <p:transition spd="slow" p14:dur="2000" advTm="13044"/>
    </mc:Choice>
    <mc:Fallback xmlns="">
      <p:transition spd="slow" advTm="13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4">
            <a:extLst>
              <a:ext uri="{FF2B5EF4-FFF2-40B4-BE49-F238E27FC236}">
                <a16:creationId xmlns:a16="http://schemas.microsoft.com/office/drawing/2014/main" id="{883051E1-C90C-4F3B-993D-280E76D414B8}"/>
              </a:ext>
            </a:extLst>
          </p:cNvPr>
          <p:cNvSpPr>
            <a:spLocks noChangeArrowheads="1"/>
          </p:cNvSpPr>
          <p:nvPr/>
        </p:nvSpPr>
        <p:spPr bwMode="auto">
          <a:xfrm>
            <a:off x="254953" y="655321"/>
            <a:ext cx="5119687" cy="5775959"/>
          </a:xfrm>
          <a:prstGeom prst="rect">
            <a:avLst/>
          </a:prstGeom>
          <a:solidFill>
            <a:schemeClr val="bg1"/>
          </a:solidFill>
          <a:ln w="9525">
            <a:solidFill>
              <a:schemeClr val="accent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AU" altLang="en-US" dirty="0">
                <a:latin typeface="+mn-lt"/>
              </a:rPr>
              <a:t>A skew towards local connectivity is “compatible with strong systemizing, because systemizing involves a narrow attentional focus to local information, in order to understand each part of a system.”</a:t>
            </a:r>
          </a:p>
          <a:p>
            <a:pPr eaLnBrk="1" hangingPunct="1">
              <a:spcBef>
                <a:spcPct val="20000"/>
              </a:spcBef>
            </a:pPr>
            <a:endParaRPr lang="en-AU" altLang="en-US" dirty="0">
              <a:latin typeface="+mn-lt"/>
            </a:endParaRPr>
          </a:p>
          <a:p>
            <a:pPr algn="r" eaLnBrk="1" hangingPunct="1">
              <a:spcBef>
                <a:spcPct val="20000"/>
              </a:spcBef>
            </a:pPr>
            <a:r>
              <a:rPr lang="en-AU" altLang="en-US" sz="1400" dirty="0">
                <a:latin typeface="+mn-lt"/>
              </a:rPr>
              <a:t>Baron-Cohen et al. (2005), </a:t>
            </a:r>
            <a:r>
              <a:rPr lang="en-AU" altLang="en-US" sz="1400" i="1" dirty="0">
                <a:latin typeface="+mn-lt"/>
              </a:rPr>
              <a:t>Science</a:t>
            </a:r>
            <a:r>
              <a:rPr lang="en-AU" altLang="en-US" sz="1400" dirty="0">
                <a:latin typeface="+mn-lt"/>
              </a:rPr>
              <a:t>.</a:t>
            </a:r>
          </a:p>
          <a:p>
            <a:pPr algn="r" eaLnBrk="1" hangingPunct="1">
              <a:spcBef>
                <a:spcPct val="20000"/>
              </a:spcBef>
            </a:pPr>
            <a:endParaRPr lang="en-AU" altLang="en-US" sz="1200" dirty="0">
              <a:latin typeface="+mn-lt"/>
            </a:endParaRPr>
          </a:p>
          <a:p>
            <a:pPr algn="r" eaLnBrk="1" hangingPunct="1">
              <a:spcBef>
                <a:spcPct val="20000"/>
              </a:spcBef>
            </a:pPr>
            <a:endParaRPr lang="en-AU" altLang="en-US" sz="1200" dirty="0">
              <a:latin typeface="+mn-lt"/>
            </a:endParaRPr>
          </a:p>
          <a:p>
            <a:pPr eaLnBrk="1" hangingPunct="1">
              <a:spcBef>
                <a:spcPct val="20000"/>
              </a:spcBef>
            </a:pPr>
            <a:endParaRPr lang="en-AU" altLang="en-US" sz="1200" dirty="0">
              <a:latin typeface="+mn-lt"/>
            </a:endParaRPr>
          </a:p>
          <a:p>
            <a:pPr eaLnBrk="1" hangingPunct="1">
              <a:spcBef>
                <a:spcPct val="20000"/>
              </a:spcBef>
            </a:pPr>
            <a:r>
              <a:rPr lang="en-AU" altLang="en-US" dirty="0">
                <a:latin typeface="+mn-lt"/>
              </a:rPr>
              <a:t>A locally connected brain is better suited to research disciplines that require “detailed scrutiny of narrowly characterized processes”, like physics and math, while the female brain may be better for “disciplines that require integration”.</a:t>
            </a:r>
          </a:p>
          <a:p>
            <a:pPr eaLnBrk="1" hangingPunct="1">
              <a:spcBef>
                <a:spcPct val="20000"/>
              </a:spcBef>
            </a:pPr>
            <a:endParaRPr lang="en-AU" altLang="en-US" dirty="0">
              <a:latin typeface="+mn-lt"/>
            </a:endParaRPr>
          </a:p>
          <a:p>
            <a:pPr algn="r" eaLnBrk="1" hangingPunct="1">
              <a:spcBef>
                <a:spcPct val="20000"/>
              </a:spcBef>
            </a:pPr>
            <a:r>
              <a:rPr lang="en-AU" altLang="en-US" sz="1400" dirty="0">
                <a:latin typeface="+mn-lt"/>
              </a:rPr>
              <a:t>Gur &amp; Gur (2007) In </a:t>
            </a:r>
            <a:r>
              <a:rPr lang="en-AU" altLang="en-US" sz="1400" i="1" dirty="0">
                <a:latin typeface="+mn-lt"/>
              </a:rPr>
              <a:t>Why aren’t there more women in science?</a:t>
            </a:r>
          </a:p>
        </p:txBody>
      </p:sp>
      <p:pic>
        <p:nvPicPr>
          <p:cNvPr id="3" name="Picture 2">
            <a:extLst>
              <a:ext uri="{FF2B5EF4-FFF2-40B4-BE49-F238E27FC236}">
                <a16:creationId xmlns:a16="http://schemas.microsoft.com/office/drawing/2014/main" id="{F3B40DA8-116B-425D-8337-A8E566E38344}"/>
              </a:ext>
            </a:extLst>
          </p:cNvPr>
          <p:cNvPicPr>
            <a:picLocks noChangeAspect="1"/>
          </p:cNvPicPr>
          <p:nvPr/>
        </p:nvPicPr>
        <p:blipFill rotWithShape="1">
          <a:blip r:embed="rId4"/>
          <a:srcRect b="3585"/>
          <a:stretch/>
        </p:blipFill>
        <p:spPr>
          <a:xfrm>
            <a:off x="5655733" y="2117609"/>
            <a:ext cx="6281314" cy="1712711"/>
          </a:xfrm>
          <a:prstGeom prst="rect">
            <a:avLst/>
          </a:prstGeom>
        </p:spPr>
      </p:pic>
      <p:sp>
        <p:nvSpPr>
          <p:cNvPr id="2" name="TextBox 1">
            <a:extLst>
              <a:ext uri="{FF2B5EF4-FFF2-40B4-BE49-F238E27FC236}">
                <a16:creationId xmlns:a16="http://schemas.microsoft.com/office/drawing/2014/main" id="{60019BD5-ED8D-477E-A1D9-D22C27841A15}"/>
              </a:ext>
            </a:extLst>
          </p:cNvPr>
          <p:cNvSpPr txBox="1"/>
          <p:nvPr/>
        </p:nvSpPr>
        <p:spPr>
          <a:xfrm>
            <a:off x="5655733" y="4122956"/>
            <a:ext cx="6281314" cy="2308324"/>
          </a:xfrm>
          <a:prstGeom prst="rect">
            <a:avLst/>
          </a:prstGeom>
          <a:solidFill>
            <a:schemeClr val="bg1"/>
          </a:solidFill>
          <a:ln>
            <a:solidFill>
              <a:srgbClr val="FFC000"/>
            </a:solidFill>
          </a:ln>
        </p:spPr>
        <p:txBody>
          <a:bodyPr wrap="square" rtlCol="0">
            <a:spAutoFit/>
          </a:bodyPr>
          <a:lstStyle/>
          <a:p>
            <a:r>
              <a:rPr lang="en-AU" sz="2400" dirty="0"/>
              <a:t>“[O]</a:t>
            </a:r>
            <a:r>
              <a:rPr lang="en-AU" sz="2400" dirty="0" err="1"/>
              <a:t>ur</a:t>
            </a:r>
            <a:r>
              <a:rPr lang="en-AU" sz="2400" dirty="0"/>
              <a:t> findings suggest that Einstein’s extraordinary cognition was related not only to his unique cortical structure and </a:t>
            </a:r>
            <a:r>
              <a:rPr lang="en-AU" sz="2400" dirty="0" err="1"/>
              <a:t>cytoarchitectonics</a:t>
            </a:r>
            <a:r>
              <a:rPr lang="en-AU" sz="2400" dirty="0"/>
              <a:t>, but also involved enhanced communication routes between at least some parts of his two cerebral hemispheres.”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68564579"/>
      </p:ext>
    </p:extLst>
  </p:cSld>
  <p:clrMapOvr>
    <a:masterClrMapping/>
  </p:clrMapOvr>
  <mc:AlternateContent xmlns:mc="http://schemas.openxmlformats.org/markup-compatibility/2006" xmlns:p14="http://schemas.microsoft.com/office/powerpoint/2010/main">
    <mc:Choice Requires="p14">
      <p:transition spd="slow" p14:dur="2000" advTm="11492"/>
    </mc:Choice>
    <mc:Fallback xmlns="">
      <p:transition spd="slow" advTm="114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muslimmatters.muslimmatters.netdna-cdn.com/wp-content/uploads/men-are-from-mars-women-are-from-venu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5560" y="0"/>
            <a:ext cx="1731005" cy="2561888"/>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6" descr="http://www.bradfordhines.com/Images/why-men-dont-listen-and-women-cant-read-map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9119" y="28398"/>
            <a:ext cx="1661182" cy="2561888"/>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5"/>
          <p:cNvPicPr>
            <a:picLocks noChangeAspect="1"/>
          </p:cNvPicPr>
          <p:nvPr/>
        </p:nvPicPr>
        <p:blipFill>
          <a:blip r:embed="rId6"/>
          <a:stretch>
            <a:fillRect/>
          </a:stretch>
        </p:blipFill>
        <p:spPr>
          <a:xfrm>
            <a:off x="6165972" y="183826"/>
            <a:ext cx="5447445" cy="3561230"/>
          </a:xfrm>
          <a:prstGeom prst="rect">
            <a:avLst/>
          </a:prstGeom>
        </p:spPr>
      </p:pic>
      <p:pic>
        <p:nvPicPr>
          <p:cNvPr id="8" name="Picture 7"/>
          <p:cNvPicPr>
            <a:picLocks noChangeAspect="1"/>
          </p:cNvPicPr>
          <p:nvPr/>
        </p:nvPicPr>
        <p:blipFill>
          <a:blip r:embed="rId7"/>
          <a:stretch>
            <a:fillRect/>
          </a:stretch>
        </p:blipFill>
        <p:spPr>
          <a:xfrm>
            <a:off x="236646" y="2623703"/>
            <a:ext cx="5327769" cy="2315839"/>
          </a:xfrm>
          <a:prstGeom prst="rect">
            <a:avLst/>
          </a:prstGeom>
        </p:spPr>
      </p:pic>
      <p:pic>
        <p:nvPicPr>
          <p:cNvPr id="9" name="Picture 8" descr="http://ecx.images-amazon.com/images/I/41G7SFB205L.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12410" y="33416"/>
            <a:ext cx="1650610" cy="2473311"/>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10"/>
          <p:cNvPicPr>
            <a:picLocks noChangeAspect="1"/>
          </p:cNvPicPr>
          <p:nvPr/>
        </p:nvPicPr>
        <p:blipFill rotWithShape="1">
          <a:blip r:embed="rId9"/>
          <a:srcRect t="63049"/>
          <a:stretch/>
        </p:blipFill>
        <p:spPr>
          <a:xfrm>
            <a:off x="183810" y="5275239"/>
            <a:ext cx="5714804" cy="997683"/>
          </a:xfrm>
          <a:prstGeom prst="rect">
            <a:avLst/>
          </a:prstGeom>
        </p:spPr>
      </p:pic>
      <p:sp>
        <p:nvSpPr>
          <p:cNvPr id="13" name="TextBox 12"/>
          <p:cNvSpPr txBox="1"/>
          <p:nvPr/>
        </p:nvSpPr>
        <p:spPr>
          <a:xfrm>
            <a:off x="11602922" y="367654"/>
            <a:ext cx="461665" cy="2874386"/>
          </a:xfrm>
          <a:prstGeom prst="rect">
            <a:avLst/>
          </a:prstGeom>
          <a:noFill/>
        </p:spPr>
        <p:txBody>
          <a:bodyPr vert="vert" wrap="square" rtlCol="0">
            <a:spAutoFit/>
          </a:bodyPr>
          <a:lstStyle/>
          <a:p>
            <a:r>
              <a:rPr lang="en-US" dirty="0" err="1"/>
              <a:t>www.genderintelligence.com</a:t>
            </a:r>
            <a:endParaRPr lang="en-US" dirty="0"/>
          </a:p>
        </p:txBody>
      </p:sp>
      <p:pic>
        <p:nvPicPr>
          <p:cNvPr id="13318" name="Picture 6" descr="Image result for movie the female brain">
            <a:extLst>
              <a:ext uri="{FF2B5EF4-FFF2-40B4-BE49-F238E27FC236}">
                <a16:creationId xmlns:a16="http://schemas.microsoft.com/office/drawing/2014/main" id="{E7E519ED-6A5A-41B6-B8C5-CDDD82F6F15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80485" y="3918904"/>
            <a:ext cx="4077324" cy="2712669"/>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376774" y="6032500"/>
            <a:ext cx="609600" cy="609600"/>
          </a:xfrm>
          <a:prstGeom prst="rect">
            <a:avLst/>
          </a:prstGeom>
        </p:spPr>
      </p:pic>
    </p:spTree>
    <p:extLst>
      <p:ext uri="{BB962C8B-B14F-4D97-AF65-F5344CB8AC3E}">
        <p14:creationId xmlns:p14="http://schemas.microsoft.com/office/powerpoint/2010/main" val="1491567987"/>
      </p:ext>
    </p:extLst>
  </p:cSld>
  <p:clrMapOvr>
    <a:masterClrMapping/>
  </p:clrMapOvr>
  <mc:AlternateContent xmlns:mc="http://schemas.openxmlformats.org/markup-compatibility/2006" xmlns:p14="http://schemas.microsoft.com/office/powerpoint/2010/main">
    <mc:Choice Requires="p14">
      <p:transition spd="slow" p14:dur="2000" advTm="65117"/>
    </mc:Choice>
    <mc:Fallback xmlns="">
      <p:transition spd="slow" advTm="651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4353B-D46B-4E4D-8C91-E206BE10057E}"/>
              </a:ext>
            </a:extLst>
          </p:cNvPr>
          <p:cNvSpPr>
            <a:spLocks noGrp="1"/>
          </p:cNvSpPr>
          <p:nvPr>
            <p:ph type="title"/>
          </p:nvPr>
        </p:nvSpPr>
        <p:spPr/>
        <p:txBody>
          <a:bodyPr/>
          <a:lstStyle/>
          <a:p>
            <a:r>
              <a:rPr lang="en-AU" dirty="0"/>
              <a:t>6. What does a brain difference mean?</a:t>
            </a:r>
          </a:p>
        </p:txBody>
      </p:sp>
      <p:sp>
        <p:nvSpPr>
          <p:cNvPr id="3" name="Content Placeholder 2">
            <a:extLst>
              <a:ext uri="{FF2B5EF4-FFF2-40B4-BE49-F238E27FC236}">
                <a16:creationId xmlns:a16="http://schemas.microsoft.com/office/drawing/2014/main" id="{68B34D84-D32D-446A-8741-3C7F6B174A27}"/>
              </a:ext>
            </a:extLst>
          </p:cNvPr>
          <p:cNvSpPr>
            <a:spLocks noGrp="1"/>
          </p:cNvSpPr>
          <p:nvPr>
            <p:ph idx="1"/>
          </p:nvPr>
        </p:nvSpPr>
        <p:spPr/>
        <p:txBody>
          <a:bodyPr>
            <a:normAutofit/>
          </a:bodyPr>
          <a:lstStyle/>
          <a:p>
            <a:r>
              <a:rPr lang="en-AU" sz="2400" dirty="0"/>
              <a:t>If you turned the explanation upside down, would it make about the same amount of sense? </a:t>
            </a:r>
          </a:p>
          <a:p>
            <a:r>
              <a:rPr lang="en-AU" sz="2400" dirty="0"/>
              <a:t>P.S. Don’t forget to ask all the other questions as well!</a:t>
            </a:r>
          </a:p>
          <a:p>
            <a:endParaRPr lang="en-AU" sz="20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56811188"/>
      </p:ext>
    </p:extLst>
  </p:cSld>
  <p:clrMapOvr>
    <a:masterClrMapping/>
  </p:clrMapOvr>
  <mc:AlternateContent xmlns:mc="http://schemas.openxmlformats.org/markup-compatibility/2006" xmlns:p14="http://schemas.microsoft.com/office/powerpoint/2010/main">
    <mc:Choice Requires="p14">
      <p:transition spd="slow" p14:dur="2000" advTm="8514"/>
    </mc:Choice>
    <mc:Fallback xmlns="">
      <p:transition spd="slow" advTm="8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3305D-DAAB-40ED-BE2E-1E4B59F345BD}"/>
              </a:ext>
            </a:extLst>
          </p:cNvPr>
          <p:cNvSpPr>
            <a:spLocks noGrp="1"/>
          </p:cNvSpPr>
          <p:nvPr>
            <p:ph type="title"/>
          </p:nvPr>
        </p:nvSpPr>
        <p:spPr/>
        <p:txBody>
          <a:bodyPr/>
          <a:lstStyle/>
          <a:p>
            <a:r>
              <a:rPr lang="en-AU" dirty="0"/>
              <a:t>7. Evolutionary explanations</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54902717"/>
      </p:ext>
    </p:extLst>
  </p:cSld>
  <p:clrMapOvr>
    <a:masterClrMapping/>
  </p:clrMapOvr>
  <mc:AlternateContent xmlns:mc="http://schemas.openxmlformats.org/markup-compatibility/2006" xmlns:p14="http://schemas.microsoft.com/office/powerpoint/2010/main">
    <mc:Choice Requires="p14">
      <p:transition spd="slow" p14:dur="2000" advTm="5313"/>
    </mc:Choice>
    <mc:Fallback xmlns="">
      <p:transition spd="slow" advTm="53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CA378A-AC83-4893-88A3-EA5160541797}"/>
              </a:ext>
            </a:extLst>
          </p:cNvPr>
          <p:cNvPicPr>
            <a:picLocks noChangeAspect="1"/>
          </p:cNvPicPr>
          <p:nvPr/>
        </p:nvPicPr>
        <p:blipFill rotWithShape="1">
          <a:blip r:embed="rId4"/>
          <a:srcRect t="1745" b="2907"/>
          <a:stretch/>
        </p:blipFill>
        <p:spPr>
          <a:xfrm>
            <a:off x="1653187" y="1320800"/>
            <a:ext cx="8885626" cy="4165600"/>
          </a:xfrm>
          <a:prstGeom prst="rect">
            <a:avLst/>
          </a:prstGeom>
        </p:spPr>
      </p:pic>
      <p:sp>
        <p:nvSpPr>
          <p:cNvPr id="3" name="TextBox 2">
            <a:extLst>
              <a:ext uri="{FF2B5EF4-FFF2-40B4-BE49-F238E27FC236}">
                <a16:creationId xmlns:a16="http://schemas.microsoft.com/office/drawing/2014/main" id="{545BC957-7B12-428A-9354-F4A1C7873599}"/>
              </a:ext>
            </a:extLst>
          </p:cNvPr>
          <p:cNvSpPr txBox="1"/>
          <p:nvPr/>
        </p:nvSpPr>
        <p:spPr>
          <a:xfrm>
            <a:off x="1653187" y="5821680"/>
            <a:ext cx="8885626" cy="369332"/>
          </a:xfrm>
          <a:prstGeom prst="rect">
            <a:avLst/>
          </a:prstGeom>
          <a:noFill/>
        </p:spPr>
        <p:txBody>
          <a:bodyPr wrap="square" rtlCol="0">
            <a:spAutoFit/>
          </a:bodyPr>
          <a:lstStyle/>
          <a:p>
            <a:r>
              <a:rPr lang="en-AU" dirty="0"/>
              <a:t>From: </a:t>
            </a:r>
            <a:r>
              <a:rPr lang="en-AU" dirty="0" err="1"/>
              <a:t>Lovatt</a:t>
            </a:r>
            <a:r>
              <a:rPr lang="en-AU" dirty="0"/>
              <a:t> P.  This is why we dance. BBC Science Focus. 2016.</a:t>
            </a:r>
          </a:p>
        </p:txBody>
      </p:sp>
      <p:sp>
        <p:nvSpPr>
          <p:cNvPr id="4" name="Oval 3">
            <a:extLst>
              <a:ext uri="{FF2B5EF4-FFF2-40B4-BE49-F238E27FC236}">
                <a16:creationId xmlns:a16="http://schemas.microsoft.com/office/drawing/2014/main" id="{D15EC2BF-B9EF-4F6C-AD01-F7020A81F5E4}"/>
              </a:ext>
            </a:extLst>
          </p:cNvPr>
          <p:cNvSpPr/>
          <p:nvPr/>
        </p:nvSpPr>
        <p:spPr>
          <a:xfrm>
            <a:off x="7772400" y="2773680"/>
            <a:ext cx="2529840" cy="154432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85857891"/>
      </p:ext>
    </p:extLst>
  </p:cSld>
  <p:clrMapOvr>
    <a:masterClrMapping/>
  </p:clrMapOvr>
  <mc:AlternateContent xmlns:mc="http://schemas.openxmlformats.org/markup-compatibility/2006" xmlns:p14="http://schemas.microsoft.com/office/powerpoint/2010/main">
    <mc:Choice Requires="p14">
      <p:transition spd="slow" p14:dur="2000" advTm="33035"/>
    </mc:Choice>
    <mc:Fallback xmlns="">
      <p:transition spd="slow" advTm="33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816B94-A3A0-47B7-A1AC-30644228220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91920" y="61085"/>
            <a:ext cx="3972560" cy="6036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a:extLst>
              <a:ext uri="{FF2B5EF4-FFF2-40B4-BE49-F238E27FC236}">
                <a16:creationId xmlns:a16="http://schemas.microsoft.com/office/drawing/2014/main" id="{9CE10A17-01BD-4B37-A8CC-2D2EC9D77E7E}"/>
              </a:ext>
            </a:extLst>
          </p:cNvPr>
          <p:cNvSpPr txBox="1"/>
          <p:nvPr/>
        </p:nvSpPr>
        <p:spPr>
          <a:xfrm>
            <a:off x="5621973" y="4527868"/>
            <a:ext cx="5178107" cy="156966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lvl1pPr>
              <a:defRPr sz="2400">
                <a:solidFill>
                  <a:schemeClr val="tx1"/>
                </a:solidFill>
                <a:latin typeface="Source Sans Pro" pitchFamily="34" charset="0"/>
                <a:ea typeface="MS PGothic" panose="020B0600070205080204" pitchFamily="34" charset="-128"/>
              </a:defRPr>
            </a:lvl1pPr>
            <a:lvl2pPr marL="742950" indent="-285750">
              <a:defRPr sz="2400">
                <a:solidFill>
                  <a:schemeClr val="tx1"/>
                </a:solidFill>
                <a:latin typeface="Source Sans Pro" pitchFamily="34" charset="0"/>
                <a:ea typeface="MS PGothic" panose="020B0600070205080204" pitchFamily="34" charset="-128"/>
              </a:defRPr>
            </a:lvl2pPr>
            <a:lvl3pPr marL="1143000" indent="-228600">
              <a:defRPr sz="2400">
                <a:solidFill>
                  <a:schemeClr val="tx1"/>
                </a:solidFill>
                <a:latin typeface="Source Sans Pro" pitchFamily="34" charset="0"/>
                <a:ea typeface="MS PGothic" panose="020B0600070205080204" pitchFamily="34" charset="-128"/>
              </a:defRPr>
            </a:lvl3pPr>
            <a:lvl4pPr marL="1600200" indent="-228600">
              <a:defRPr sz="2400">
                <a:solidFill>
                  <a:schemeClr val="tx1"/>
                </a:solidFill>
                <a:latin typeface="Source Sans Pro" pitchFamily="34" charset="0"/>
                <a:ea typeface="MS PGothic" panose="020B0600070205080204" pitchFamily="34" charset="-128"/>
              </a:defRPr>
            </a:lvl4pPr>
            <a:lvl5pPr marL="2057400" indent="-228600">
              <a:defRPr sz="2400">
                <a:solidFill>
                  <a:schemeClr val="tx1"/>
                </a:solidFill>
                <a:latin typeface="Source Sans Pro"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Source Sans Pro"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Source Sans Pro"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Source Sans Pro"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Source Sans Pro" pitchFamily="34" charset="0"/>
                <a:ea typeface="MS PGothic" panose="020B0600070205080204" pitchFamily="34" charset="-128"/>
              </a:defRPr>
            </a:lvl9pPr>
          </a:lstStyle>
          <a:p>
            <a:pPr algn="just" eaLnBrk="1" hangingPunct="1"/>
            <a:r>
              <a:rPr lang="en-US" altLang="en-US" dirty="0">
                <a:latin typeface="+mn-lt"/>
              </a:rPr>
              <a:t>“</a:t>
            </a:r>
            <a:r>
              <a:rPr lang="en-US" altLang="ja-JP" dirty="0">
                <a:latin typeface="+mn-lt"/>
              </a:rPr>
              <a:t>[I]n  mammals the fitness consequences of rank in a dominance hierarchy are better established for females than for males.</a:t>
            </a:r>
            <a:r>
              <a:rPr lang="en-US" altLang="en-US" dirty="0">
                <a:latin typeface="+mn-lt"/>
              </a:rPr>
              <a:t>”</a:t>
            </a:r>
            <a:r>
              <a:rPr lang="en-US" altLang="ja-JP" dirty="0">
                <a:latin typeface="+mn-lt"/>
              </a:rPr>
              <a:t> </a:t>
            </a:r>
            <a:endParaRPr lang="en-US" altLang="en-US" dirty="0">
              <a:latin typeface="+mn-lt"/>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08344892"/>
      </p:ext>
    </p:extLst>
  </p:cSld>
  <p:clrMapOvr>
    <a:masterClrMapping/>
  </p:clrMapOvr>
  <mc:AlternateContent xmlns:mc="http://schemas.openxmlformats.org/markup-compatibility/2006" xmlns:p14="http://schemas.microsoft.com/office/powerpoint/2010/main">
    <mc:Choice Requires="p14">
      <p:transition spd="slow" p14:dur="2000" advTm="68278"/>
    </mc:Choice>
    <mc:Fallback xmlns="">
      <p:transition spd="slow" advTm="682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4E3F40-3E1D-4893-9601-CFC5C78615E4}"/>
              </a:ext>
            </a:extLst>
          </p:cNvPr>
          <p:cNvPicPr>
            <a:picLocks noChangeAspect="1"/>
          </p:cNvPicPr>
          <p:nvPr/>
        </p:nvPicPr>
        <p:blipFill>
          <a:blip r:embed="rId4"/>
          <a:stretch>
            <a:fillRect/>
          </a:stretch>
        </p:blipFill>
        <p:spPr>
          <a:xfrm>
            <a:off x="240454" y="581400"/>
            <a:ext cx="5040394" cy="4825978"/>
          </a:xfrm>
          <a:prstGeom prst="rect">
            <a:avLst/>
          </a:prstGeom>
        </p:spPr>
      </p:pic>
      <p:pic>
        <p:nvPicPr>
          <p:cNvPr id="4" name="Picture 3">
            <a:extLst>
              <a:ext uri="{FF2B5EF4-FFF2-40B4-BE49-F238E27FC236}">
                <a16:creationId xmlns:a16="http://schemas.microsoft.com/office/drawing/2014/main" id="{77A643EA-EB75-428C-A8A9-A224ECF70D9D}"/>
              </a:ext>
            </a:extLst>
          </p:cNvPr>
          <p:cNvPicPr>
            <a:picLocks noChangeAspect="1"/>
          </p:cNvPicPr>
          <p:nvPr/>
        </p:nvPicPr>
        <p:blipFill>
          <a:blip r:embed="rId5">
            <a:extLst>
              <a:ext uri="{28A0092B-C50C-407E-A947-70E740481C1C}">
                <a14:useLocalDpi xmlns:a14="http://schemas.microsoft.com/office/drawing/2010/main" val="0"/>
              </a:ext>
            </a:extLst>
          </a:blip>
          <a:srcRect b="34813"/>
          <a:stretch>
            <a:fillRect/>
          </a:stretch>
        </p:blipFill>
        <p:spPr bwMode="auto">
          <a:xfrm>
            <a:off x="6165017" y="537217"/>
            <a:ext cx="4864228" cy="48782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a:extLst>
              <a:ext uri="{FF2B5EF4-FFF2-40B4-BE49-F238E27FC236}">
                <a16:creationId xmlns:a16="http://schemas.microsoft.com/office/drawing/2014/main" id="{6CA61994-223A-4076-B106-1564E03FF96D}"/>
              </a:ext>
            </a:extLst>
          </p:cNvPr>
          <p:cNvPicPr>
            <a:picLocks noChangeAspect="1"/>
          </p:cNvPicPr>
          <p:nvPr/>
        </p:nvPicPr>
        <p:blipFill>
          <a:blip r:embed="rId6"/>
          <a:stretch>
            <a:fillRect/>
          </a:stretch>
        </p:blipFill>
        <p:spPr>
          <a:xfrm>
            <a:off x="7552267" y="5508978"/>
            <a:ext cx="3476978" cy="1260334"/>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59765335"/>
      </p:ext>
    </p:extLst>
  </p:cSld>
  <p:clrMapOvr>
    <a:masterClrMapping/>
  </p:clrMapOvr>
  <mc:AlternateContent xmlns:mc="http://schemas.openxmlformats.org/markup-compatibility/2006" xmlns:p14="http://schemas.microsoft.com/office/powerpoint/2010/main">
    <mc:Choice Requires="p14">
      <p:transition spd="slow" p14:dur="2000" advTm="70158"/>
    </mc:Choice>
    <mc:Fallback xmlns="">
      <p:transition spd="slow" advTm="70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3305D-DAAB-40ED-BE2E-1E4B59F345BD}"/>
              </a:ext>
            </a:extLst>
          </p:cNvPr>
          <p:cNvSpPr>
            <a:spLocks noGrp="1"/>
          </p:cNvSpPr>
          <p:nvPr>
            <p:ph type="title"/>
          </p:nvPr>
        </p:nvSpPr>
        <p:spPr/>
        <p:txBody>
          <a:bodyPr/>
          <a:lstStyle/>
          <a:p>
            <a:r>
              <a:rPr lang="en-AU" dirty="0"/>
              <a:t>7. Evolutionary explanations</a:t>
            </a:r>
          </a:p>
        </p:txBody>
      </p:sp>
      <p:sp>
        <p:nvSpPr>
          <p:cNvPr id="4" name="Content Placeholder 3">
            <a:extLst>
              <a:ext uri="{FF2B5EF4-FFF2-40B4-BE49-F238E27FC236}">
                <a16:creationId xmlns:a16="http://schemas.microsoft.com/office/drawing/2014/main" id="{ACBAB689-E935-4A36-ACA2-4B7C2B4C0894}"/>
              </a:ext>
            </a:extLst>
          </p:cNvPr>
          <p:cNvSpPr>
            <a:spLocks noGrp="1"/>
          </p:cNvSpPr>
          <p:nvPr>
            <p:ph idx="1"/>
          </p:nvPr>
        </p:nvSpPr>
        <p:spPr>
          <a:xfrm>
            <a:off x="2231136" y="2638045"/>
            <a:ext cx="7729728" cy="2646084"/>
          </a:xfrm>
        </p:spPr>
        <p:txBody>
          <a:bodyPr>
            <a:noAutofit/>
          </a:bodyPr>
          <a:lstStyle/>
          <a:p>
            <a:r>
              <a:rPr lang="en-AU" sz="2400" dirty="0"/>
              <a:t>Is there any evidence that the gendered behaviour enhanced reproductive success in environments thought to be similar to those in which selection occurred?</a:t>
            </a:r>
          </a:p>
          <a:p>
            <a:r>
              <a:rPr lang="en-AU" sz="2400" dirty="0"/>
              <a:t>Have the researchers provided any evidence the behaviour is genetically heritable?</a:t>
            </a:r>
          </a:p>
          <a:p>
            <a:r>
              <a:rPr lang="en-AU" sz="2400" dirty="0"/>
              <a:t>Have they considered other transfer mechanisms, including cultural ones?</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85366446"/>
      </p:ext>
    </p:extLst>
  </p:cSld>
  <p:clrMapOvr>
    <a:masterClrMapping/>
  </p:clrMapOvr>
  <mc:AlternateContent xmlns:mc="http://schemas.openxmlformats.org/markup-compatibility/2006" xmlns:p14="http://schemas.microsoft.com/office/powerpoint/2010/main">
    <mc:Choice Requires="p14">
      <p:transition spd="slow" p14:dur="2000" advTm="33210"/>
    </mc:Choice>
    <mc:Fallback xmlns="">
      <p:transition spd="slow" advTm="332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3305D-DAAB-40ED-BE2E-1E4B59F345BD}"/>
              </a:ext>
            </a:extLst>
          </p:cNvPr>
          <p:cNvSpPr>
            <a:spLocks noGrp="1"/>
          </p:cNvSpPr>
          <p:nvPr>
            <p:ph type="title"/>
          </p:nvPr>
        </p:nvSpPr>
        <p:spPr/>
        <p:txBody>
          <a:bodyPr/>
          <a:lstStyle/>
          <a:p>
            <a:r>
              <a:rPr lang="en-AU" dirty="0"/>
              <a:t>One big myth …</a:t>
            </a:r>
          </a:p>
        </p:txBody>
      </p:sp>
      <p:sp>
        <p:nvSpPr>
          <p:cNvPr id="4" name="TextBox 3">
            <a:extLst>
              <a:ext uri="{FF2B5EF4-FFF2-40B4-BE49-F238E27FC236}">
                <a16:creationId xmlns:a16="http://schemas.microsoft.com/office/drawing/2014/main" id="{4C8ABA46-2AEF-4320-AF1B-B95AF1C23C80}"/>
              </a:ext>
            </a:extLst>
          </p:cNvPr>
          <p:cNvSpPr txBox="1"/>
          <p:nvPr/>
        </p:nvSpPr>
        <p:spPr>
          <a:xfrm>
            <a:off x="2231136" y="2573867"/>
            <a:ext cx="7729728" cy="2308324"/>
          </a:xfrm>
          <a:prstGeom prst="rect">
            <a:avLst/>
          </a:prstGeom>
          <a:noFill/>
        </p:spPr>
        <p:txBody>
          <a:bodyPr wrap="square" rtlCol="0">
            <a:spAutoFit/>
          </a:bodyPr>
          <a:lstStyle/>
          <a:p>
            <a:r>
              <a:rPr lang="en-AU" sz="2400" dirty="0"/>
              <a:t>That asking these questions is a symptomatic of:</a:t>
            </a:r>
          </a:p>
          <a:p>
            <a:endParaRPr lang="en-AU" sz="2400" dirty="0"/>
          </a:p>
          <a:p>
            <a:pPr marL="285750" indent="-285750">
              <a:buFont typeface="Arial" panose="020B0604020202020204" pitchFamily="34" charset="0"/>
              <a:buChar char="•"/>
            </a:pPr>
            <a:r>
              <a:rPr lang="en-AU" sz="2400" dirty="0"/>
              <a:t>Being a ‘blank-slater’</a:t>
            </a:r>
          </a:p>
          <a:p>
            <a:pPr marL="285750" indent="-285750">
              <a:buFont typeface="Arial" panose="020B0604020202020204" pitchFamily="34" charset="0"/>
              <a:buChar char="•"/>
            </a:pPr>
            <a:r>
              <a:rPr lang="en-AU" sz="2400" dirty="0"/>
              <a:t>Being driven by political ideology</a:t>
            </a:r>
          </a:p>
          <a:p>
            <a:pPr marL="285750" indent="-285750">
              <a:buFont typeface="Arial" panose="020B0604020202020204" pitchFamily="34" charset="0"/>
              <a:buChar char="•"/>
            </a:pPr>
            <a:r>
              <a:rPr lang="en-AU" sz="2400" dirty="0"/>
              <a:t>Mistakenly thinking that political equality depends on psychological sameness</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93315155"/>
      </p:ext>
    </p:extLst>
  </p:cSld>
  <p:clrMapOvr>
    <a:masterClrMapping/>
  </p:clrMapOvr>
  <mc:AlternateContent xmlns:mc="http://schemas.openxmlformats.org/markup-compatibility/2006" xmlns:p14="http://schemas.microsoft.com/office/powerpoint/2010/main">
    <mc:Choice Requires="p14">
      <p:transition spd="slow" p14:dur="2000" advTm="38307"/>
    </mc:Choice>
    <mc:Fallback xmlns="">
      <p:transition spd="slow" advTm="38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6A95423-BD61-4604-B8A0-FDABF73619EA}"/>
              </a:ext>
            </a:extLst>
          </p:cNvPr>
          <p:cNvSpPr>
            <a:spLocks noGrp="1"/>
          </p:cNvSpPr>
          <p:nvPr>
            <p:ph type="title"/>
          </p:nvPr>
        </p:nvSpPr>
        <p:spPr>
          <a:xfrm>
            <a:off x="2231136" y="964692"/>
            <a:ext cx="7729728" cy="1188720"/>
          </a:xfrm>
        </p:spPr>
        <p:txBody>
          <a:bodyPr/>
          <a:lstStyle/>
          <a:p>
            <a:r>
              <a:rPr lang="en-AU" dirty="0"/>
              <a:t>Thank you:</a:t>
            </a:r>
            <a:br>
              <a:rPr lang="en-AU" dirty="0"/>
            </a:br>
            <a:r>
              <a:rPr lang="en-AU" sz="1800" dirty="0"/>
              <a:t>Interested to read more …?</a:t>
            </a:r>
            <a:endParaRPr lang="en-AU" dirty="0"/>
          </a:p>
        </p:txBody>
      </p:sp>
      <p:pic>
        <p:nvPicPr>
          <p:cNvPr id="7170" name="Picture 2" descr="http://assets.allenandunwin.com.s3.amazonaws.com/images/original/9781848312203.jpg">
            <a:extLst>
              <a:ext uri="{FF2B5EF4-FFF2-40B4-BE49-F238E27FC236}">
                <a16:creationId xmlns:a16="http://schemas.microsoft.com/office/drawing/2014/main" id="{0F1CF3E1-568A-4DA6-AAEE-108C096609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9243" y="2397760"/>
            <a:ext cx="2534764" cy="3880290"/>
          </a:xfrm>
          <a:prstGeom prst="rect">
            <a:avLst/>
          </a:prstGeom>
          <a:noFill/>
          <a:extLst>
            <a:ext uri="{909E8E84-426E-40dd-AFC4-6F175D3DCCD1}">
              <a14:hiddenFill xmlns:a14="http://schemas.microsoft.com/office/drawing/2010/main" xmlns="">
                <a:solidFill>
                  <a:srgbClr val="FFFFFF"/>
                </a:solidFill>
              </a14:hiddenFill>
            </a:ext>
          </a:extLst>
        </p:spPr>
      </p:pic>
      <p:pic>
        <p:nvPicPr>
          <p:cNvPr id="7172" name="Picture 4" descr="https://iconbooks.com/wp-content/blogs.dir/24/files/2018/10/9781785781629-345x555.jpg">
            <a:extLst>
              <a:ext uri="{FF2B5EF4-FFF2-40B4-BE49-F238E27FC236}">
                <a16:creationId xmlns:a16="http://schemas.microsoft.com/office/drawing/2014/main" id="{089BC6DD-E3A0-4B0E-83D7-9905103889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3571" y="2397760"/>
            <a:ext cx="2406029" cy="3870568"/>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a:extLst>
              <a:ext uri="{FF2B5EF4-FFF2-40B4-BE49-F238E27FC236}">
                <a16:creationId xmlns:a16="http://schemas.microsoft.com/office/drawing/2014/main" id="{FCD61807-4264-4C89-BCB5-D45ADEEBF262}"/>
              </a:ext>
            </a:extLst>
          </p:cNvPr>
          <p:cNvSpPr txBox="1"/>
          <p:nvPr/>
        </p:nvSpPr>
        <p:spPr>
          <a:xfrm>
            <a:off x="4165600" y="6399970"/>
            <a:ext cx="4419600" cy="369332"/>
          </a:xfrm>
          <a:prstGeom prst="rect">
            <a:avLst/>
          </a:prstGeom>
          <a:noFill/>
        </p:spPr>
        <p:txBody>
          <a:bodyPr wrap="square" rtlCol="0">
            <a:spAutoFit/>
          </a:bodyPr>
          <a:lstStyle/>
          <a:p>
            <a:pPr algn="ctr"/>
            <a:r>
              <a:rPr lang="en-AU" dirty="0"/>
              <a:t>www.cordeliafine.com</a:t>
            </a:r>
          </a:p>
        </p:txBody>
      </p:sp>
      <p:pic>
        <p:nvPicPr>
          <p:cNvPr id="7174" name="Picture 6" descr="Image with no description">
            <a:extLst>
              <a:ext uri="{FF2B5EF4-FFF2-40B4-BE49-F238E27FC236}">
                <a16:creationId xmlns:a16="http://schemas.microsoft.com/office/drawing/2014/main" id="{686B4C2A-3E61-4F3D-B23A-75CCE12D9D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1862" y="2405498"/>
            <a:ext cx="2503634" cy="3840802"/>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1"/>
          <p:cNvPicPr>
            <a:picLocks noChangeAspect="1"/>
          </p:cNvPicPr>
          <p:nvPr/>
        </p:nvPicPr>
        <p:blipFill>
          <a:blip r:embed="rId7"/>
          <a:stretch>
            <a:fillRect/>
          </a:stretch>
        </p:blipFill>
        <p:spPr>
          <a:xfrm>
            <a:off x="8985251" y="2397124"/>
            <a:ext cx="2413000" cy="3828627"/>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2968580"/>
      </p:ext>
    </p:extLst>
  </p:cSld>
  <p:clrMapOvr>
    <a:masterClrMapping/>
  </p:clrMapOvr>
  <mc:AlternateContent xmlns:mc="http://schemas.openxmlformats.org/markup-compatibility/2006" xmlns:p14="http://schemas.microsoft.com/office/powerpoint/2010/main">
    <mc:Choice Requires="p14">
      <p:transition spd="slow" p14:dur="2000" advTm="16498"/>
    </mc:Choice>
    <mc:Fallback xmlns="">
      <p:transition spd="slow" advTm="16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1F365-33CC-4332-AC81-026CF1752285}"/>
              </a:ext>
            </a:extLst>
          </p:cNvPr>
          <p:cNvSpPr>
            <a:spLocks noGrp="1"/>
          </p:cNvSpPr>
          <p:nvPr>
            <p:ph type="title"/>
          </p:nvPr>
        </p:nvSpPr>
        <p:spPr/>
        <p:txBody>
          <a:bodyPr/>
          <a:lstStyle/>
          <a:p>
            <a:r>
              <a:rPr lang="en-AU" dirty="0"/>
              <a:t>1. Does a difference really exist?</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43772357"/>
      </p:ext>
    </p:extLst>
  </p:cSld>
  <p:clrMapOvr>
    <a:masterClrMapping/>
  </p:clrMapOvr>
  <mc:AlternateContent xmlns:mc="http://schemas.openxmlformats.org/markup-compatibility/2006" xmlns:p14="http://schemas.microsoft.com/office/powerpoint/2010/main">
    <mc:Choice Requires="p14">
      <p:transition spd="slow" p14:dur="2000" advTm="12580"/>
    </mc:Choice>
    <mc:Fallback xmlns="">
      <p:transition spd="slow" advTm="12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2308" y="692150"/>
            <a:ext cx="4827587" cy="5257800"/>
          </a:xfrm>
          <a:prstGeom prst="rect">
            <a:avLst/>
          </a:prstGeom>
          <a:noFill/>
          <a:ln w="9525">
            <a:solidFill>
              <a:srgbClr val="0070C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 name="TextBox 2"/>
          <p:cNvSpPr txBox="1"/>
          <p:nvPr/>
        </p:nvSpPr>
        <p:spPr>
          <a:xfrm>
            <a:off x="5714804" y="6199983"/>
            <a:ext cx="2807272" cy="369332"/>
          </a:xfrm>
          <a:prstGeom prst="rect">
            <a:avLst/>
          </a:prstGeom>
          <a:noFill/>
        </p:spPr>
        <p:txBody>
          <a:bodyPr wrap="square" rtlCol="0">
            <a:spAutoFit/>
          </a:bodyPr>
          <a:lstStyle/>
          <a:p>
            <a:pPr algn="r"/>
            <a:r>
              <a:rPr lang="en-US" i="1" dirty="0"/>
              <a:t>Nature</a:t>
            </a:r>
            <a:r>
              <a:rPr lang="en-US" dirty="0"/>
              <a:t> (1995)</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22347967"/>
      </p:ext>
    </p:extLst>
  </p:cSld>
  <p:clrMapOvr>
    <a:masterClrMapping/>
  </p:clrMapOvr>
  <mc:AlternateContent xmlns:mc="http://schemas.openxmlformats.org/markup-compatibility/2006" xmlns:p14="http://schemas.microsoft.com/office/powerpoint/2010/main">
    <mc:Choice Requires="p14">
      <p:transition spd="slow" p14:dur="2000" advTm="153922"/>
    </mc:Choice>
    <mc:Fallback xmlns="">
      <p:transition spd="slow" advTm="1539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1618" y="433389"/>
            <a:ext cx="7776633" cy="56403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0483" name="Text Box 8"/>
          <p:cNvSpPr txBox="1">
            <a:spLocks noChangeArrowheads="1"/>
          </p:cNvSpPr>
          <p:nvPr/>
        </p:nvSpPr>
        <p:spPr bwMode="auto">
          <a:xfrm>
            <a:off x="1392767" y="6237288"/>
            <a:ext cx="10752667" cy="246221"/>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i="1">
                <a:solidFill>
                  <a:schemeClr val="tx1"/>
                </a:solidFill>
                <a:latin typeface="Arial" charset="0"/>
                <a:cs typeface="Arial" charset="0"/>
              </a:defRPr>
            </a:lvl1pPr>
            <a:lvl2pPr marL="742950" indent="-285750" eaLnBrk="0" hangingPunct="0">
              <a:defRPr i="1">
                <a:solidFill>
                  <a:schemeClr val="tx1"/>
                </a:solidFill>
                <a:latin typeface="Arial" charset="0"/>
                <a:cs typeface="Arial" charset="0"/>
              </a:defRPr>
            </a:lvl2pPr>
            <a:lvl3pPr marL="1143000" indent="-228600" eaLnBrk="0" hangingPunct="0">
              <a:defRPr i="1">
                <a:solidFill>
                  <a:schemeClr val="tx1"/>
                </a:solidFill>
                <a:latin typeface="Arial" charset="0"/>
                <a:cs typeface="Arial" charset="0"/>
              </a:defRPr>
            </a:lvl3pPr>
            <a:lvl4pPr marL="1600200" indent="-228600" eaLnBrk="0" hangingPunct="0">
              <a:defRPr i="1">
                <a:solidFill>
                  <a:schemeClr val="tx1"/>
                </a:solidFill>
                <a:latin typeface="Arial" charset="0"/>
                <a:cs typeface="Arial" charset="0"/>
              </a:defRPr>
            </a:lvl4pPr>
            <a:lvl5pPr marL="2057400" indent="-228600" eaLnBrk="0" hangingPunct="0">
              <a:defRPr i="1">
                <a:solidFill>
                  <a:schemeClr val="tx1"/>
                </a:solidFill>
                <a:latin typeface="Arial" charset="0"/>
                <a:cs typeface="Arial" charset="0"/>
              </a:defRPr>
            </a:lvl5pPr>
            <a:lvl6pPr marL="2514600" indent="-228600" eaLnBrk="0" fontAlgn="base" hangingPunct="0">
              <a:spcBef>
                <a:spcPct val="0"/>
              </a:spcBef>
              <a:spcAft>
                <a:spcPct val="0"/>
              </a:spcAft>
              <a:defRPr i="1">
                <a:solidFill>
                  <a:schemeClr val="tx1"/>
                </a:solidFill>
                <a:latin typeface="Arial" charset="0"/>
                <a:cs typeface="Arial" charset="0"/>
              </a:defRPr>
            </a:lvl6pPr>
            <a:lvl7pPr marL="2971800" indent="-228600" eaLnBrk="0" fontAlgn="base" hangingPunct="0">
              <a:spcBef>
                <a:spcPct val="0"/>
              </a:spcBef>
              <a:spcAft>
                <a:spcPct val="0"/>
              </a:spcAft>
              <a:defRPr i="1">
                <a:solidFill>
                  <a:schemeClr val="tx1"/>
                </a:solidFill>
                <a:latin typeface="Arial" charset="0"/>
                <a:cs typeface="Arial" charset="0"/>
              </a:defRPr>
            </a:lvl7pPr>
            <a:lvl8pPr marL="3429000" indent="-228600" eaLnBrk="0" fontAlgn="base" hangingPunct="0">
              <a:spcBef>
                <a:spcPct val="0"/>
              </a:spcBef>
              <a:spcAft>
                <a:spcPct val="0"/>
              </a:spcAft>
              <a:defRPr i="1">
                <a:solidFill>
                  <a:schemeClr val="tx1"/>
                </a:solidFill>
                <a:latin typeface="Arial" charset="0"/>
                <a:cs typeface="Arial" charset="0"/>
              </a:defRPr>
            </a:lvl8pPr>
            <a:lvl9pPr marL="3886200" indent="-228600" eaLnBrk="0" fontAlgn="base" hangingPunct="0">
              <a:spcBef>
                <a:spcPct val="0"/>
              </a:spcBef>
              <a:spcAft>
                <a:spcPct val="0"/>
              </a:spcAft>
              <a:defRPr i="1">
                <a:solidFill>
                  <a:schemeClr val="tx1"/>
                </a:solidFill>
                <a:latin typeface="Arial" charset="0"/>
                <a:cs typeface="Arial" charset="0"/>
              </a:defRPr>
            </a:lvl9pPr>
          </a:lstStyle>
          <a:p>
            <a:pPr eaLnBrk="1" hangingPunct="1">
              <a:lnSpc>
                <a:spcPct val="80000"/>
              </a:lnSpc>
              <a:spcBef>
                <a:spcPct val="50000"/>
              </a:spcBef>
              <a:defRPr/>
            </a:pPr>
            <a:r>
              <a:rPr lang="en-AU" sz="1200" i="0" dirty="0" err="1">
                <a:latin typeface="+mj-lt"/>
                <a:ea typeface="+mn-ea"/>
              </a:rPr>
              <a:t>Sommer</a:t>
            </a:r>
            <a:r>
              <a:rPr lang="en-AU" sz="1200" i="0" dirty="0">
                <a:latin typeface="+mj-lt"/>
                <a:ea typeface="+mn-ea"/>
              </a:rPr>
              <a:t> et al. (2008). Sex differences in handedness, asymmetry of the </a:t>
            </a:r>
            <a:r>
              <a:rPr lang="en-AU" sz="1200" i="0" dirty="0" err="1">
                <a:latin typeface="+mj-lt"/>
                <a:ea typeface="+mn-ea"/>
              </a:rPr>
              <a:t>Planum</a:t>
            </a:r>
            <a:r>
              <a:rPr lang="en-AU" sz="1200" i="0" dirty="0">
                <a:latin typeface="+mj-lt"/>
                <a:ea typeface="+mn-ea"/>
              </a:rPr>
              <a:t> </a:t>
            </a:r>
            <a:r>
              <a:rPr lang="en-AU" sz="1200" i="0" dirty="0" err="1">
                <a:latin typeface="+mj-lt"/>
                <a:ea typeface="+mn-ea"/>
              </a:rPr>
              <a:t>Temporale</a:t>
            </a:r>
            <a:r>
              <a:rPr lang="en-AU" sz="1200" i="0" dirty="0">
                <a:latin typeface="+mj-lt"/>
                <a:ea typeface="+mn-ea"/>
              </a:rPr>
              <a:t> and functional language lateralization. </a:t>
            </a:r>
            <a:r>
              <a:rPr lang="en-AU" sz="1200" dirty="0">
                <a:latin typeface="+mj-lt"/>
                <a:ea typeface="+mn-ea"/>
              </a:rPr>
              <a:t>Brain Research</a:t>
            </a:r>
            <a:r>
              <a:rPr lang="en-AU" sz="1200" i="0" dirty="0">
                <a:latin typeface="+mj-lt"/>
                <a:ea typeface="+mn-ea"/>
              </a:rPr>
              <a:t>, 1206: 76-88</a:t>
            </a:r>
            <a:r>
              <a:rPr lang="en-AU" sz="1200" i="0">
                <a:latin typeface="+mj-lt"/>
                <a:ea typeface="+mn-ea"/>
              </a:rPr>
              <a:t>. </a:t>
            </a:r>
            <a:r>
              <a:rPr lang="en-AU" sz="1100" i="0">
                <a:latin typeface="+mj-lt"/>
                <a:ea typeface="+mn-ea"/>
              </a:rPr>
              <a:t>Elsevier</a:t>
            </a:r>
            <a:r>
              <a:rPr lang="en-AU" sz="1200" i="0">
                <a:latin typeface="+mj-lt"/>
                <a:ea typeface="+mn-ea"/>
              </a:rPr>
              <a:t> </a:t>
            </a:r>
            <a:endParaRPr lang="en-AU" sz="1200" i="0" dirty="0">
              <a:latin typeface="+mj-lt"/>
              <a:ea typeface="+mn-ea"/>
            </a:endParaRPr>
          </a:p>
        </p:txBody>
      </p:sp>
      <p:sp>
        <p:nvSpPr>
          <p:cNvPr id="5" name="Oval 4"/>
          <p:cNvSpPr/>
          <p:nvPr/>
        </p:nvSpPr>
        <p:spPr>
          <a:xfrm>
            <a:off x="7247466" y="5157789"/>
            <a:ext cx="287867" cy="35877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srgbClr val="FF0000"/>
              </a:solidFill>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973592694"/>
      </p:ext>
    </p:extLst>
  </p:cSld>
  <p:clrMapOvr>
    <a:masterClrMapping/>
  </p:clrMapOvr>
  <mc:AlternateContent xmlns:mc="http://schemas.openxmlformats.org/markup-compatibility/2006" xmlns:p14="http://schemas.microsoft.com/office/powerpoint/2010/main">
    <mc:Choice Requires="p14">
      <p:transition spd="slow" p14:dur="2000" advTm="76287"/>
    </mc:Choice>
    <mc:Fallback xmlns="">
      <p:transition spd="slow" advTm="76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A4D344-4AD6-4ACD-804D-694D19476C3D}"/>
              </a:ext>
            </a:extLst>
          </p:cNvPr>
          <p:cNvPicPr>
            <a:picLocks noChangeAspect="1"/>
          </p:cNvPicPr>
          <p:nvPr/>
        </p:nvPicPr>
        <p:blipFill rotWithShape="1">
          <a:blip r:embed="rId4"/>
          <a:srcRect t="1" b="3096"/>
          <a:stretch/>
        </p:blipFill>
        <p:spPr>
          <a:xfrm>
            <a:off x="546814" y="578115"/>
            <a:ext cx="6390569" cy="2613790"/>
          </a:xfrm>
          <a:prstGeom prst="rect">
            <a:avLst/>
          </a:prstGeom>
        </p:spPr>
      </p:pic>
      <p:pic>
        <p:nvPicPr>
          <p:cNvPr id="3" name="Picture 2">
            <a:extLst>
              <a:ext uri="{FF2B5EF4-FFF2-40B4-BE49-F238E27FC236}">
                <a16:creationId xmlns:a16="http://schemas.microsoft.com/office/drawing/2014/main" id="{DE152341-4A91-4A88-9C6F-73D58F3F723C}"/>
              </a:ext>
            </a:extLst>
          </p:cNvPr>
          <p:cNvPicPr>
            <a:picLocks noChangeAspect="1"/>
          </p:cNvPicPr>
          <p:nvPr/>
        </p:nvPicPr>
        <p:blipFill rotWithShape="1">
          <a:blip r:embed="rId5"/>
          <a:srcRect r="22260"/>
          <a:stretch/>
        </p:blipFill>
        <p:spPr>
          <a:xfrm>
            <a:off x="4946146" y="3387415"/>
            <a:ext cx="6281833" cy="3247067"/>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53879581"/>
      </p:ext>
    </p:extLst>
  </p:cSld>
  <p:clrMapOvr>
    <a:masterClrMapping/>
  </p:clrMapOvr>
  <mc:AlternateContent xmlns:mc="http://schemas.openxmlformats.org/markup-compatibility/2006" xmlns:p14="http://schemas.microsoft.com/office/powerpoint/2010/main">
    <mc:Choice Requires="p14">
      <p:transition spd="slow" p14:dur="2000" advTm="41734"/>
    </mc:Choice>
    <mc:Fallback xmlns="">
      <p:transition spd="slow" advTm="417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1F365-33CC-4332-AC81-026CF1752285}"/>
              </a:ext>
            </a:extLst>
          </p:cNvPr>
          <p:cNvSpPr>
            <a:spLocks noGrp="1"/>
          </p:cNvSpPr>
          <p:nvPr>
            <p:ph type="title"/>
          </p:nvPr>
        </p:nvSpPr>
        <p:spPr/>
        <p:txBody>
          <a:bodyPr/>
          <a:lstStyle/>
          <a:p>
            <a:r>
              <a:rPr lang="en-AU" dirty="0"/>
              <a:t>1. Does a difference really exist?</a:t>
            </a:r>
          </a:p>
        </p:txBody>
      </p:sp>
      <p:sp>
        <p:nvSpPr>
          <p:cNvPr id="3" name="Content Placeholder 2"/>
          <p:cNvSpPr>
            <a:spLocks noGrp="1"/>
          </p:cNvSpPr>
          <p:nvPr>
            <p:ph idx="1"/>
          </p:nvPr>
        </p:nvSpPr>
        <p:spPr/>
        <p:txBody>
          <a:bodyPr/>
          <a:lstStyle/>
          <a:p>
            <a:r>
              <a:rPr lang="en-AU" sz="2400" dirty="0"/>
              <a:t>How big was the sample?</a:t>
            </a:r>
          </a:p>
          <a:p>
            <a:r>
              <a:rPr lang="en-AU" sz="2400" dirty="0"/>
              <a:t>How many comparisons were made?</a:t>
            </a:r>
          </a:p>
          <a:p>
            <a:r>
              <a:rPr lang="en-AU" sz="2400" dirty="0"/>
              <a:t>How many showed differences and how many found similarities?</a:t>
            </a:r>
          </a:p>
          <a:p>
            <a:r>
              <a:rPr lang="en-AU" sz="2400" dirty="0"/>
              <a:t>Has the result been replicated in another sample?</a:t>
            </a:r>
          </a:p>
          <a:p>
            <a:r>
              <a:rPr lang="en-AU" sz="2400" dirty="0"/>
              <a:t>How consistent is the finding with other studies?</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84101693"/>
      </p:ext>
    </p:extLst>
  </p:cSld>
  <p:clrMapOvr>
    <a:masterClrMapping/>
  </p:clrMapOvr>
  <mc:AlternateContent xmlns:mc="http://schemas.openxmlformats.org/markup-compatibility/2006" xmlns:p14="http://schemas.microsoft.com/office/powerpoint/2010/main">
    <mc:Choice Requires="p14">
      <p:transition spd="slow" p14:dur="2000" advTm="22759"/>
    </mc:Choice>
    <mc:Fallback xmlns="">
      <p:transition spd="slow" advTm="227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8.7"/>
</p:tagLst>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TM10001115[[fn=Parcel]]</Template>
  <TotalTime>765</TotalTime>
  <Words>1760</Words>
  <Application>Microsoft Office PowerPoint</Application>
  <PresentationFormat>Widescreen</PresentationFormat>
  <Paragraphs>131</Paragraphs>
  <Slides>47</Slides>
  <Notes>5</Notes>
  <HiddenSlides>0</HiddenSlides>
  <MMClips>46</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47</vt:i4>
      </vt:variant>
    </vt:vector>
  </HeadingPairs>
  <TitlesOfParts>
    <vt:vector size="58" baseType="lpstr">
      <vt:lpstr>Aharoni</vt:lpstr>
      <vt:lpstr>Arial</vt:lpstr>
      <vt:lpstr>Calibri</vt:lpstr>
      <vt:lpstr>Calibri Light</vt:lpstr>
      <vt:lpstr>Cambria</vt:lpstr>
      <vt:lpstr>Gill Sans MT</vt:lpstr>
      <vt:lpstr>Source Sans Pro</vt:lpstr>
      <vt:lpstr>Source Sans Pro Semibold</vt:lpstr>
      <vt:lpstr>Wingdings</vt:lpstr>
      <vt:lpstr>Parcel</vt:lpstr>
      <vt:lpstr>Thème Office</vt:lpstr>
      <vt:lpstr>PowerPoint Presentation</vt:lpstr>
      <vt:lpstr>SEVEn things to know about sex, gender, brains and behaviour </vt:lpstr>
      <vt:lpstr>PowerPoint Presentation</vt:lpstr>
      <vt:lpstr>PowerPoint Presentation</vt:lpstr>
      <vt:lpstr>1. Does a difference really exist?</vt:lpstr>
      <vt:lpstr>PowerPoint Presentation</vt:lpstr>
      <vt:lpstr>PowerPoint Presentation</vt:lpstr>
      <vt:lpstr>PowerPoint Presentation</vt:lpstr>
      <vt:lpstr>1. Does a difference really exist?</vt:lpstr>
      <vt:lpstr>2. How big is the difference?</vt:lpstr>
      <vt:lpstr>PowerPoint Presentation</vt:lpstr>
      <vt:lpstr>PowerPoint Presentation</vt:lpstr>
      <vt:lpstr>PowerPoint Presentation</vt:lpstr>
      <vt:lpstr>2. How big is the difference?</vt:lpstr>
      <vt:lpstr>3. What kind of difference?</vt:lpstr>
      <vt:lpstr>PowerPoint Presentation</vt:lpstr>
      <vt:lpstr>PowerPoint Presentation</vt:lpstr>
      <vt:lpstr>3. What kind of difference?</vt:lpstr>
      <vt:lpstr>4. Where does it come from?</vt:lpstr>
      <vt:lpstr>PowerPoint Presentation</vt:lpstr>
      <vt:lpstr>PowerPoint Presentation</vt:lpstr>
      <vt:lpstr>PowerPoint Presentation</vt:lpstr>
      <vt:lpstr>PowerPoint Presentation</vt:lpstr>
      <vt:lpstr>PowerPoint Presentation</vt:lpstr>
      <vt:lpstr>4. Where does it come from?</vt:lpstr>
      <vt:lpstr>5. How does it all add 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5. How does it all add up?</vt:lpstr>
      <vt:lpstr>6. What does a brain difference mean?</vt:lpstr>
      <vt:lpstr>PowerPoint Presentation</vt:lpstr>
      <vt:lpstr>PowerPoint Presentation</vt:lpstr>
      <vt:lpstr>PowerPoint Presentation</vt:lpstr>
      <vt:lpstr>PowerPoint Presentation</vt:lpstr>
      <vt:lpstr>6. What does a brain difference mean?</vt:lpstr>
      <vt:lpstr>7. Evolutionary explanations</vt:lpstr>
      <vt:lpstr>PowerPoint Presentation</vt:lpstr>
      <vt:lpstr>PowerPoint Presentation</vt:lpstr>
      <vt:lpstr>PowerPoint Presentation</vt:lpstr>
      <vt:lpstr>7. Evolutionary explanations</vt:lpstr>
      <vt:lpstr>One big myth …</vt:lpstr>
      <vt:lpstr>Thank you: Interested to read more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Eight things to know …</dc:title>
  <dc:creator>Cordelia Fine</dc:creator>
  <cp:lastModifiedBy>Efthymiadou, Christina</cp:lastModifiedBy>
  <cp:revision>87</cp:revision>
  <dcterms:created xsi:type="dcterms:W3CDTF">2018-11-15T22:14:02Z</dcterms:created>
  <dcterms:modified xsi:type="dcterms:W3CDTF">2020-02-10T15:22:49Z</dcterms:modified>
</cp:coreProperties>
</file>