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00AC8-FD0E-418E-AA5B-F6BB82B8BE60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A251E-378A-483E-9DBC-CC7100701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9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XXX = Name of the presenters</a:t>
            </a:r>
          </a:p>
          <a:p>
            <a:pPr lvl="0"/>
            <a:endParaRPr lang="en-GB"/>
          </a:p>
          <a:p>
            <a:pPr lvl="0"/>
            <a:r>
              <a:rPr lang="en-GB"/>
              <a:t>XXXX = Institution name of the WP Leaders</a:t>
            </a:r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170FD3-B698-440C-B72F-74D27462513E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1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1C55-F68E-46B0-9688-D9B8F118EC46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1A07-22F7-4200-AECE-24946893D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0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1C55-F68E-46B0-9688-D9B8F118EC46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1A07-22F7-4200-AECE-24946893D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1C55-F68E-46B0-9688-D9B8F118EC46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1A07-22F7-4200-AECE-24946893D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47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08447" y="-752478"/>
            <a:ext cx="3975104" cy="39750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9"/>
          <p:cNvSpPr txBox="1"/>
          <p:nvPr/>
        </p:nvSpPr>
        <p:spPr>
          <a:xfrm>
            <a:off x="2093915" y="6257926"/>
            <a:ext cx="3894136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Plotina has received funding from the European Union’s Horizon 2020 research and innovation programme under grant agreement (G.A NO 666008).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 views and opinions expressed in this publication are the sole responsibility of the author and do not necessarily reflect the views of the European Commission.</a:t>
            </a: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967" y="6330949"/>
            <a:ext cx="2033588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re 1"/>
          <p:cNvSpPr txBox="1">
            <a:spLocks noGrp="1"/>
          </p:cNvSpPr>
          <p:nvPr>
            <p:ph type="ctrTitle"/>
          </p:nvPr>
        </p:nvSpPr>
        <p:spPr>
          <a:xfrm>
            <a:off x="1524000" y="2310726"/>
            <a:ext cx="9144000" cy="1823203"/>
          </a:xfrm>
        </p:spPr>
        <p:txBody>
          <a:bodyPr anchor="b" anchorCtr="1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" name="Sous-titre 2"/>
          <p:cNvSpPr txBox="1">
            <a:spLocks noGrp="1"/>
          </p:cNvSpPr>
          <p:nvPr>
            <p:ph type="subTitle" idx="1"/>
          </p:nvPr>
        </p:nvSpPr>
        <p:spPr>
          <a:xfrm>
            <a:off x="1524000" y="4206725"/>
            <a:ext cx="9144000" cy="1360499"/>
          </a:xfrm>
        </p:spPr>
        <p:txBody>
          <a:bodyPr anchorCtr="1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23524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765"/>
            <a:ext cx="12192000" cy="68532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78363" y="-539752"/>
            <a:ext cx="2838456" cy="28384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8"/>
          <p:cNvSpPr txBox="1"/>
          <p:nvPr/>
        </p:nvSpPr>
        <p:spPr>
          <a:xfrm>
            <a:off x="7516820" y="2405064"/>
            <a:ext cx="4219577" cy="9239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>
                <a:solidFill>
                  <a:srgbClr val="FFFFFF"/>
                </a:solidFill>
                <a:cs typeface="Arial"/>
              </a:rPr>
              <a:t>info@plotina.eu 		</a:t>
            </a:r>
          </a:p>
          <a:p>
            <a:pPr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>
                <a:solidFill>
                  <a:srgbClr val="FFFFFF"/>
                </a:solidFill>
                <a:cs typeface="Arial"/>
              </a:rPr>
              <a:t>www.plotina.eu</a:t>
            </a:r>
            <a:endParaRPr lang="fr-FR" sz="1800">
              <a:solidFill>
                <a:srgbClr val="FFFFFF"/>
              </a:solidFill>
              <a:cs typeface="Arial"/>
            </a:endParaRPr>
          </a:p>
        </p:txBody>
      </p:sp>
      <p:pic>
        <p:nvPicPr>
          <p:cNvPr id="5" name="Imag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515957">
            <a:off x="7150098" y="2565395"/>
            <a:ext cx="303215" cy="3047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15189" y="3006721"/>
            <a:ext cx="261932" cy="2603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oneTexte 11"/>
          <p:cNvSpPr txBox="1"/>
          <p:nvPr/>
        </p:nvSpPr>
        <p:spPr>
          <a:xfrm>
            <a:off x="2071689" y="2182809"/>
            <a:ext cx="3421063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5000">
                <a:solidFill>
                  <a:srgbClr val="FFFFFF"/>
                </a:solidFill>
                <a:cs typeface="Arial"/>
              </a:rPr>
              <a:t>Thank you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000">
                <a:solidFill>
                  <a:srgbClr val="FFFFFF"/>
                </a:solidFill>
                <a:cs typeface="Arial"/>
              </a:rPr>
              <a:t>for your attention</a:t>
            </a:r>
          </a:p>
        </p:txBody>
      </p:sp>
      <p:sp>
        <p:nvSpPr>
          <p:cNvPr id="8" name="ZoneTexte 1"/>
          <p:cNvSpPr txBox="1"/>
          <p:nvPr/>
        </p:nvSpPr>
        <p:spPr>
          <a:xfrm>
            <a:off x="3143256" y="4765679"/>
            <a:ext cx="589439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>
                <a:solidFill>
                  <a:srgbClr val="FFFFFF"/>
                </a:solidFill>
                <a:latin typeface="Arial"/>
                <a:ea typeface="Arial"/>
                <a:cs typeface="Arial"/>
              </a:rPr>
              <a:t>Plotina has received funding from the European Union’s Horizon 2020 research and innovation programme under grant agreement (G.A NO 666008).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 views and opinions expressed in this publication are the sole responsibility of the author and do not necessarily reflect the views of the European Commission.</a:t>
            </a:r>
          </a:p>
        </p:txBody>
      </p:sp>
      <p:pic>
        <p:nvPicPr>
          <p:cNvPr id="9" name="Imag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32405" y="4213227"/>
            <a:ext cx="1716084" cy="3810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14062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1" y="307979"/>
            <a:ext cx="2384425" cy="5016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838200" y="1189607"/>
            <a:ext cx="10515600" cy="4413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42475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32270" y="-539752"/>
            <a:ext cx="3727447" cy="37274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831847" y="4083618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tre 6"/>
          <p:cNvSpPr txBox="1">
            <a:spLocks noGrp="1"/>
          </p:cNvSpPr>
          <p:nvPr>
            <p:ph type="title"/>
          </p:nvPr>
        </p:nvSpPr>
        <p:spPr>
          <a:xfrm>
            <a:off x="838200" y="2522291"/>
            <a:ext cx="10515600" cy="14377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84420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1" y="307979"/>
            <a:ext cx="2384425" cy="5016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838200" y="1420236"/>
            <a:ext cx="5181600" cy="4192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4294967295"/>
          </p:nvPr>
        </p:nvSpPr>
        <p:spPr>
          <a:xfrm>
            <a:off x="6172199" y="1420236"/>
            <a:ext cx="5181600" cy="4192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4914491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1" y="307979"/>
            <a:ext cx="2384425" cy="5016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6"/>
          <p:cNvSpPr txBox="1">
            <a:spLocks noGrp="1"/>
          </p:cNvSpPr>
          <p:nvPr>
            <p:ph type="title"/>
          </p:nvPr>
        </p:nvSpPr>
        <p:spPr>
          <a:xfrm>
            <a:off x="838200" y="987781"/>
            <a:ext cx="10515600" cy="14377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4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838200" y="2603974"/>
            <a:ext cx="10515600" cy="336702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2801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1" y="307979"/>
            <a:ext cx="2384425" cy="50164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79269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1" y="307979"/>
            <a:ext cx="2384425" cy="5016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839785" y="1127464"/>
            <a:ext cx="3932236" cy="102980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4" name="Espace réservé du contenu 2"/>
          <p:cNvSpPr txBox="1">
            <a:spLocks noGrp="1"/>
          </p:cNvSpPr>
          <p:nvPr>
            <p:ph idx="1"/>
          </p:nvPr>
        </p:nvSpPr>
        <p:spPr>
          <a:xfrm>
            <a:off x="5183185" y="1127465"/>
            <a:ext cx="6172199" cy="44853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785" y="2157270"/>
            <a:ext cx="3932236" cy="345558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6412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1C55-F68E-46B0-9688-D9B8F118EC46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1A07-22F7-4200-AECE-24946893D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08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it-IT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7953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1C55-F68E-46B0-9688-D9B8F118EC46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1A07-22F7-4200-AECE-24946893D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00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1C55-F68E-46B0-9688-D9B8F118EC46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1A07-22F7-4200-AECE-24946893D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8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1C55-F68E-46B0-9688-D9B8F118EC46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1A07-22F7-4200-AECE-24946893D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5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1C55-F68E-46B0-9688-D9B8F118EC46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1A07-22F7-4200-AECE-24946893D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95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1C55-F68E-46B0-9688-D9B8F118EC46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1A07-22F7-4200-AECE-24946893D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15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1C55-F68E-46B0-9688-D9B8F118EC46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1A07-22F7-4200-AECE-24946893D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1C55-F68E-46B0-9688-D9B8F118EC46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1A07-22F7-4200-AECE-24946893D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25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61C55-F68E-46B0-9688-D9B8F118EC46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1A07-22F7-4200-AECE-24946893D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5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0" y="3370269"/>
            <a:ext cx="12192000" cy="34877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itre 1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8200" y="1825627"/>
            <a:ext cx="10515600" cy="38068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ZoneTexte 6"/>
          <p:cNvSpPr txBox="1"/>
          <p:nvPr/>
        </p:nvSpPr>
        <p:spPr>
          <a:xfrm>
            <a:off x="1858963" y="6323012"/>
            <a:ext cx="3738567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00">
                <a:solidFill>
                  <a:srgbClr val="FFFFFF"/>
                </a:solidFill>
                <a:latin typeface="Arial"/>
                <a:ea typeface="Arial"/>
                <a:cs typeface="Arial"/>
              </a:rPr>
              <a:t>Plotina has received funding from the European Union’s Horizon 2020 research and innovation programme under grant agreement (G.A NO 666008).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0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 views and opinions expressed in this publication are the sole responsibility of the author and do not necessarily reflect the views of the European Commission.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12726" y="6402391"/>
            <a:ext cx="1646236" cy="36353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3313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 noGrp="1"/>
          </p:cNvSpPr>
          <p:nvPr>
            <p:ph type="subTitle" idx="1"/>
          </p:nvPr>
        </p:nvSpPr>
        <p:spPr>
          <a:xfrm>
            <a:off x="1189972" y="2477685"/>
            <a:ext cx="9607463" cy="203081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GB" sz="3200" b="1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2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b="1" dirty="0"/>
              <a:t>The following podcast (Title: </a:t>
            </a:r>
            <a:r>
              <a:rPr lang="en-US" sz="2000" b="1" dirty="0"/>
              <a:t>Gender and the history of science) </a:t>
            </a:r>
            <a:r>
              <a:rPr lang="en-GB" sz="2000" b="1" dirty="0"/>
              <a:t>has been developed as part of the PLOTINA project</a:t>
            </a:r>
          </a:p>
        </p:txBody>
      </p:sp>
      <p:sp>
        <p:nvSpPr>
          <p:cNvPr id="3" name="Sous-titre 2"/>
          <p:cNvSpPr txBox="1"/>
          <p:nvPr/>
        </p:nvSpPr>
        <p:spPr>
          <a:xfrm>
            <a:off x="7509269" y="6084883"/>
            <a:ext cx="3158730" cy="761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H2020 (2015-2020) GA n° 666008 Coordinated by 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Alma Mater Studiorum – Università di Bologna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Tullia Gallina Toschi</a:t>
            </a:r>
          </a:p>
        </p:txBody>
      </p:sp>
    </p:spTree>
    <p:extLst>
      <p:ext uri="{BB962C8B-B14F-4D97-AF65-F5344CB8AC3E}">
        <p14:creationId xmlns:p14="http://schemas.microsoft.com/office/powerpoint/2010/main" val="245994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788" y="1051267"/>
            <a:ext cx="8097795" cy="4863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[Inequality between the rights of men and women] has no other origin except the abuse of power, and it is in vain that people have tried to excuse it with sophisms.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Women cannot rise to the same heights as extraordinary men…There could never be a female Euler or Voltaire, though there could be a female Pascal or Rousseau.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sz="2400" dirty="0"/>
              <a:t>-- Nicolas de </a:t>
            </a:r>
            <a:r>
              <a:rPr lang="en-GB" sz="2400" dirty="0" err="1"/>
              <a:t>Caritat</a:t>
            </a:r>
            <a:r>
              <a:rPr lang="en-GB" sz="2400" dirty="0"/>
              <a:t>, marquis de Condorcet, </a:t>
            </a:r>
            <a:r>
              <a:rPr lang="en-GB" sz="2400" i="1" dirty="0"/>
              <a:t>Sketch of the Progress of the Human Mind</a:t>
            </a:r>
            <a:r>
              <a:rPr lang="en-GB" sz="2400" dirty="0"/>
              <a:t>, 1795</a:t>
            </a:r>
          </a:p>
        </p:txBody>
      </p:sp>
    </p:spTree>
    <p:extLst>
      <p:ext uri="{BB962C8B-B14F-4D97-AF65-F5344CB8AC3E}">
        <p14:creationId xmlns:p14="http://schemas.microsoft.com/office/powerpoint/2010/main" val="7456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searchgate.net/profile/Pere_Grapi/publication/319644774/figure/fig1/AS:538042953474048@1505290844508/One-of-the-two-drawings-by-Marie-Anne-Paulze-Madame-Lavoisier-c-17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72" y="551655"/>
            <a:ext cx="9080502" cy="539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4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8/86/Statue_of_Newton_%28after_Paolozzi%29_in_the_British_Library_courtyard_%2813598958575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8" y="-103237"/>
            <a:ext cx="12192000" cy="82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2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Gender and the history of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96002"/>
            <a:ext cx="9144000" cy="1655762"/>
          </a:xfrm>
        </p:spPr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Michael Bycroft</a:t>
            </a:r>
          </a:p>
          <a:p>
            <a:r>
              <a:rPr lang="en-GB" dirty="0"/>
              <a:t>History Department, University of Warwick</a:t>
            </a:r>
          </a:p>
        </p:txBody>
      </p:sp>
    </p:spTree>
    <p:extLst>
      <p:ext uri="{BB962C8B-B14F-4D97-AF65-F5344CB8AC3E}">
        <p14:creationId xmlns:p14="http://schemas.microsoft.com/office/powerpoint/2010/main" val="418755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976" y="1384901"/>
            <a:ext cx="8758881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/>
              <a:t>Why is it not as illuminating and honest to refer to Newton’s laws as ‘Newton’s rape manual’ as it is to call them ‘Newton’s mechanics’? 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/>
              <a:t>- Sandra Harding, </a:t>
            </a:r>
            <a:r>
              <a:rPr lang="en-GB" i="1" dirty="0"/>
              <a:t>The Science Question in Feminism </a:t>
            </a:r>
            <a:r>
              <a:rPr lang="en-GB" dirty="0"/>
              <a:t>(1986)</a:t>
            </a:r>
          </a:p>
        </p:txBody>
      </p:sp>
    </p:spTree>
    <p:extLst>
      <p:ext uri="{BB962C8B-B14F-4D97-AF65-F5344CB8AC3E}">
        <p14:creationId xmlns:p14="http://schemas.microsoft.com/office/powerpoint/2010/main" val="157270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8/86/Statue_of_Newton_%28after_Paolozzi%29_in_the_British_Library_courtyard_%2813598958575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8" y="-103237"/>
            <a:ext cx="12192000" cy="82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576" y="-2666455"/>
            <a:ext cx="8711378" cy="1083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1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culty.humanities.uci.edu/bjbecker/RevoltingIdeas/newton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7" y="958961"/>
            <a:ext cx="10514129" cy="49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5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rinceton.edu/%7Ehis291/Jpegs/Experimentum_Cruc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33" y="1523272"/>
            <a:ext cx="9144367" cy="36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57182" y="72719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separation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2580" y="727195"/>
            <a:ext cx="2895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re-combination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025458" y="1311971"/>
            <a:ext cx="0" cy="17774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53880" y="1311970"/>
            <a:ext cx="0" cy="19084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74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760" y="959850"/>
            <a:ext cx="10058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cs typeface="Arial" panose="020B0604020202020204" pitchFamily="34" charset="0"/>
              </a:rPr>
              <a:t>And no doubt, </a:t>
            </a:r>
            <a:r>
              <a:rPr lang="en-GB" sz="3200" dirty="0">
                <a:solidFill>
                  <a:srgbClr val="FF0000"/>
                </a:solidFill>
                <a:cs typeface="Arial" panose="020B0604020202020204" pitchFamily="34" charset="0"/>
              </a:rPr>
              <a:t>if the Worship of false Gods had not blinded the Heathen</a:t>
            </a:r>
            <a:r>
              <a:rPr lang="en-GB" sz="3200" dirty="0">
                <a:cs typeface="Arial" panose="020B0604020202020204" pitchFamily="34" charset="0"/>
              </a:rPr>
              <a:t>, their moral Philosophy would have gone farther than to the four Cardinal Virtues; and instead of teaching the Transmigration of Souls [</a:t>
            </a:r>
            <a:r>
              <a:rPr lang="en-GB" sz="3200" dirty="0" err="1">
                <a:cs typeface="Arial" panose="020B0604020202020204" pitchFamily="34" charset="0"/>
              </a:rPr>
              <a:t>ie</a:t>
            </a:r>
            <a:r>
              <a:rPr lang="en-GB" sz="3200" dirty="0">
                <a:cs typeface="Arial" panose="020B0604020202020204" pitchFamily="34" charset="0"/>
              </a:rPr>
              <a:t>. reincarnation], and to worship the Sun and Moon, and dead Heroes, they would have taught us to worship our true Author and Benefactor, as their Ancestors did under the </a:t>
            </a:r>
            <a:r>
              <a:rPr lang="en-GB" sz="3200" dirty="0">
                <a:solidFill>
                  <a:srgbClr val="FF0000"/>
                </a:solidFill>
                <a:cs typeface="Arial" panose="020B0604020202020204" pitchFamily="34" charset="0"/>
              </a:rPr>
              <a:t>Government of Noah and his Sons before they corrupted themselves</a:t>
            </a:r>
          </a:p>
          <a:p>
            <a:endParaRPr lang="en-GB" sz="3200" dirty="0"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algn="r"/>
            <a:r>
              <a:rPr lang="en-GB" sz="2400" dirty="0">
                <a:cs typeface="Arial" panose="020B0604020202020204" pitchFamily="34" charset="0"/>
              </a:rPr>
              <a:t>-- last sentence in Newton’s </a:t>
            </a:r>
            <a:r>
              <a:rPr lang="en-GB" sz="2400" i="1" dirty="0" err="1">
                <a:cs typeface="Arial" panose="020B0604020202020204" pitchFamily="34" charset="0"/>
              </a:rPr>
              <a:t>Opticks</a:t>
            </a:r>
            <a:r>
              <a:rPr lang="en-GB" sz="2400" dirty="0">
                <a:cs typeface="Arial" panose="020B0604020202020204" pitchFamily="34" charset="0"/>
              </a:rPr>
              <a:t>, 1704</a:t>
            </a:r>
            <a:endParaRPr lang="en-GB" sz="2400" dirty="0"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ress.princeton.edu/images/k98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77" y="0"/>
            <a:ext cx="4797425" cy="68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296</Words>
  <Application>Microsoft Office PowerPoint</Application>
  <PresentationFormat>Widescreen</PresentationFormat>
  <Paragraphs>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Thème Office</vt:lpstr>
      <vt:lpstr>PowerPoint Presentation</vt:lpstr>
      <vt:lpstr>Gender and the history of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Warwick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science in context</dc:title>
  <dc:creator>Bycroft, Michael</dc:creator>
  <cp:lastModifiedBy>Efthymiadou, Christina</cp:lastModifiedBy>
  <cp:revision>11</cp:revision>
  <dcterms:created xsi:type="dcterms:W3CDTF">2019-09-13T15:34:09Z</dcterms:created>
  <dcterms:modified xsi:type="dcterms:W3CDTF">2020-02-10T15:22:55Z</dcterms:modified>
</cp:coreProperties>
</file>